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C150F-36E4-4672-BAB2-2CC5DBA86DDD}" type="datetimeFigureOut">
              <a:rPr lang="el-GR" smtClean="0"/>
              <a:t>30/3/2020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CC9F-B220-4067-81B0-08E4A9C2A99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C150F-36E4-4672-BAB2-2CC5DBA86DDD}" type="datetimeFigureOut">
              <a:rPr lang="el-GR" smtClean="0"/>
              <a:t>30/3/2020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CC9F-B220-4067-81B0-08E4A9C2A99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C150F-36E4-4672-BAB2-2CC5DBA86DDD}" type="datetimeFigureOut">
              <a:rPr lang="el-GR" smtClean="0"/>
              <a:t>30/3/2020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CC9F-B220-4067-81B0-08E4A9C2A99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C150F-36E4-4672-BAB2-2CC5DBA86DDD}" type="datetimeFigureOut">
              <a:rPr lang="el-GR" smtClean="0"/>
              <a:t>30/3/2020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CC9F-B220-4067-81B0-08E4A9C2A99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C150F-36E4-4672-BAB2-2CC5DBA86DDD}" type="datetimeFigureOut">
              <a:rPr lang="el-GR" smtClean="0"/>
              <a:t>30/3/2020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CC9F-B220-4067-81B0-08E4A9C2A99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C150F-36E4-4672-BAB2-2CC5DBA86DDD}" type="datetimeFigureOut">
              <a:rPr lang="el-GR" smtClean="0"/>
              <a:t>30/3/2020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CC9F-B220-4067-81B0-08E4A9C2A99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C150F-36E4-4672-BAB2-2CC5DBA86DDD}" type="datetimeFigureOut">
              <a:rPr lang="el-GR" smtClean="0"/>
              <a:t>30/3/2020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CC9F-B220-4067-81B0-08E4A9C2A99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C150F-36E4-4672-BAB2-2CC5DBA86DDD}" type="datetimeFigureOut">
              <a:rPr lang="el-GR" smtClean="0"/>
              <a:t>30/3/2020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CC9F-B220-4067-81B0-08E4A9C2A99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C150F-36E4-4672-BAB2-2CC5DBA86DDD}" type="datetimeFigureOut">
              <a:rPr lang="el-GR" smtClean="0"/>
              <a:t>30/3/2020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CC9F-B220-4067-81B0-08E4A9C2A99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C150F-36E4-4672-BAB2-2CC5DBA86DDD}" type="datetimeFigureOut">
              <a:rPr lang="el-GR" smtClean="0"/>
              <a:t>30/3/2020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CC9F-B220-4067-81B0-08E4A9C2A99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C150F-36E4-4672-BAB2-2CC5DBA86DDD}" type="datetimeFigureOut">
              <a:rPr lang="el-GR" smtClean="0"/>
              <a:t>30/3/2020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CC9F-B220-4067-81B0-08E4A9C2A99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C150F-36E4-4672-BAB2-2CC5DBA86DDD}" type="datetimeFigureOut">
              <a:rPr lang="el-GR" smtClean="0"/>
              <a:t>30/3/2020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8CC9F-B220-4067-81B0-08E4A9C2A99C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1500197"/>
          </a:xfrm>
        </p:spPr>
        <p:txBody>
          <a:bodyPr/>
          <a:lstStyle/>
          <a:p>
            <a:r>
              <a:rPr lang="en-US" dirty="0" smtClean="0"/>
              <a:t>Comparisons</a:t>
            </a:r>
            <a:br>
              <a:rPr lang="en-US" dirty="0" smtClean="0"/>
            </a:br>
            <a:r>
              <a:rPr lang="en-US" dirty="0" smtClean="0"/>
              <a:t>of adjectives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14282" y="2000240"/>
            <a:ext cx="8715436" cy="421484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l-GR" dirty="0" err="1" smtClean="0">
                <a:solidFill>
                  <a:schemeClr val="tx1"/>
                </a:solidFill>
              </a:rPr>
              <a:t>΄Όταν</a:t>
            </a:r>
            <a:r>
              <a:rPr lang="el-GR" dirty="0" smtClean="0">
                <a:solidFill>
                  <a:schemeClr val="tx1"/>
                </a:solidFill>
              </a:rPr>
              <a:t> συγκρίνουμε δύο ανθρώπους ή πράγματα</a:t>
            </a:r>
            <a:r>
              <a:rPr lang="en-US" dirty="0" smtClean="0">
                <a:solidFill>
                  <a:schemeClr val="tx1"/>
                </a:solidFill>
              </a:rPr>
              <a:t> 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για μονοσύλλαβα ή δισύλλαβα επίθετα</a:t>
            </a:r>
            <a:r>
              <a:rPr lang="en-US" dirty="0" smtClean="0">
                <a:solidFill>
                  <a:schemeClr val="tx1"/>
                </a:solidFill>
              </a:rPr>
              <a:t> : </a:t>
            </a:r>
            <a:r>
              <a:rPr lang="el-GR" dirty="0" smtClean="0">
                <a:solidFill>
                  <a:schemeClr val="tx1"/>
                </a:solidFill>
              </a:rPr>
              <a:t>προσθέτουμε </a:t>
            </a:r>
            <a:r>
              <a:rPr lang="en-US" dirty="0" smtClean="0">
                <a:solidFill>
                  <a:schemeClr val="tx1"/>
                </a:solidFill>
              </a:rPr>
              <a:t> –</a:t>
            </a:r>
            <a:r>
              <a:rPr lang="en-US" b="1" u="sng" dirty="0" err="1" smtClean="0">
                <a:solidFill>
                  <a:schemeClr val="tx1"/>
                </a:solidFill>
              </a:rPr>
              <a:t>er</a:t>
            </a:r>
            <a:r>
              <a:rPr lang="en-US" b="1" u="sng" dirty="0">
                <a:solidFill>
                  <a:schemeClr val="tx1"/>
                </a:solidFill>
              </a:rPr>
              <a:t> </a:t>
            </a:r>
            <a:endParaRPr lang="en-US" b="1" u="sng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tall – taller than </a:t>
            </a:r>
            <a:r>
              <a:rPr lang="el-GR" dirty="0" smtClean="0">
                <a:solidFill>
                  <a:schemeClr val="tx1"/>
                </a:solidFill>
              </a:rPr>
              <a:t>ψηλός – ψηλότερος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από</a:t>
            </a:r>
          </a:p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για μεγαλύτερα επίθετα</a:t>
            </a:r>
            <a:r>
              <a:rPr lang="en-US" dirty="0" smtClean="0">
                <a:solidFill>
                  <a:schemeClr val="tx1"/>
                </a:solidFill>
              </a:rPr>
              <a:t> : </a:t>
            </a:r>
            <a:r>
              <a:rPr lang="el-GR" dirty="0" smtClean="0">
                <a:solidFill>
                  <a:schemeClr val="tx1"/>
                </a:solidFill>
              </a:rPr>
              <a:t>προσθέτουμε </a:t>
            </a:r>
            <a:r>
              <a:rPr lang="en-US" b="1" u="sng" dirty="0" smtClean="0">
                <a:solidFill>
                  <a:schemeClr val="tx1"/>
                </a:solidFill>
              </a:rPr>
              <a:t>more</a:t>
            </a:r>
            <a:r>
              <a:rPr lang="el-GR" b="1" u="sng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πριν </a:t>
            </a:r>
            <a:endParaRPr lang="el-GR" b="1" u="sng" dirty="0" smtClean="0">
              <a:solidFill>
                <a:schemeClr val="tx1"/>
              </a:solidFill>
            </a:endParaRPr>
          </a:p>
          <a:p>
            <a:r>
              <a:rPr lang="el-GR" dirty="0" smtClean="0">
                <a:solidFill>
                  <a:schemeClr val="tx1"/>
                </a:solidFill>
              </a:rPr>
              <a:t> από το επίθετο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Difficult – more difficult than </a:t>
            </a:r>
          </a:p>
          <a:p>
            <a:r>
              <a:rPr lang="el-GR" dirty="0" smtClean="0">
                <a:solidFill>
                  <a:schemeClr val="tx1"/>
                </a:solidFill>
              </a:rPr>
              <a:t>Δύσκολος – δυσκολότερος από 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 marL="514350" indent="-514350">
              <a:buFont typeface="Arial" pitchFamily="34" charset="0"/>
              <a:buChar char="•"/>
            </a:pPr>
            <a:endParaRPr lang="el-GR" dirty="0"/>
          </a:p>
        </p:txBody>
      </p:sp>
      <p:pic>
        <p:nvPicPr>
          <p:cNvPr id="4" name="3 - Εικόνα" descr="psilos_kontos_7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43636" y="0"/>
            <a:ext cx="2647920" cy="13239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Παραδείγματα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US" dirty="0" smtClean="0"/>
              <a:t>Susan is taller than Mary</a:t>
            </a:r>
          </a:p>
          <a:p>
            <a:r>
              <a:rPr lang="en-US" dirty="0" smtClean="0"/>
              <a:t>History is easier than </a:t>
            </a:r>
            <a:r>
              <a:rPr lang="en-US" dirty="0" err="1" smtClean="0"/>
              <a:t>Maths</a:t>
            </a:r>
            <a:endParaRPr lang="en-US" dirty="0" smtClean="0"/>
          </a:p>
          <a:p>
            <a:r>
              <a:rPr lang="en-US" dirty="0" smtClean="0"/>
              <a:t>The Nile is longer than the Amazon river</a:t>
            </a:r>
          </a:p>
          <a:p>
            <a:r>
              <a:rPr lang="en-US" dirty="0" smtClean="0"/>
              <a:t>I live in a bigger house than my </a:t>
            </a:r>
            <a:r>
              <a:rPr lang="en-US" dirty="0" err="1" smtClean="0"/>
              <a:t>neighbour</a:t>
            </a:r>
            <a:endParaRPr lang="en-US" dirty="0" smtClean="0"/>
          </a:p>
          <a:p>
            <a:r>
              <a:rPr lang="en-US" dirty="0" smtClean="0"/>
              <a:t>My sister has got curlier hair than mine</a:t>
            </a:r>
          </a:p>
          <a:p>
            <a:r>
              <a:rPr lang="en-US" dirty="0" smtClean="0"/>
              <a:t>Swimming in the open sea is more difficult than swimming in a pool.</a:t>
            </a:r>
          </a:p>
          <a:p>
            <a:r>
              <a:rPr lang="en-US" dirty="0" smtClean="0"/>
              <a:t>I find reading books more interesting than watching TV.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Ορθογραφία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l-GR" dirty="0" smtClean="0"/>
              <a:t>Για επίθετα που τελειώνουν σε –</a:t>
            </a:r>
            <a:r>
              <a:rPr lang="en-US" dirty="0" smtClean="0"/>
              <a:t>y</a:t>
            </a:r>
            <a:r>
              <a:rPr lang="el-GR" dirty="0" smtClean="0"/>
              <a:t> και προηγείται σύμφωνο, η κατάληξη γίνεται –</a:t>
            </a:r>
            <a:r>
              <a:rPr lang="en-US" dirty="0" smtClean="0"/>
              <a:t> </a:t>
            </a:r>
            <a:r>
              <a:rPr lang="en-US" dirty="0" err="1" smtClean="0"/>
              <a:t>ier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Easy – easier</a:t>
            </a:r>
          </a:p>
          <a:p>
            <a:r>
              <a:rPr lang="el-GR" dirty="0" err="1" smtClean="0"/>
              <a:t>΄Οσα</a:t>
            </a:r>
            <a:r>
              <a:rPr lang="el-GR" dirty="0" smtClean="0"/>
              <a:t> επίθετα καταλήγουν σε -</a:t>
            </a:r>
            <a:r>
              <a:rPr lang="en-US" dirty="0" smtClean="0"/>
              <a:t>e</a:t>
            </a:r>
            <a:r>
              <a:rPr lang="el-GR" dirty="0" smtClean="0"/>
              <a:t>  παίρνουν μόνο το </a:t>
            </a:r>
            <a:r>
              <a:rPr lang="en-US" dirty="0" smtClean="0"/>
              <a:t>–r </a:t>
            </a:r>
            <a:r>
              <a:rPr lang="el-GR" dirty="0" smtClean="0"/>
              <a:t>σαν κατάληξη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Safe – safer</a:t>
            </a:r>
          </a:p>
          <a:p>
            <a:r>
              <a:rPr lang="el-GR" dirty="0" err="1" smtClean="0"/>
              <a:t>΄Οσα</a:t>
            </a:r>
            <a:r>
              <a:rPr lang="el-GR" dirty="0" smtClean="0"/>
              <a:t> επίθετα είναι μονοσύλλαβα και καταλήγουν σε σύμφωνο με φωνήεν πριν, διπλασιάζουν το τελικό σύμφωνο.</a:t>
            </a:r>
          </a:p>
          <a:p>
            <a:r>
              <a:rPr lang="en-US" dirty="0" smtClean="0"/>
              <a:t>Big - bigger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Y</a:t>
            </a:r>
            <a:r>
              <a:rPr lang="el-GR" dirty="0" err="1" smtClean="0"/>
              <a:t>περθετικός</a:t>
            </a:r>
            <a:r>
              <a:rPr lang="el-GR" dirty="0" smtClean="0"/>
              <a:t> βαθμός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l-GR" dirty="0" smtClean="0"/>
              <a:t>Όταν συγκρίνουμε έναν άνθρωπο ή πράγμα με όλους ή όλα τα υπόλοιπα της κατηγορίας του</a:t>
            </a:r>
          </a:p>
          <a:p>
            <a:r>
              <a:rPr lang="el-GR" dirty="0" smtClean="0"/>
              <a:t>Προσθέτουμε την κατάληξη </a:t>
            </a:r>
            <a:r>
              <a:rPr lang="en-US" dirty="0" smtClean="0"/>
              <a:t>–</a:t>
            </a:r>
            <a:r>
              <a:rPr lang="en-US" b="1" u="sng" dirty="0" err="1" smtClean="0"/>
              <a:t>est</a:t>
            </a:r>
            <a:r>
              <a:rPr lang="en-US" dirty="0" smtClean="0"/>
              <a:t> </a:t>
            </a:r>
            <a:r>
              <a:rPr lang="el-GR" dirty="0" smtClean="0"/>
              <a:t>για μονοσύλλαβα ή δισύλλαβα επίθετα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Short – the shortest of all/at school/in the class</a:t>
            </a:r>
            <a:endParaRPr lang="el-GR" dirty="0" smtClean="0"/>
          </a:p>
          <a:p>
            <a:r>
              <a:rPr lang="el-GR" dirty="0" smtClean="0"/>
              <a:t>Προσθέτουμε το </a:t>
            </a:r>
            <a:r>
              <a:rPr lang="en-US" b="1" u="sng" dirty="0" smtClean="0"/>
              <a:t>the most </a:t>
            </a:r>
            <a:r>
              <a:rPr lang="el-GR" dirty="0" smtClean="0"/>
              <a:t>μπροστά από μεγαλύτερα επίθετα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Difficult  - the most difficult of all/at school</a:t>
            </a:r>
            <a:endParaRPr lang="el-GR" dirty="0" smtClean="0"/>
          </a:p>
          <a:p>
            <a:endParaRPr lang="el-GR" dirty="0"/>
          </a:p>
        </p:txBody>
      </p:sp>
      <p:pic>
        <p:nvPicPr>
          <p:cNvPr id="5" name="4 - Εικόνα" descr="Getty_superlative-154954029-58b970fd3df78c353cdb9cf5-5bacf5df46e0fb002523b1a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43570" y="0"/>
            <a:ext cx="2285984" cy="142873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Παραδείγματα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My sister is the most loveable girl at school</a:t>
            </a:r>
          </a:p>
          <a:p>
            <a:r>
              <a:rPr lang="en-US" dirty="0" smtClean="0"/>
              <a:t>She always eats the most unusual kind of food</a:t>
            </a:r>
          </a:p>
          <a:p>
            <a:r>
              <a:rPr lang="en-US" dirty="0" smtClean="0"/>
              <a:t>You can buy the cheapest equipment in this shop</a:t>
            </a:r>
          </a:p>
          <a:p>
            <a:r>
              <a:rPr lang="en-US" dirty="0" smtClean="0"/>
              <a:t>This is the dirtiest beach I have ever swum in</a:t>
            </a:r>
          </a:p>
          <a:p>
            <a:r>
              <a:rPr lang="en-US" dirty="0" smtClean="0"/>
              <a:t>Even the smallest insects can be dangerous</a:t>
            </a:r>
          </a:p>
          <a:p>
            <a:r>
              <a:rPr lang="en-US" dirty="0" smtClean="0"/>
              <a:t>‘Jaws’ was the most frightening film I have seen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l-GR" dirty="0" err="1" smtClean="0"/>
              <a:t>νώμαλα</a:t>
            </a:r>
            <a:r>
              <a:rPr lang="el-GR" dirty="0" smtClean="0"/>
              <a:t> επίθετα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l-GR" dirty="0" smtClean="0"/>
              <a:t>Τα παρακάτω επίθετα δεν ακολουθούν τους παρακάτω κανόνες, αλλά σχηματίζονται :</a:t>
            </a:r>
          </a:p>
          <a:p>
            <a:pPr>
              <a:buNone/>
            </a:pPr>
            <a:r>
              <a:rPr lang="en-US" dirty="0" smtClean="0"/>
              <a:t>Good – better than – the best</a:t>
            </a:r>
          </a:p>
          <a:p>
            <a:pPr>
              <a:buNone/>
            </a:pPr>
            <a:r>
              <a:rPr lang="en-US" dirty="0" smtClean="0"/>
              <a:t>Bad – worse than – the worst</a:t>
            </a:r>
          </a:p>
          <a:p>
            <a:pPr>
              <a:buNone/>
            </a:pPr>
            <a:r>
              <a:rPr lang="en-US" dirty="0" smtClean="0"/>
              <a:t>Far – farther/further than – the farthest/furthest</a:t>
            </a:r>
          </a:p>
          <a:p>
            <a:pPr>
              <a:buNone/>
            </a:pPr>
            <a:r>
              <a:rPr lang="en-US" dirty="0" smtClean="0"/>
              <a:t>Little – less than – the least</a:t>
            </a:r>
          </a:p>
          <a:p>
            <a:pPr>
              <a:buNone/>
            </a:pPr>
            <a:r>
              <a:rPr lang="en-US" dirty="0" smtClean="0"/>
              <a:t>Many/much – more than –the most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50059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- Doctor, I have a big problem. I have three expensive cars. My children go to the best schools. My wife buys the most expensive clothes. Generally, we live better than royalty.</a:t>
            </a:r>
          </a:p>
          <a:p>
            <a:pPr>
              <a:buFontTx/>
              <a:buChar char="-"/>
            </a:pPr>
            <a:r>
              <a:rPr lang="en-US" dirty="0" smtClean="0"/>
              <a:t>So, what exactly is the problem?</a:t>
            </a:r>
          </a:p>
          <a:p>
            <a:pPr>
              <a:buFontTx/>
              <a:buChar char="-"/>
            </a:pPr>
            <a:r>
              <a:rPr lang="en-US" dirty="0" smtClean="0"/>
              <a:t>I only earn 70 </a:t>
            </a:r>
            <a:r>
              <a:rPr lang="en-US" dirty="0" err="1" smtClean="0"/>
              <a:t>euros</a:t>
            </a:r>
            <a:r>
              <a:rPr lang="en-US" dirty="0" smtClean="0"/>
              <a:t> a week.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None/>
            </a:pPr>
            <a:r>
              <a:rPr lang="en-US" sz="1200" dirty="0" smtClean="0"/>
              <a:t> </a:t>
            </a:r>
            <a:r>
              <a:rPr lang="en-US" sz="1800" dirty="0" smtClean="0"/>
              <a:t>from ‘Round Up 6’ English Grammar Practice Express Publishing</a:t>
            </a:r>
            <a:endParaRPr lang="el-GR" sz="1200" dirty="0"/>
          </a:p>
        </p:txBody>
      </p:sp>
      <p:pic>
        <p:nvPicPr>
          <p:cNvPr id="4" name="3 - Εικόνα" descr="5d97b86d241f2428abae8876d582539c_funny-medical-clipart_400-4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4678" y="0"/>
            <a:ext cx="3150412" cy="192880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Δραστηριότητα Β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Δραστηριότητα Β</Template>
  <TotalTime>50</TotalTime>
  <Words>393</Words>
  <Application>Microsoft Office PowerPoint</Application>
  <PresentationFormat>Προβολή στην οθόνη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Δραστηριότητα Β</vt:lpstr>
      <vt:lpstr>Comparisons of adjectives</vt:lpstr>
      <vt:lpstr>Παραδείγματα</vt:lpstr>
      <vt:lpstr>Ορθογραφία</vt:lpstr>
      <vt:lpstr>Yπερθετικός βαθμός</vt:lpstr>
      <vt:lpstr>Παραδείγματα</vt:lpstr>
      <vt:lpstr>Aνώμαλα επίθετα</vt:lpstr>
      <vt:lpstr>Διαφάνεια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Comparisons</dc:title>
  <dc:creator>AFRODITI GIATRELI</dc:creator>
  <cp:lastModifiedBy>AFRODITI GIATRELI</cp:lastModifiedBy>
  <cp:revision>6</cp:revision>
  <dcterms:created xsi:type="dcterms:W3CDTF">2020-03-30T09:53:36Z</dcterms:created>
  <dcterms:modified xsi:type="dcterms:W3CDTF">2020-03-30T10:44:31Z</dcterms:modified>
</cp:coreProperties>
</file>