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6" r:id="rId4"/>
    <p:sldId id="259" r:id="rId5"/>
    <p:sldId id="265" r:id="rId6"/>
    <p:sldId id="260" r:id="rId7"/>
    <p:sldId id="261" r:id="rId8"/>
    <p:sldId id="262" r:id="rId9"/>
    <p:sldId id="263" r:id="rId10"/>
    <p:sldId id="264" r:id="rId11"/>
    <p:sldId id="267"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42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C32981B5-ECD0-46B1-80FB-7D6AAEE234F1}" type="datetimeFigureOut">
              <a:rPr lang="el-GR" smtClean="0"/>
              <a:pPr/>
              <a:t>4/12/2020</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8F2BD0AF-178E-4D4C-AEE9-429DD99F5005}" type="slidenum">
              <a:rPr lang="el-GR" smtClean="0"/>
              <a:pPr/>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32981B5-ECD0-46B1-80FB-7D6AAEE234F1}" type="datetimeFigureOut">
              <a:rPr lang="el-GR" smtClean="0"/>
              <a:pPr/>
              <a:t>4/12/2020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F2BD0AF-178E-4D4C-AEE9-429DD99F5005}"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32981B5-ECD0-46B1-80FB-7D6AAEE234F1}" type="datetimeFigureOut">
              <a:rPr lang="el-GR" smtClean="0"/>
              <a:pPr/>
              <a:t>4/12/2020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F2BD0AF-178E-4D4C-AEE9-429DD99F5005}"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32981B5-ECD0-46B1-80FB-7D6AAEE234F1}" type="datetimeFigureOut">
              <a:rPr lang="el-GR" smtClean="0"/>
              <a:pPr/>
              <a:t>4/12/2020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F2BD0AF-178E-4D4C-AEE9-429DD99F5005}"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32981B5-ECD0-46B1-80FB-7D6AAEE234F1}" type="datetimeFigureOut">
              <a:rPr lang="el-GR" smtClean="0"/>
              <a:pPr/>
              <a:t>4/12/2020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8F2BD0AF-178E-4D4C-AEE9-429DD99F5005}"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C32981B5-ECD0-46B1-80FB-7D6AAEE234F1}" type="datetimeFigureOut">
              <a:rPr lang="el-GR" smtClean="0"/>
              <a:pPr/>
              <a:t>4/12/2020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F2BD0AF-178E-4D4C-AEE9-429DD99F5005}"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C32981B5-ECD0-46B1-80FB-7D6AAEE234F1}" type="datetimeFigureOut">
              <a:rPr lang="el-GR" smtClean="0"/>
              <a:pPr/>
              <a:t>4/12/2020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8F2BD0AF-178E-4D4C-AEE9-429DD99F5005}"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C32981B5-ECD0-46B1-80FB-7D6AAEE234F1}" type="datetimeFigureOut">
              <a:rPr lang="el-GR" smtClean="0"/>
              <a:pPr/>
              <a:t>4/12/2020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8F2BD0AF-178E-4D4C-AEE9-429DD99F5005}"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32981B5-ECD0-46B1-80FB-7D6AAEE234F1}" type="datetimeFigureOut">
              <a:rPr lang="el-GR" smtClean="0"/>
              <a:pPr/>
              <a:t>4/12/2020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F2BD0AF-178E-4D4C-AEE9-429DD99F5005}"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C32981B5-ECD0-46B1-80FB-7D6AAEE234F1}" type="datetimeFigureOut">
              <a:rPr lang="el-GR" smtClean="0"/>
              <a:pPr/>
              <a:t>4/12/2020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F2BD0AF-178E-4D4C-AEE9-429DD99F5005}"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32981B5-ECD0-46B1-80FB-7D6AAEE234F1}" type="datetimeFigureOut">
              <a:rPr lang="el-GR" smtClean="0"/>
              <a:pPr/>
              <a:t>4/12/2020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F2BD0AF-178E-4D4C-AEE9-429DD99F5005}"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32981B5-ECD0-46B1-80FB-7D6AAEE234F1}" type="datetimeFigureOut">
              <a:rPr lang="el-GR" smtClean="0"/>
              <a:pPr/>
              <a:t>4/12/2020</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F2BD0AF-178E-4D4C-AEE9-429DD99F5005}"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b="1" u="sng" dirty="0" smtClean="0"/>
              <a:t>ΑΥΤΟΜΑΤΟΣ ΠΛΗΡΩΣΗΣ</a:t>
            </a:r>
            <a:r>
              <a:rPr lang="el-GR" dirty="0" smtClean="0"/>
              <a:t/>
            </a:r>
            <a:br>
              <a:rPr lang="el-GR" dirty="0" smtClean="0"/>
            </a:br>
            <a:endParaRPr lang="el-GR" dirty="0"/>
          </a:p>
        </p:txBody>
      </p:sp>
      <p:pic>
        <p:nvPicPr>
          <p:cNvPr id="4" name="3 - Θέση περιεχομένου" descr="Αποτέλεσμα εικόνας για αυτοματος πληρωσης"/>
          <p:cNvPicPr>
            <a:picLocks noGrp="1"/>
          </p:cNvPicPr>
          <p:nvPr>
            <p:ph idx="1"/>
          </p:nvPr>
        </p:nvPicPr>
        <p:blipFill>
          <a:blip r:embed="rId2" cstate="print"/>
          <a:stretch>
            <a:fillRect/>
          </a:stretch>
        </p:blipFill>
        <p:spPr bwMode="auto">
          <a:xfrm>
            <a:off x="1432983" y="1600200"/>
            <a:ext cx="6278033" cy="4708525"/>
          </a:xfrm>
          <a:prstGeom prst="rect">
            <a:avLst/>
          </a:prstGeom>
          <a:noFill/>
          <a:ln w="9525">
            <a:noFill/>
            <a:miter lim="800000"/>
            <a:headEnd/>
            <a:tailEnd/>
          </a:ln>
        </p:spPr>
      </p:pic>
      <p:sp>
        <p:nvSpPr>
          <p:cNvPr id="5" name="4 - Θέση υποσέλιδου"/>
          <p:cNvSpPr>
            <a:spLocks noGrp="1"/>
          </p:cNvSpPr>
          <p:nvPr>
            <p:ph type="ftr" sz="quarter" idx="11"/>
          </p:nvPr>
        </p:nvSpPr>
        <p:spPr/>
        <p:txBody>
          <a:bodyPr/>
          <a:lstStyle/>
          <a:p>
            <a:r>
              <a:rPr lang="el-GR" smtClean="0"/>
              <a:t>ΜΑΣΤΡΟΓΙΑΝΝΟΠΟΥΛΟΣ ΓΕΩΡΓΙΟΣ</a:t>
            </a:r>
            <a:endParaRPr lang="el-GR" dirty="0"/>
          </a:p>
        </p:txBody>
      </p:sp>
      <p:sp>
        <p:nvSpPr>
          <p:cNvPr id="6" name="5 - Θέση αριθμού διαφάνειας"/>
          <p:cNvSpPr>
            <a:spLocks noGrp="1"/>
          </p:cNvSpPr>
          <p:nvPr>
            <p:ph type="sldNum" sz="quarter" idx="12"/>
          </p:nvPr>
        </p:nvSpPr>
        <p:spPr/>
        <p:txBody>
          <a:bodyPr/>
          <a:lstStyle/>
          <a:p>
            <a:fld id="{4C111FF5-5AD3-427F-B005-818A5D745D9A}" type="slidenum">
              <a:rPr lang="el-GR" smtClean="0"/>
              <a:pPr/>
              <a:t>1</a:t>
            </a:fld>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48" presetClass="entr" presetSubtype="0" accel="50000"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1000" fill="hold"/>
                                        <p:tgtEl>
                                          <p:spTgt spid="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5" dur="1000" fill="hold"/>
                                        <p:tgtEl>
                                          <p:spTgt spid="4"/>
                                        </p:tgtEl>
                                        <p:attrNameLst>
                                          <p:attrName>ppt_x</p:attrName>
                                        </p:attrNameLst>
                                      </p:cBhvr>
                                      <p:tavLst>
                                        <p:tav tm="0">
                                          <p:val>
                                            <p:fltVal val="-1"/>
                                          </p:val>
                                        </p:tav>
                                        <p:tav tm="50000">
                                          <p:val>
                                            <p:fltVal val="0.95"/>
                                          </p:val>
                                        </p:tav>
                                        <p:tav tm="100000">
                                          <p:val>
                                            <p:strVal val="#ppt_x"/>
                                          </p:val>
                                        </p:tav>
                                      </p:tavLst>
                                    </p:anim>
                                    <p:anim calcmode="lin" valueType="num">
                                      <p:cBhvr>
                                        <p:cTn id="16" dur="1000" fill="hold"/>
                                        <p:tgtEl>
                                          <p:spTgt spid="4"/>
                                        </p:tgtEl>
                                        <p:attrNameLst>
                                          <p:attrName>ppt_y</p:attrName>
                                        </p:attrNameLst>
                                      </p:cBhvr>
                                      <p:tavLst>
                                        <p:tav tm="0">
                                          <p:val>
                                            <p:strVal val="#ppt_y"/>
                                          </p:val>
                                        </p:tav>
                                        <p:tav tm="100000">
                                          <p:val>
                                            <p:strVal val="#ppt_y"/>
                                          </p:val>
                                        </p:tav>
                                      </p:tavLst>
                                    </p:anim>
                                    <p:animEffect transition="in" filter="fade">
                                      <p:cBhvr>
                                        <p:cTn id="1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161242"/>
          </a:xfrm>
        </p:spPr>
        <p:txBody>
          <a:bodyPr>
            <a:normAutofit fontScale="90000"/>
          </a:bodyPr>
          <a:lstStyle/>
          <a:p>
            <a:pPr algn="ctr"/>
            <a:r>
              <a:rPr lang="en-US" b="1" u="sng" dirty="0" smtClean="0"/>
              <a:t>H</a:t>
            </a:r>
            <a:r>
              <a:rPr lang="el-GR" b="1" u="sng" dirty="0" smtClean="0"/>
              <a:t> ΡΥΘΜΙΣΗ ΤΟΥ ΑΥΤΟΜΑΤΟΥ ΠΛΗΡΩΣΗΣ</a:t>
            </a:r>
            <a:r>
              <a:rPr lang="el-GR" dirty="0" smtClean="0"/>
              <a:t/>
            </a:r>
            <a:br>
              <a:rPr lang="el-GR" dirty="0" smtClean="0"/>
            </a:br>
            <a:endParaRPr lang="el-GR" dirty="0"/>
          </a:p>
        </p:txBody>
      </p:sp>
      <p:sp>
        <p:nvSpPr>
          <p:cNvPr id="3" name="2 - Θέση περιεχομένου"/>
          <p:cNvSpPr>
            <a:spLocks noGrp="1"/>
          </p:cNvSpPr>
          <p:nvPr>
            <p:ph idx="1"/>
          </p:nvPr>
        </p:nvSpPr>
        <p:spPr>
          <a:xfrm>
            <a:off x="0" y="1285860"/>
            <a:ext cx="9144000" cy="5572140"/>
          </a:xfrm>
        </p:spPr>
        <p:txBody>
          <a:bodyPr/>
          <a:lstStyle/>
          <a:p>
            <a:pPr>
              <a:buNone/>
            </a:pPr>
            <a:endParaRPr lang="el-GR" dirty="0" smtClean="0"/>
          </a:p>
          <a:p>
            <a:pPr>
              <a:buNone/>
            </a:pPr>
            <a:endParaRPr lang="el-GR" dirty="0" smtClean="0"/>
          </a:p>
          <a:p>
            <a:pPr>
              <a:buNone/>
            </a:pPr>
            <a:r>
              <a:rPr lang="el-GR" dirty="0" smtClean="0"/>
              <a:t>Η ρύθμιση του πληρωτή γίνεται σε πίεση μεγαλύτερη του στατικού ύψους της εγκατάστασης ώστε να είναι δυνατή η απομάκρυνση του αέρα από το δίκτυο. Για το σκοπό αυτό, </a:t>
            </a:r>
            <a:r>
              <a:rPr lang="el-GR" b="1" dirty="0" smtClean="0"/>
              <a:t>ρυθμίζουμε τον πληρωτή σε πίεση ίση με τη στατική της εγκατάστασης      + 0.2 </a:t>
            </a:r>
            <a:r>
              <a:rPr lang="en-US" b="1" dirty="0" smtClean="0"/>
              <a:t>– 0,5 </a:t>
            </a:r>
            <a:r>
              <a:rPr lang="el-GR" b="1" dirty="0" smtClean="0"/>
              <a:t>bar.</a:t>
            </a:r>
            <a:r>
              <a:rPr lang="el-GR" dirty="0" smtClean="0"/>
              <a:t> </a:t>
            </a:r>
            <a:r>
              <a:rPr lang="en-US" dirty="0" smtClean="0"/>
              <a:t>   </a:t>
            </a:r>
            <a:r>
              <a:rPr lang="el-GR" dirty="0" smtClean="0"/>
              <a:t>(Αν π.χ. έχουμε μια εγκατάσταση με 10μέτρα ύψος, τότε η πίεση του πληρωτή θα πρέπει να ρυθμιστεί στα </a:t>
            </a:r>
            <a:r>
              <a:rPr lang="en-US" dirty="0" smtClean="0"/>
              <a:t>   </a:t>
            </a:r>
            <a:r>
              <a:rPr lang="el-GR" u="sng" dirty="0" smtClean="0">
                <a:solidFill>
                  <a:srgbClr val="FF0000"/>
                </a:solidFill>
              </a:rPr>
              <a:t>1bar (=10m) </a:t>
            </a:r>
            <a:r>
              <a:rPr lang="el-GR" dirty="0" smtClean="0"/>
              <a:t>+ 0.5bar = 1.5bar)</a:t>
            </a:r>
            <a:endParaRPr lang="el-GR" dirty="0"/>
          </a:p>
        </p:txBody>
      </p:sp>
      <p:sp>
        <p:nvSpPr>
          <p:cNvPr id="4" name="3 - Θέση υποσέλιδου"/>
          <p:cNvSpPr>
            <a:spLocks noGrp="1"/>
          </p:cNvSpPr>
          <p:nvPr>
            <p:ph type="ftr" sz="quarter" idx="11"/>
          </p:nvPr>
        </p:nvSpPr>
        <p:spPr/>
        <p:txBody>
          <a:bodyPr/>
          <a:lstStyle/>
          <a:p>
            <a:r>
              <a:rPr lang="el-GR" smtClean="0"/>
              <a:t>ΜΑΣΤΡΟΓΙΑΝΝΟΠΟΥΛΟΣ ΓΕΩΡΓΙΟΣ</a:t>
            </a:r>
            <a:endParaRPr lang="el-GR" dirty="0"/>
          </a:p>
        </p:txBody>
      </p:sp>
      <p:sp>
        <p:nvSpPr>
          <p:cNvPr id="5" name="4 - Θέση αριθμού διαφάνειας"/>
          <p:cNvSpPr>
            <a:spLocks noGrp="1"/>
          </p:cNvSpPr>
          <p:nvPr>
            <p:ph type="sldNum" sz="quarter" idx="12"/>
          </p:nvPr>
        </p:nvSpPr>
        <p:spPr/>
        <p:txBody>
          <a:bodyPr/>
          <a:lstStyle/>
          <a:p>
            <a:fld id="{4C111FF5-5AD3-427F-B005-818A5D745D9A}" type="slidenum">
              <a:rPr lang="el-GR" smtClean="0"/>
              <a:pPr/>
              <a:t>10</a:t>
            </a:fld>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5" presetClass="entr" presetSubtype="0" fill="hold" grpId="0"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2000"/>
                                        <p:tgtEl>
                                          <p:spTgt spid="3">
                                            <p:txEl>
                                              <p:pRg st="2" end="2"/>
                                            </p:txEl>
                                          </p:spTgt>
                                        </p:tgtEl>
                                      </p:cBhvr>
                                    </p:animEffect>
                                    <p:anim calcmode="lin" valueType="num">
                                      <p:cBhvr>
                                        <p:cTn id="17" dur="2000" fill="hold"/>
                                        <p:tgtEl>
                                          <p:spTgt spid="3">
                                            <p:txEl>
                                              <p:pRg st="2" end="2"/>
                                            </p:txEl>
                                          </p:spTgt>
                                        </p:tgtEl>
                                        <p:attrNameLst>
                                          <p:attrName>style.rotation</p:attrName>
                                        </p:attrNameLst>
                                      </p:cBhvr>
                                      <p:tavLst>
                                        <p:tav tm="0">
                                          <p:val>
                                            <p:fltVal val="720"/>
                                          </p:val>
                                        </p:tav>
                                        <p:tav tm="100000">
                                          <p:val>
                                            <p:fltVal val="0"/>
                                          </p:val>
                                        </p:tav>
                                      </p:tavLst>
                                    </p:anim>
                                    <p:anim calcmode="lin" valueType="num">
                                      <p:cBhvr>
                                        <p:cTn id="18" dur="2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9" dur="2000" fill="hold"/>
                                        <p:tgtEl>
                                          <p:spTgt spid="3">
                                            <p:txEl>
                                              <p:pRg st="2" end="2"/>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ΑΝΑΛΥΤΙΚΗ ΤΟΜΗ ΑΥΤΟΜΑΤΟΥ ΠΛΗΡΩΣΗΣ</a:t>
            </a:r>
            <a:endParaRPr lang="el-GR" dirty="0"/>
          </a:p>
        </p:txBody>
      </p:sp>
      <p:pic>
        <p:nvPicPr>
          <p:cNvPr id="4" name="3 - Θέση περιεχομένου" descr="Αυτόματος Πληρωτής με Μανόμετρο BRASS FORM 714 - Είδη υγιεινής Danos"/>
          <p:cNvPicPr>
            <a:picLocks noGrp="1"/>
          </p:cNvPicPr>
          <p:nvPr>
            <p:ph idx="1"/>
          </p:nvPr>
        </p:nvPicPr>
        <p:blipFill>
          <a:blip r:embed="rId2" cstate="print"/>
          <a:srcRect/>
          <a:stretch>
            <a:fillRect/>
          </a:stretch>
        </p:blipFill>
        <p:spPr bwMode="auto">
          <a:xfrm>
            <a:off x="323528" y="1484784"/>
            <a:ext cx="8424936" cy="5112568"/>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161242"/>
          </a:xfrm>
        </p:spPr>
        <p:txBody>
          <a:bodyPr>
            <a:normAutofit fontScale="90000"/>
          </a:bodyPr>
          <a:lstStyle/>
          <a:p>
            <a:pPr algn="ctr"/>
            <a:r>
              <a:rPr lang="en-US" b="1" u="sng" dirty="0" smtClean="0"/>
              <a:t/>
            </a:r>
            <a:br>
              <a:rPr lang="en-US" b="1" u="sng" dirty="0" smtClean="0"/>
            </a:br>
            <a:r>
              <a:rPr lang="el-GR" b="1" u="sng" dirty="0" smtClean="0"/>
              <a:t>ΣΚΟΠΟΣ</a:t>
            </a:r>
            <a:r>
              <a:rPr lang="en-US" b="1" u="sng" dirty="0" smtClean="0"/>
              <a:t> </a:t>
            </a:r>
            <a:r>
              <a:rPr lang="el-GR" b="1" u="sng" dirty="0" smtClean="0"/>
              <a:t>ΑΥΤΟΜΑΤΟ</a:t>
            </a:r>
            <a:r>
              <a:rPr lang="en-US" b="1" u="sng" dirty="0" smtClean="0"/>
              <a:t>Y</a:t>
            </a:r>
            <a:r>
              <a:rPr lang="el-GR" b="1" u="sng" dirty="0" smtClean="0"/>
              <a:t> ΠΛΗΡΩΣΗΣ</a:t>
            </a:r>
            <a:r>
              <a:rPr lang="el-GR" dirty="0" smtClean="0"/>
              <a:t/>
            </a:r>
            <a:br>
              <a:rPr lang="el-GR" dirty="0" smtClean="0"/>
            </a:br>
            <a:r>
              <a:rPr lang="el-GR" dirty="0" smtClean="0"/>
              <a:t/>
            </a:r>
            <a:br>
              <a:rPr lang="el-GR" dirty="0" smtClean="0"/>
            </a:br>
            <a:endParaRPr lang="el-GR" dirty="0"/>
          </a:p>
        </p:txBody>
      </p:sp>
      <p:sp>
        <p:nvSpPr>
          <p:cNvPr id="3" name="2 - Θέση περιεχομένου"/>
          <p:cNvSpPr>
            <a:spLocks noGrp="1"/>
          </p:cNvSpPr>
          <p:nvPr>
            <p:ph idx="1"/>
          </p:nvPr>
        </p:nvSpPr>
        <p:spPr>
          <a:xfrm>
            <a:off x="0" y="1214422"/>
            <a:ext cx="9144000" cy="785818"/>
          </a:xfrm>
        </p:spPr>
        <p:txBody>
          <a:bodyPr>
            <a:normAutofit fontScale="25000" lnSpcReduction="20000"/>
          </a:bodyPr>
          <a:lstStyle/>
          <a:p>
            <a:pPr marL="578358" lvl="0" indent="-514350">
              <a:buNone/>
            </a:pPr>
            <a:endParaRPr lang="en-US" sz="3400" dirty="0" smtClean="0"/>
          </a:p>
          <a:p>
            <a:pPr marL="578358" lvl="0" indent="-514350">
              <a:buNone/>
            </a:pPr>
            <a:r>
              <a:rPr lang="en-US" sz="7200" dirty="0" smtClean="0"/>
              <a:t>1.</a:t>
            </a:r>
            <a:r>
              <a:rPr lang="el-GR" sz="7200" dirty="0" smtClean="0"/>
              <a:t>ΔΙΝΕΙ ΠΑΡΟΧΗ ΝΕΡΟΥ ΚΑΙ ΑΝΑΠΛΗΡΩΝΕΙ ΑΥΤΟΜΑΤΑ </a:t>
            </a:r>
            <a:r>
              <a:rPr lang="en-US" sz="7200" dirty="0" smtClean="0"/>
              <a:t> </a:t>
            </a:r>
            <a:r>
              <a:rPr lang="el-GR" sz="7200" dirty="0" smtClean="0"/>
              <a:t>ΤΟ ΔΙΚΤΥΟ ΤΗΣ ΚΕΝΤΡΙΚΗΣ</a:t>
            </a:r>
            <a:r>
              <a:rPr lang="en-US" sz="7200" dirty="0" smtClean="0"/>
              <a:t> </a:t>
            </a:r>
            <a:r>
              <a:rPr lang="el-GR" sz="7200" dirty="0" smtClean="0"/>
              <a:t>ΘΕΡΜΑΝΣΗΣ ΜΕ ΝΕΡΟ</a:t>
            </a:r>
          </a:p>
          <a:p>
            <a:pPr>
              <a:buNone/>
            </a:pPr>
            <a:r>
              <a:rPr lang="el-GR" sz="3400" dirty="0" smtClean="0"/>
              <a:t> </a:t>
            </a:r>
          </a:p>
          <a:p>
            <a:pPr>
              <a:buNone/>
            </a:pPr>
            <a:endParaRPr lang="el-GR" dirty="0"/>
          </a:p>
        </p:txBody>
      </p:sp>
      <p:sp>
        <p:nvSpPr>
          <p:cNvPr id="4" name="3 - Θέση υποσέλιδου"/>
          <p:cNvSpPr>
            <a:spLocks noGrp="1"/>
          </p:cNvSpPr>
          <p:nvPr>
            <p:ph type="ftr" sz="quarter" idx="11"/>
          </p:nvPr>
        </p:nvSpPr>
        <p:spPr/>
        <p:txBody>
          <a:bodyPr/>
          <a:lstStyle/>
          <a:p>
            <a:r>
              <a:rPr lang="el-GR" smtClean="0"/>
              <a:t>ΜΑΣΤΡΟΓΙΑΝΝΟΠΟΥΛΟΣ ΓΕΩΡΓΙΟΣ</a:t>
            </a:r>
            <a:endParaRPr lang="el-GR" dirty="0"/>
          </a:p>
        </p:txBody>
      </p:sp>
      <p:sp>
        <p:nvSpPr>
          <p:cNvPr id="5" name="4 - Θέση αριθμού διαφάνειας"/>
          <p:cNvSpPr>
            <a:spLocks noGrp="1"/>
          </p:cNvSpPr>
          <p:nvPr>
            <p:ph type="sldNum" sz="quarter" idx="12"/>
          </p:nvPr>
        </p:nvSpPr>
        <p:spPr/>
        <p:txBody>
          <a:bodyPr/>
          <a:lstStyle/>
          <a:p>
            <a:fld id="{4C111FF5-5AD3-427F-B005-818A5D745D9A}" type="slidenum">
              <a:rPr lang="el-GR" smtClean="0"/>
              <a:pPr/>
              <a:t>2</a:t>
            </a:fld>
            <a:endParaRPr lang="el-GR" dirty="0"/>
          </a:p>
        </p:txBody>
      </p:sp>
      <p:sp>
        <p:nvSpPr>
          <p:cNvPr id="6" name="5 - Ορθογώνιο"/>
          <p:cNvSpPr/>
          <p:nvPr/>
        </p:nvSpPr>
        <p:spPr>
          <a:xfrm>
            <a:off x="0" y="2071678"/>
            <a:ext cx="8786842" cy="1200329"/>
          </a:xfrm>
          <a:prstGeom prst="rect">
            <a:avLst/>
          </a:prstGeom>
        </p:spPr>
        <p:txBody>
          <a:bodyPr wrap="square">
            <a:spAutoFit/>
          </a:bodyPr>
          <a:lstStyle/>
          <a:p>
            <a:pPr lvl="0">
              <a:buNone/>
            </a:pPr>
            <a:r>
              <a:rPr lang="el-GR" dirty="0" smtClean="0"/>
              <a:t> </a:t>
            </a:r>
            <a:r>
              <a:rPr lang="en-US" dirty="0" smtClean="0"/>
              <a:t>2. </a:t>
            </a:r>
            <a:r>
              <a:rPr lang="el-GR" dirty="0" smtClean="0"/>
              <a:t>ΡΥΘΜΙΖΕΙ ΤΗΝ ΠΙΕΣΗ ΤΟΥ ΝΕΡΟΥ ΤΗΣ ΕΓΚΑΤΑΣΤΑΣΗΣ</a:t>
            </a:r>
            <a:r>
              <a:rPr lang="en-US" dirty="0" smtClean="0"/>
              <a:t>  </a:t>
            </a:r>
            <a:r>
              <a:rPr lang="el-GR" dirty="0" smtClean="0"/>
              <a:t>ΚΡΑΤΑΕΙ ΤΗΝ ΠΙΕΣΗ </a:t>
            </a:r>
            <a:endParaRPr lang="en-US" dirty="0" smtClean="0"/>
          </a:p>
          <a:p>
            <a:pPr lvl="0">
              <a:buNone/>
            </a:pPr>
            <a:r>
              <a:rPr lang="en-US" dirty="0" smtClean="0"/>
              <a:t>    </a:t>
            </a:r>
            <a:r>
              <a:rPr lang="el-GR" dirty="0" smtClean="0"/>
              <a:t>ΣΤΑΘΕΡΗ ΜΕ ΤΟ</a:t>
            </a:r>
            <a:r>
              <a:rPr lang="en-US" dirty="0" smtClean="0"/>
              <a:t> </a:t>
            </a:r>
            <a:r>
              <a:rPr lang="el-GR" dirty="0" smtClean="0"/>
              <a:t>ΑΝΤΕΠΙΣΤΡΟΦΟ</a:t>
            </a:r>
            <a:r>
              <a:rPr lang="en-US" dirty="0" smtClean="0"/>
              <a:t> </a:t>
            </a:r>
            <a:r>
              <a:rPr lang="el-GR" dirty="0" smtClean="0"/>
              <a:t>ΠΟΥ ΕΧΕΙ ΚΑΙ ΔΕΝ ΕΠΙΤΡΕΠΕΙ ΣΤΟ ΝΕΡΟ </a:t>
            </a:r>
            <a:endParaRPr lang="en-US" dirty="0" smtClean="0"/>
          </a:p>
          <a:p>
            <a:pPr lvl="0">
              <a:buNone/>
            </a:pPr>
            <a:r>
              <a:rPr lang="en-US" dirty="0" smtClean="0"/>
              <a:t>    </a:t>
            </a:r>
            <a:r>
              <a:rPr lang="el-GR" dirty="0" smtClean="0"/>
              <a:t>ΤΗΣ</a:t>
            </a:r>
            <a:r>
              <a:rPr lang="en-US" dirty="0" smtClean="0"/>
              <a:t>  </a:t>
            </a:r>
            <a:r>
              <a:rPr lang="el-GR" dirty="0" smtClean="0"/>
              <a:t>ΘΕΡΜΑΝΣΗΣ ΝΑ ΕΠΙΣΤΡΕΦΕΙ </a:t>
            </a:r>
            <a:r>
              <a:rPr lang="en-US" dirty="0" smtClean="0"/>
              <a:t> </a:t>
            </a:r>
            <a:r>
              <a:rPr lang="el-GR" dirty="0" smtClean="0"/>
              <a:t>ΣΤΗΝ ΥΔΡΕΥΣΗ ΣΕ</a:t>
            </a:r>
            <a:r>
              <a:rPr lang="en-US" dirty="0" smtClean="0"/>
              <a:t> </a:t>
            </a:r>
            <a:r>
              <a:rPr lang="el-GR" dirty="0" smtClean="0"/>
              <a:t>ΠΕΡΙΠΤΩΣΗ ΔΙΑΚΟΠΗΣ </a:t>
            </a:r>
            <a:endParaRPr lang="en-US" dirty="0" smtClean="0"/>
          </a:p>
          <a:p>
            <a:pPr lvl="0">
              <a:buNone/>
            </a:pPr>
            <a:r>
              <a:rPr lang="en-US" dirty="0" smtClean="0"/>
              <a:t>    </a:t>
            </a:r>
            <a:r>
              <a:rPr lang="el-GR" dirty="0" smtClean="0"/>
              <a:t>ΤΟΥ ΝΕΡΟΥ</a:t>
            </a:r>
          </a:p>
        </p:txBody>
      </p:sp>
      <p:sp>
        <p:nvSpPr>
          <p:cNvPr id="7" name="6 - Ορθογώνιο"/>
          <p:cNvSpPr/>
          <p:nvPr/>
        </p:nvSpPr>
        <p:spPr>
          <a:xfrm>
            <a:off x="0" y="3286124"/>
            <a:ext cx="8715404" cy="646331"/>
          </a:xfrm>
          <a:prstGeom prst="rect">
            <a:avLst/>
          </a:prstGeom>
        </p:spPr>
        <p:txBody>
          <a:bodyPr wrap="square">
            <a:spAutoFit/>
          </a:bodyPr>
          <a:lstStyle/>
          <a:p>
            <a:pPr lvl="0">
              <a:buNone/>
            </a:pPr>
            <a:r>
              <a:rPr lang="el-GR" dirty="0" smtClean="0"/>
              <a:t> </a:t>
            </a:r>
            <a:r>
              <a:rPr lang="en-US" dirty="0" smtClean="0"/>
              <a:t>3. </a:t>
            </a:r>
            <a:r>
              <a:rPr lang="el-GR" dirty="0" smtClean="0"/>
              <a:t>ΜΕΙΩΝΕΙ ΤΗΝ ΠΙΕΣΗ ΤΟΥ ΝΕΡΟΥ ΠΟΥ ΠΡΟΕΡΧΕΤΑΙ ΑΠΟ</a:t>
            </a:r>
            <a:r>
              <a:rPr lang="en-US" dirty="0" smtClean="0"/>
              <a:t> </a:t>
            </a:r>
            <a:r>
              <a:rPr lang="el-GR" dirty="0" smtClean="0"/>
              <a:t>ΤΟ ΔΙΚΤΥΟ </a:t>
            </a:r>
            <a:endParaRPr lang="en-US" dirty="0" smtClean="0"/>
          </a:p>
          <a:p>
            <a:pPr lvl="0">
              <a:buNone/>
            </a:pPr>
            <a:r>
              <a:rPr lang="en-US" dirty="0" smtClean="0"/>
              <a:t>    </a:t>
            </a:r>
            <a:r>
              <a:rPr lang="el-GR" dirty="0" smtClean="0"/>
              <a:t>ΥΔΡΕΥΣΗΣ (ΜΕΙΩΤΗΣ ΠΙΕΣΗΣ)</a:t>
            </a:r>
          </a:p>
        </p:txBody>
      </p:sp>
      <p:sp>
        <p:nvSpPr>
          <p:cNvPr id="8" name="7 - Ορθογώνιο"/>
          <p:cNvSpPr/>
          <p:nvPr/>
        </p:nvSpPr>
        <p:spPr>
          <a:xfrm>
            <a:off x="0" y="4000504"/>
            <a:ext cx="8715404" cy="369332"/>
          </a:xfrm>
          <a:prstGeom prst="rect">
            <a:avLst/>
          </a:prstGeom>
        </p:spPr>
        <p:txBody>
          <a:bodyPr wrap="square">
            <a:spAutoFit/>
          </a:bodyPr>
          <a:lstStyle/>
          <a:p>
            <a:pPr lvl="0">
              <a:buNone/>
            </a:pPr>
            <a:r>
              <a:rPr lang="el-GR" dirty="0" smtClean="0"/>
              <a:t> </a:t>
            </a:r>
            <a:r>
              <a:rPr lang="en-US" dirty="0" smtClean="0"/>
              <a:t>4. </a:t>
            </a:r>
            <a:r>
              <a:rPr lang="el-GR" dirty="0" smtClean="0"/>
              <a:t>ΔΙΑΚΟΠΤΕΙ ΤΗΝ ΤΡΟΦΟΔΟΣΙΑ ΝΕΡΟΥ ΠΡΟΣ ΤΗΝ ΕΓΚ/ΣΗ </a:t>
            </a:r>
            <a:r>
              <a:rPr lang="en-US" dirty="0" smtClean="0"/>
              <a:t> </a:t>
            </a:r>
            <a:r>
              <a:rPr lang="el-GR" dirty="0" smtClean="0"/>
              <a:t>ΘΕΡΜΑΝΣΗΣ</a:t>
            </a:r>
          </a:p>
        </p:txBody>
      </p:sp>
      <p:sp>
        <p:nvSpPr>
          <p:cNvPr id="9" name="8 - Ορθογώνιο"/>
          <p:cNvSpPr/>
          <p:nvPr/>
        </p:nvSpPr>
        <p:spPr>
          <a:xfrm>
            <a:off x="0" y="4714884"/>
            <a:ext cx="6715108" cy="369332"/>
          </a:xfrm>
          <a:prstGeom prst="rect">
            <a:avLst/>
          </a:prstGeom>
        </p:spPr>
        <p:txBody>
          <a:bodyPr wrap="square">
            <a:spAutoFit/>
          </a:bodyPr>
          <a:lstStyle/>
          <a:p>
            <a:pPr lvl="0">
              <a:buNone/>
            </a:pPr>
            <a:r>
              <a:rPr lang="el-GR" dirty="0" smtClean="0"/>
              <a:t> </a:t>
            </a:r>
            <a:r>
              <a:rPr lang="en-US" dirty="0" smtClean="0"/>
              <a:t>5. </a:t>
            </a:r>
            <a:r>
              <a:rPr lang="el-GR" dirty="0" smtClean="0"/>
              <a:t>ΦΙΛΤΡΑΡΕΙ ΤΟ ΝΕΡΟ ΠΟΥ ΕΙΣΕΡΧΕΤΑΙ ΣΤΟΝ ΑΥΤΟΜΑΤΟ.</a:t>
            </a:r>
          </a:p>
        </p:txBody>
      </p:sp>
      <p:sp>
        <p:nvSpPr>
          <p:cNvPr id="10" name="9 - Ορθογώνιο"/>
          <p:cNvSpPr/>
          <p:nvPr/>
        </p:nvSpPr>
        <p:spPr>
          <a:xfrm>
            <a:off x="0" y="5286388"/>
            <a:ext cx="9144000" cy="646331"/>
          </a:xfrm>
          <a:prstGeom prst="rect">
            <a:avLst/>
          </a:prstGeom>
        </p:spPr>
        <p:txBody>
          <a:bodyPr wrap="square">
            <a:spAutoFit/>
          </a:bodyPr>
          <a:lstStyle/>
          <a:p>
            <a:pPr lvl="0">
              <a:buNone/>
            </a:pPr>
            <a:r>
              <a:rPr lang="en-US" dirty="0" smtClean="0"/>
              <a:t>6. </a:t>
            </a:r>
            <a:r>
              <a:rPr lang="el-GR" dirty="0" smtClean="0"/>
              <a:t>ΕΧΕΙ ΜΑΝΟΜΕΤΡΟ ΠΙΕΣΗΣ ΓΙΑ ΝΑ ΕΛΕΓΧΟΥΜΕ ΤΗΝ  ΠΙΕΣΗ ΤΟΥ ΝΕΡΟΥ ΣΤΗΝ </a:t>
            </a:r>
            <a:endParaRPr lang="en-US" dirty="0" smtClean="0"/>
          </a:p>
          <a:p>
            <a:pPr lvl="0">
              <a:buNone/>
            </a:pPr>
            <a:r>
              <a:rPr lang="en-US" dirty="0" smtClean="0"/>
              <a:t>    </a:t>
            </a:r>
            <a:r>
              <a:rPr lang="el-GR" dirty="0" smtClean="0"/>
              <a:t>ΕΓΚΑΤΑΣΤΑΣΗ</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30" presetClass="entr" presetSubtype="0" fill="hold" grpId="0"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800" decel="100000"/>
                                        <p:tgtEl>
                                          <p:spTgt spid="3">
                                            <p:txEl>
                                              <p:pRg st="1" end="1"/>
                                            </p:txEl>
                                          </p:spTgt>
                                        </p:tgtEl>
                                      </p:cBhvr>
                                    </p:animEffect>
                                    <p:anim calcmode="lin" valueType="num">
                                      <p:cBhvr>
                                        <p:cTn id="15"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16"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17"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par>
                          <p:cTn id="20" fill="hold">
                            <p:stCondLst>
                              <p:cond delay="3000"/>
                            </p:stCondLst>
                            <p:childTnLst>
                              <p:par>
                                <p:cTn id="21" presetID="30" presetClass="entr" presetSubtype="0"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800" decel="100000"/>
                                        <p:tgtEl>
                                          <p:spTgt spid="3">
                                            <p:txEl>
                                              <p:pRg st="2" end="2"/>
                                            </p:txEl>
                                          </p:spTgt>
                                        </p:tgtEl>
                                      </p:cBhvr>
                                    </p:animEffect>
                                    <p:anim calcmode="lin" valueType="num">
                                      <p:cBhvr>
                                        <p:cTn id="24"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25"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26"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27"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28"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par>
                          <p:cTn id="29" fill="hold">
                            <p:stCondLst>
                              <p:cond delay="4000"/>
                            </p:stCondLst>
                            <p:childTnLst>
                              <p:par>
                                <p:cTn id="30" presetID="30" presetClass="entr" presetSubtype="0" fill="hold" grpId="0" nodeType="after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800" decel="100000"/>
                                        <p:tgtEl>
                                          <p:spTgt spid="6"/>
                                        </p:tgtEl>
                                      </p:cBhvr>
                                    </p:animEffect>
                                    <p:anim calcmode="lin" valueType="num">
                                      <p:cBhvr>
                                        <p:cTn id="33" dur="800" decel="100000" fill="hold"/>
                                        <p:tgtEl>
                                          <p:spTgt spid="6"/>
                                        </p:tgtEl>
                                        <p:attrNameLst>
                                          <p:attrName>style.rotation</p:attrName>
                                        </p:attrNameLst>
                                      </p:cBhvr>
                                      <p:tavLst>
                                        <p:tav tm="0">
                                          <p:val>
                                            <p:fltVal val="-90"/>
                                          </p:val>
                                        </p:tav>
                                        <p:tav tm="100000">
                                          <p:val>
                                            <p:fltVal val="0"/>
                                          </p:val>
                                        </p:tav>
                                      </p:tavLst>
                                    </p:anim>
                                    <p:anim calcmode="lin" valueType="num">
                                      <p:cBhvr>
                                        <p:cTn id="34" dur="800" decel="100000" fill="hold"/>
                                        <p:tgtEl>
                                          <p:spTgt spid="6"/>
                                        </p:tgtEl>
                                        <p:attrNameLst>
                                          <p:attrName>ppt_x</p:attrName>
                                        </p:attrNameLst>
                                      </p:cBhvr>
                                      <p:tavLst>
                                        <p:tav tm="0">
                                          <p:val>
                                            <p:strVal val="#ppt_x+0.4"/>
                                          </p:val>
                                        </p:tav>
                                        <p:tav tm="100000">
                                          <p:val>
                                            <p:strVal val="#ppt_x-0.05"/>
                                          </p:val>
                                        </p:tav>
                                      </p:tavLst>
                                    </p:anim>
                                    <p:anim calcmode="lin" valueType="num">
                                      <p:cBhvr>
                                        <p:cTn id="35" dur="800" decel="100000" fill="hold"/>
                                        <p:tgtEl>
                                          <p:spTgt spid="6"/>
                                        </p:tgtEl>
                                        <p:attrNameLst>
                                          <p:attrName>ppt_y</p:attrName>
                                        </p:attrNameLst>
                                      </p:cBhvr>
                                      <p:tavLst>
                                        <p:tav tm="0">
                                          <p:val>
                                            <p:strVal val="#ppt_y-0.4"/>
                                          </p:val>
                                        </p:tav>
                                        <p:tav tm="100000">
                                          <p:val>
                                            <p:strVal val="#ppt_y+0.1"/>
                                          </p:val>
                                        </p:tav>
                                      </p:tavLst>
                                    </p:anim>
                                    <p:anim calcmode="lin" valueType="num">
                                      <p:cBhvr>
                                        <p:cTn id="36"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37"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par>
                          <p:cTn id="38" fill="hold">
                            <p:stCondLst>
                              <p:cond delay="5000"/>
                            </p:stCondLst>
                            <p:childTnLst>
                              <p:par>
                                <p:cTn id="39" presetID="30" presetClass="entr" presetSubtype="0" fill="hold" grpId="0" nodeType="afterEffect">
                                  <p:stCondLst>
                                    <p:cond delay="0"/>
                                  </p:stCondLst>
                                  <p:childTnLst>
                                    <p:set>
                                      <p:cBhvr>
                                        <p:cTn id="40" dur="1" fill="hold">
                                          <p:stCondLst>
                                            <p:cond delay="0"/>
                                          </p:stCondLst>
                                        </p:cTn>
                                        <p:tgtEl>
                                          <p:spTgt spid="7"/>
                                        </p:tgtEl>
                                        <p:attrNameLst>
                                          <p:attrName>style.visibility</p:attrName>
                                        </p:attrNameLst>
                                      </p:cBhvr>
                                      <p:to>
                                        <p:strVal val="visible"/>
                                      </p:to>
                                    </p:set>
                                    <p:animEffect transition="in" filter="fade">
                                      <p:cBhvr>
                                        <p:cTn id="41" dur="800" decel="100000"/>
                                        <p:tgtEl>
                                          <p:spTgt spid="7"/>
                                        </p:tgtEl>
                                      </p:cBhvr>
                                    </p:animEffect>
                                    <p:anim calcmode="lin" valueType="num">
                                      <p:cBhvr>
                                        <p:cTn id="42" dur="800" decel="100000" fill="hold"/>
                                        <p:tgtEl>
                                          <p:spTgt spid="7"/>
                                        </p:tgtEl>
                                        <p:attrNameLst>
                                          <p:attrName>style.rotation</p:attrName>
                                        </p:attrNameLst>
                                      </p:cBhvr>
                                      <p:tavLst>
                                        <p:tav tm="0">
                                          <p:val>
                                            <p:fltVal val="-90"/>
                                          </p:val>
                                        </p:tav>
                                        <p:tav tm="100000">
                                          <p:val>
                                            <p:fltVal val="0"/>
                                          </p:val>
                                        </p:tav>
                                      </p:tavLst>
                                    </p:anim>
                                    <p:anim calcmode="lin" valueType="num">
                                      <p:cBhvr>
                                        <p:cTn id="43" dur="800" decel="100000" fill="hold"/>
                                        <p:tgtEl>
                                          <p:spTgt spid="7"/>
                                        </p:tgtEl>
                                        <p:attrNameLst>
                                          <p:attrName>ppt_x</p:attrName>
                                        </p:attrNameLst>
                                      </p:cBhvr>
                                      <p:tavLst>
                                        <p:tav tm="0">
                                          <p:val>
                                            <p:strVal val="#ppt_x+0.4"/>
                                          </p:val>
                                        </p:tav>
                                        <p:tav tm="100000">
                                          <p:val>
                                            <p:strVal val="#ppt_x-0.05"/>
                                          </p:val>
                                        </p:tav>
                                      </p:tavLst>
                                    </p:anim>
                                    <p:anim calcmode="lin" valueType="num">
                                      <p:cBhvr>
                                        <p:cTn id="44" dur="800" decel="100000" fill="hold"/>
                                        <p:tgtEl>
                                          <p:spTgt spid="7"/>
                                        </p:tgtEl>
                                        <p:attrNameLst>
                                          <p:attrName>ppt_y</p:attrName>
                                        </p:attrNameLst>
                                      </p:cBhvr>
                                      <p:tavLst>
                                        <p:tav tm="0">
                                          <p:val>
                                            <p:strVal val="#ppt_y-0.4"/>
                                          </p:val>
                                        </p:tav>
                                        <p:tav tm="100000">
                                          <p:val>
                                            <p:strVal val="#ppt_y+0.1"/>
                                          </p:val>
                                        </p:tav>
                                      </p:tavLst>
                                    </p:anim>
                                    <p:anim calcmode="lin" valueType="num">
                                      <p:cBhvr>
                                        <p:cTn id="45"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46"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par>
                          <p:cTn id="47" fill="hold">
                            <p:stCondLst>
                              <p:cond delay="6000"/>
                            </p:stCondLst>
                            <p:childTnLst>
                              <p:par>
                                <p:cTn id="48" presetID="30" presetClass="entr" presetSubtype="0" fill="hold" grpId="0" nodeType="afterEffect">
                                  <p:stCondLst>
                                    <p:cond delay="0"/>
                                  </p:stCondLst>
                                  <p:childTnLst>
                                    <p:set>
                                      <p:cBhvr>
                                        <p:cTn id="49" dur="1" fill="hold">
                                          <p:stCondLst>
                                            <p:cond delay="0"/>
                                          </p:stCondLst>
                                        </p:cTn>
                                        <p:tgtEl>
                                          <p:spTgt spid="8"/>
                                        </p:tgtEl>
                                        <p:attrNameLst>
                                          <p:attrName>style.visibility</p:attrName>
                                        </p:attrNameLst>
                                      </p:cBhvr>
                                      <p:to>
                                        <p:strVal val="visible"/>
                                      </p:to>
                                    </p:set>
                                    <p:animEffect transition="in" filter="fade">
                                      <p:cBhvr>
                                        <p:cTn id="50" dur="800" decel="100000"/>
                                        <p:tgtEl>
                                          <p:spTgt spid="8"/>
                                        </p:tgtEl>
                                      </p:cBhvr>
                                    </p:animEffect>
                                    <p:anim calcmode="lin" valueType="num">
                                      <p:cBhvr>
                                        <p:cTn id="51" dur="800" decel="100000" fill="hold"/>
                                        <p:tgtEl>
                                          <p:spTgt spid="8"/>
                                        </p:tgtEl>
                                        <p:attrNameLst>
                                          <p:attrName>style.rotation</p:attrName>
                                        </p:attrNameLst>
                                      </p:cBhvr>
                                      <p:tavLst>
                                        <p:tav tm="0">
                                          <p:val>
                                            <p:fltVal val="-90"/>
                                          </p:val>
                                        </p:tav>
                                        <p:tav tm="100000">
                                          <p:val>
                                            <p:fltVal val="0"/>
                                          </p:val>
                                        </p:tav>
                                      </p:tavLst>
                                    </p:anim>
                                    <p:anim calcmode="lin" valueType="num">
                                      <p:cBhvr>
                                        <p:cTn id="52" dur="800" decel="100000" fill="hold"/>
                                        <p:tgtEl>
                                          <p:spTgt spid="8"/>
                                        </p:tgtEl>
                                        <p:attrNameLst>
                                          <p:attrName>ppt_x</p:attrName>
                                        </p:attrNameLst>
                                      </p:cBhvr>
                                      <p:tavLst>
                                        <p:tav tm="0">
                                          <p:val>
                                            <p:strVal val="#ppt_x+0.4"/>
                                          </p:val>
                                        </p:tav>
                                        <p:tav tm="100000">
                                          <p:val>
                                            <p:strVal val="#ppt_x-0.05"/>
                                          </p:val>
                                        </p:tav>
                                      </p:tavLst>
                                    </p:anim>
                                    <p:anim calcmode="lin" valueType="num">
                                      <p:cBhvr>
                                        <p:cTn id="53" dur="800" decel="100000" fill="hold"/>
                                        <p:tgtEl>
                                          <p:spTgt spid="8"/>
                                        </p:tgtEl>
                                        <p:attrNameLst>
                                          <p:attrName>ppt_y</p:attrName>
                                        </p:attrNameLst>
                                      </p:cBhvr>
                                      <p:tavLst>
                                        <p:tav tm="0">
                                          <p:val>
                                            <p:strVal val="#ppt_y-0.4"/>
                                          </p:val>
                                        </p:tav>
                                        <p:tav tm="100000">
                                          <p:val>
                                            <p:strVal val="#ppt_y+0.1"/>
                                          </p:val>
                                        </p:tav>
                                      </p:tavLst>
                                    </p:anim>
                                    <p:anim calcmode="lin" valueType="num">
                                      <p:cBhvr>
                                        <p:cTn id="54" dur="200" accel="100000" fill="hold">
                                          <p:stCondLst>
                                            <p:cond delay="800"/>
                                          </p:stCondLst>
                                        </p:cTn>
                                        <p:tgtEl>
                                          <p:spTgt spid="8"/>
                                        </p:tgtEl>
                                        <p:attrNameLst>
                                          <p:attrName>ppt_x</p:attrName>
                                        </p:attrNameLst>
                                      </p:cBhvr>
                                      <p:tavLst>
                                        <p:tav tm="0">
                                          <p:val>
                                            <p:strVal val="#ppt_x-0.05"/>
                                          </p:val>
                                        </p:tav>
                                        <p:tav tm="100000">
                                          <p:val>
                                            <p:strVal val="#ppt_x"/>
                                          </p:val>
                                        </p:tav>
                                      </p:tavLst>
                                    </p:anim>
                                    <p:anim calcmode="lin" valueType="num">
                                      <p:cBhvr>
                                        <p:cTn id="55" dur="200" accel="100000" fill="hold">
                                          <p:stCondLst>
                                            <p:cond delay="800"/>
                                          </p:stCondLst>
                                        </p:cTn>
                                        <p:tgtEl>
                                          <p:spTgt spid="8"/>
                                        </p:tgtEl>
                                        <p:attrNameLst>
                                          <p:attrName>ppt_y</p:attrName>
                                        </p:attrNameLst>
                                      </p:cBhvr>
                                      <p:tavLst>
                                        <p:tav tm="0">
                                          <p:val>
                                            <p:strVal val="#ppt_y+0.1"/>
                                          </p:val>
                                        </p:tav>
                                        <p:tav tm="100000">
                                          <p:val>
                                            <p:strVal val="#ppt_y"/>
                                          </p:val>
                                        </p:tav>
                                      </p:tavLst>
                                    </p:anim>
                                  </p:childTnLst>
                                </p:cTn>
                              </p:par>
                            </p:childTnLst>
                          </p:cTn>
                        </p:par>
                        <p:par>
                          <p:cTn id="56" fill="hold">
                            <p:stCondLst>
                              <p:cond delay="7000"/>
                            </p:stCondLst>
                            <p:childTnLst>
                              <p:par>
                                <p:cTn id="57" presetID="30" presetClass="entr" presetSubtype="0" fill="hold" grpId="0" nodeType="afterEffect">
                                  <p:stCondLst>
                                    <p:cond delay="0"/>
                                  </p:stCondLst>
                                  <p:childTnLst>
                                    <p:set>
                                      <p:cBhvr>
                                        <p:cTn id="58" dur="1" fill="hold">
                                          <p:stCondLst>
                                            <p:cond delay="0"/>
                                          </p:stCondLst>
                                        </p:cTn>
                                        <p:tgtEl>
                                          <p:spTgt spid="9"/>
                                        </p:tgtEl>
                                        <p:attrNameLst>
                                          <p:attrName>style.visibility</p:attrName>
                                        </p:attrNameLst>
                                      </p:cBhvr>
                                      <p:to>
                                        <p:strVal val="visible"/>
                                      </p:to>
                                    </p:set>
                                    <p:animEffect transition="in" filter="fade">
                                      <p:cBhvr>
                                        <p:cTn id="59" dur="800" decel="100000"/>
                                        <p:tgtEl>
                                          <p:spTgt spid="9"/>
                                        </p:tgtEl>
                                      </p:cBhvr>
                                    </p:animEffect>
                                    <p:anim calcmode="lin" valueType="num">
                                      <p:cBhvr>
                                        <p:cTn id="60" dur="800" decel="100000" fill="hold"/>
                                        <p:tgtEl>
                                          <p:spTgt spid="9"/>
                                        </p:tgtEl>
                                        <p:attrNameLst>
                                          <p:attrName>style.rotation</p:attrName>
                                        </p:attrNameLst>
                                      </p:cBhvr>
                                      <p:tavLst>
                                        <p:tav tm="0">
                                          <p:val>
                                            <p:fltVal val="-90"/>
                                          </p:val>
                                        </p:tav>
                                        <p:tav tm="100000">
                                          <p:val>
                                            <p:fltVal val="0"/>
                                          </p:val>
                                        </p:tav>
                                      </p:tavLst>
                                    </p:anim>
                                    <p:anim calcmode="lin" valueType="num">
                                      <p:cBhvr>
                                        <p:cTn id="61" dur="800" decel="100000" fill="hold"/>
                                        <p:tgtEl>
                                          <p:spTgt spid="9"/>
                                        </p:tgtEl>
                                        <p:attrNameLst>
                                          <p:attrName>ppt_x</p:attrName>
                                        </p:attrNameLst>
                                      </p:cBhvr>
                                      <p:tavLst>
                                        <p:tav tm="0">
                                          <p:val>
                                            <p:strVal val="#ppt_x+0.4"/>
                                          </p:val>
                                        </p:tav>
                                        <p:tav tm="100000">
                                          <p:val>
                                            <p:strVal val="#ppt_x-0.05"/>
                                          </p:val>
                                        </p:tav>
                                      </p:tavLst>
                                    </p:anim>
                                    <p:anim calcmode="lin" valueType="num">
                                      <p:cBhvr>
                                        <p:cTn id="62" dur="800" decel="100000" fill="hold"/>
                                        <p:tgtEl>
                                          <p:spTgt spid="9"/>
                                        </p:tgtEl>
                                        <p:attrNameLst>
                                          <p:attrName>ppt_y</p:attrName>
                                        </p:attrNameLst>
                                      </p:cBhvr>
                                      <p:tavLst>
                                        <p:tav tm="0">
                                          <p:val>
                                            <p:strVal val="#ppt_y-0.4"/>
                                          </p:val>
                                        </p:tav>
                                        <p:tav tm="100000">
                                          <p:val>
                                            <p:strVal val="#ppt_y+0.1"/>
                                          </p:val>
                                        </p:tav>
                                      </p:tavLst>
                                    </p:anim>
                                    <p:anim calcmode="lin" valueType="num">
                                      <p:cBhvr>
                                        <p:cTn id="63"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64"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par>
                          <p:cTn id="65" fill="hold">
                            <p:stCondLst>
                              <p:cond delay="8000"/>
                            </p:stCondLst>
                            <p:childTnLst>
                              <p:par>
                                <p:cTn id="66" presetID="30" presetClass="entr" presetSubtype="0" fill="hold" grpId="0" nodeType="afterEffect">
                                  <p:stCondLst>
                                    <p:cond delay="0"/>
                                  </p:stCondLst>
                                  <p:childTnLst>
                                    <p:set>
                                      <p:cBhvr>
                                        <p:cTn id="67" dur="1" fill="hold">
                                          <p:stCondLst>
                                            <p:cond delay="0"/>
                                          </p:stCondLst>
                                        </p:cTn>
                                        <p:tgtEl>
                                          <p:spTgt spid="10"/>
                                        </p:tgtEl>
                                        <p:attrNameLst>
                                          <p:attrName>style.visibility</p:attrName>
                                        </p:attrNameLst>
                                      </p:cBhvr>
                                      <p:to>
                                        <p:strVal val="visible"/>
                                      </p:to>
                                    </p:set>
                                    <p:animEffect transition="in" filter="fade">
                                      <p:cBhvr>
                                        <p:cTn id="68" dur="800" decel="100000"/>
                                        <p:tgtEl>
                                          <p:spTgt spid="10"/>
                                        </p:tgtEl>
                                      </p:cBhvr>
                                    </p:animEffect>
                                    <p:anim calcmode="lin" valueType="num">
                                      <p:cBhvr>
                                        <p:cTn id="69" dur="800" decel="100000" fill="hold"/>
                                        <p:tgtEl>
                                          <p:spTgt spid="10"/>
                                        </p:tgtEl>
                                        <p:attrNameLst>
                                          <p:attrName>style.rotation</p:attrName>
                                        </p:attrNameLst>
                                      </p:cBhvr>
                                      <p:tavLst>
                                        <p:tav tm="0">
                                          <p:val>
                                            <p:fltVal val="-90"/>
                                          </p:val>
                                        </p:tav>
                                        <p:tav tm="100000">
                                          <p:val>
                                            <p:fltVal val="0"/>
                                          </p:val>
                                        </p:tav>
                                      </p:tavLst>
                                    </p:anim>
                                    <p:anim calcmode="lin" valueType="num">
                                      <p:cBhvr>
                                        <p:cTn id="70" dur="800" decel="100000" fill="hold"/>
                                        <p:tgtEl>
                                          <p:spTgt spid="10"/>
                                        </p:tgtEl>
                                        <p:attrNameLst>
                                          <p:attrName>ppt_x</p:attrName>
                                        </p:attrNameLst>
                                      </p:cBhvr>
                                      <p:tavLst>
                                        <p:tav tm="0">
                                          <p:val>
                                            <p:strVal val="#ppt_x+0.4"/>
                                          </p:val>
                                        </p:tav>
                                        <p:tav tm="100000">
                                          <p:val>
                                            <p:strVal val="#ppt_x-0.05"/>
                                          </p:val>
                                        </p:tav>
                                      </p:tavLst>
                                    </p:anim>
                                    <p:anim calcmode="lin" valueType="num">
                                      <p:cBhvr>
                                        <p:cTn id="71" dur="800" decel="100000" fill="hold"/>
                                        <p:tgtEl>
                                          <p:spTgt spid="10"/>
                                        </p:tgtEl>
                                        <p:attrNameLst>
                                          <p:attrName>ppt_y</p:attrName>
                                        </p:attrNameLst>
                                      </p:cBhvr>
                                      <p:tavLst>
                                        <p:tav tm="0">
                                          <p:val>
                                            <p:strVal val="#ppt_y-0.4"/>
                                          </p:val>
                                        </p:tav>
                                        <p:tav tm="100000">
                                          <p:val>
                                            <p:strVal val="#ppt_y+0.1"/>
                                          </p:val>
                                        </p:tav>
                                      </p:tavLst>
                                    </p:anim>
                                    <p:anim calcmode="lin" valueType="num">
                                      <p:cBhvr>
                                        <p:cTn id="72" dur="200" accel="100000" fill="hold">
                                          <p:stCondLst>
                                            <p:cond delay="800"/>
                                          </p:stCondLst>
                                        </p:cTn>
                                        <p:tgtEl>
                                          <p:spTgt spid="10"/>
                                        </p:tgtEl>
                                        <p:attrNameLst>
                                          <p:attrName>ppt_x</p:attrName>
                                        </p:attrNameLst>
                                      </p:cBhvr>
                                      <p:tavLst>
                                        <p:tav tm="0">
                                          <p:val>
                                            <p:strVal val="#ppt_x-0.05"/>
                                          </p:val>
                                        </p:tav>
                                        <p:tav tm="100000">
                                          <p:val>
                                            <p:strVal val="#ppt_x"/>
                                          </p:val>
                                        </p:tav>
                                      </p:tavLst>
                                    </p:anim>
                                    <p:anim calcmode="lin" valueType="num">
                                      <p:cBhvr>
                                        <p:cTn id="73" dur="200" accel="100000" fill="hold">
                                          <p:stCondLst>
                                            <p:cond delay="800"/>
                                          </p:stCondLst>
                                        </p:cTn>
                                        <p:tgtEl>
                                          <p:spTgt spid="10"/>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p:bldP spid="7" grpId="0"/>
      <p:bldP spid="8" grpId="0"/>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980728"/>
          </a:xfrm>
        </p:spPr>
        <p:txBody>
          <a:bodyPr>
            <a:normAutofit fontScale="90000"/>
          </a:bodyPr>
          <a:lstStyle/>
          <a:p>
            <a:r>
              <a:rPr lang="el-GR" u="sng" dirty="0" smtClean="0"/>
              <a:t>ΒΑΣΙΚΑ ΜΕΡΗ  </a:t>
            </a:r>
            <a:r>
              <a:rPr lang="el-GR" u="sng" dirty="0" smtClean="0"/>
              <a:t>ΑΥΤΟΜΑΤΟΥ ΠΛΗΡΩΣΗΣ</a:t>
            </a:r>
            <a:endParaRPr lang="el-GR" dirty="0"/>
          </a:p>
        </p:txBody>
      </p:sp>
      <p:sp>
        <p:nvSpPr>
          <p:cNvPr id="3" name="2 - Θέση περιεχομένου"/>
          <p:cNvSpPr>
            <a:spLocks noGrp="1"/>
          </p:cNvSpPr>
          <p:nvPr>
            <p:ph idx="1"/>
          </p:nvPr>
        </p:nvSpPr>
        <p:spPr>
          <a:xfrm>
            <a:off x="179512" y="836712"/>
            <a:ext cx="8964488" cy="6021288"/>
          </a:xfrm>
        </p:spPr>
        <p:txBody>
          <a:bodyPr/>
          <a:lstStyle/>
          <a:p>
            <a:pPr>
              <a:buNone/>
            </a:pPr>
            <a:r>
              <a:rPr lang="el-GR" sz="1200" dirty="0" smtClean="0"/>
              <a:t>                                                                       ΡΥΘΜΙΣΤΗΣ ΠΙΕΣΕΩΣ                                                              ΜΑΝΟΜΕΤΡΟ</a:t>
            </a:r>
            <a:r>
              <a:rPr lang="el-GR" dirty="0" smtClean="0"/>
              <a:t>   </a:t>
            </a:r>
          </a:p>
          <a:p>
            <a:endParaRPr lang="el-GR" sz="1200" dirty="0" smtClean="0"/>
          </a:p>
          <a:p>
            <a:pPr>
              <a:buNone/>
            </a:pPr>
            <a:endParaRPr lang="el-GR" sz="1200" dirty="0" smtClean="0"/>
          </a:p>
          <a:p>
            <a:pPr>
              <a:buNone/>
            </a:pPr>
            <a:r>
              <a:rPr lang="el-GR" sz="1200" dirty="0" smtClean="0"/>
              <a:t>               ΕΛΑΤΗΡΙΟ</a:t>
            </a:r>
          </a:p>
          <a:p>
            <a:endParaRPr lang="el-GR" sz="1200" dirty="0" smtClean="0"/>
          </a:p>
          <a:p>
            <a:endParaRPr lang="el-GR" sz="1200" dirty="0" smtClean="0"/>
          </a:p>
          <a:p>
            <a:endParaRPr lang="el-GR" sz="1200" dirty="0" smtClean="0"/>
          </a:p>
          <a:p>
            <a:endParaRPr lang="el-GR" sz="1200" dirty="0" smtClean="0"/>
          </a:p>
          <a:p>
            <a:endParaRPr lang="el-GR" sz="1200" dirty="0" smtClean="0"/>
          </a:p>
          <a:p>
            <a:endParaRPr lang="el-GR" sz="1200" dirty="0" smtClean="0"/>
          </a:p>
          <a:p>
            <a:pPr>
              <a:buNone/>
            </a:pPr>
            <a:r>
              <a:rPr lang="el-GR" sz="1200" dirty="0" smtClean="0"/>
              <a:t> ΕΙΔΙΚΟ ΕΛΛΑΣΤΙΚΟ</a:t>
            </a:r>
          </a:p>
          <a:p>
            <a:pPr>
              <a:buNone/>
            </a:pPr>
            <a:r>
              <a:rPr lang="el-GR" sz="1200" dirty="0" smtClean="0"/>
              <a:t>         ΔΙΑΦΡΑΓΜΑ</a:t>
            </a:r>
            <a:endParaRPr lang="el-GR" sz="1200" dirty="0" smtClean="0"/>
          </a:p>
          <a:p>
            <a:endParaRPr lang="el-GR" sz="1200" dirty="0" smtClean="0"/>
          </a:p>
          <a:p>
            <a:endParaRPr lang="el-GR" sz="1200" dirty="0" smtClean="0"/>
          </a:p>
          <a:p>
            <a:pPr>
              <a:buNone/>
            </a:pPr>
            <a:r>
              <a:rPr lang="el-GR" sz="1200" dirty="0" smtClean="0"/>
              <a:t>           ΕΙΣΟΔΟΣ ΝΕΡΟΥ                                                                                                                                             ΕΞΟΔΟΣ </a:t>
            </a:r>
            <a:r>
              <a:rPr lang="el-GR" sz="1200" dirty="0" smtClean="0"/>
              <a:t>ΝΕΡΟΥ</a:t>
            </a:r>
            <a:endParaRPr lang="el-GR" sz="1200" dirty="0" smtClean="0"/>
          </a:p>
          <a:p>
            <a:pPr>
              <a:buNone/>
            </a:pPr>
            <a:r>
              <a:rPr lang="el-GR" sz="1200" dirty="0" smtClean="0"/>
              <a:t>              ΑΠΌ ΕΥΔΑΠ                                                                                                                                                       ΠΡΟΣ Κ.Θ.</a:t>
            </a:r>
          </a:p>
          <a:p>
            <a:endParaRPr lang="el-GR" sz="1200" dirty="0" smtClean="0"/>
          </a:p>
          <a:p>
            <a:pPr>
              <a:buNone/>
            </a:pPr>
            <a:r>
              <a:rPr lang="el-GR" sz="1200" dirty="0" smtClean="0"/>
              <a:t>ΦΙΛΤΡΟ</a:t>
            </a:r>
          </a:p>
          <a:p>
            <a:endParaRPr lang="el-GR" sz="1200" dirty="0" smtClean="0"/>
          </a:p>
          <a:p>
            <a:endParaRPr lang="el-GR" sz="1200" dirty="0" smtClean="0"/>
          </a:p>
          <a:p>
            <a:endParaRPr lang="el-GR" sz="1200" dirty="0" smtClean="0"/>
          </a:p>
          <a:p>
            <a:pPr>
              <a:buNone/>
            </a:pPr>
            <a:r>
              <a:rPr lang="el-GR" sz="1200" dirty="0" smtClean="0"/>
              <a:t>ΔΙΑΚΟΠΤΗΣ ΡΟΗΣ                                                                                                                                                     ΑΝΤΕΠΙΣΤΡΟΦΗ</a:t>
            </a:r>
          </a:p>
          <a:p>
            <a:pPr>
              <a:buNone/>
            </a:pPr>
            <a:r>
              <a:rPr lang="el-GR" sz="1200" dirty="0" smtClean="0"/>
              <a:t>                                                                                                                                                                                            ΒΑΛΒΙΔΑ       </a:t>
            </a:r>
            <a:endParaRPr lang="el-GR" sz="1200" dirty="0" smtClean="0"/>
          </a:p>
          <a:p>
            <a:endParaRPr lang="el-GR" sz="1200" dirty="0" smtClean="0"/>
          </a:p>
          <a:p>
            <a:endParaRPr lang="el-GR" sz="1200" dirty="0"/>
          </a:p>
        </p:txBody>
      </p:sp>
      <p:pic>
        <p:nvPicPr>
          <p:cNvPr id="4" name="3 - Εικόνα" descr="ΑΥΤ"/>
          <p:cNvPicPr/>
          <p:nvPr/>
        </p:nvPicPr>
        <p:blipFill>
          <a:blip r:embed="rId2" cstate="print"/>
          <a:srcRect/>
          <a:stretch>
            <a:fillRect/>
          </a:stretch>
        </p:blipFill>
        <p:spPr bwMode="auto">
          <a:xfrm>
            <a:off x="2339752" y="1844824"/>
            <a:ext cx="4869532" cy="4248125"/>
          </a:xfrm>
          <a:prstGeom prst="rect">
            <a:avLst/>
          </a:prstGeom>
          <a:noFill/>
        </p:spPr>
      </p:pic>
      <p:cxnSp>
        <p:nvCxnSpPr>
          <p:cNvPr id="6" name="5 - Ευθύγραμμο βέλος σύνδεσης"/>
          <p:cNvCxnSpPr/>
          <p:nvPr/>
        </p:nvCxnSpPr>
        <p:spPr>
          <a:xfrm>
            <a:off x="4067944" y="1268760"/>
            <a:ext cx="720080" cy="720080"/>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 name="6 - Ευθύγραμμο βέλος σύνδεσης"/>
          <p:cNvCxnSpPr/>
          <p:nvPr/>
        </p:nvCxnSpPr>
        <p:spPr>
          <a:xfrm flipH="1">
            <a:off x="6732240" y="1268760"/>
            <a:ext cx="576064" cy="936104"/>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8" name="7 - Ευθύγραμμο βέλος σύνδεσης"/>
          <p:cNvCxnSpPr/>
          <p:nvPr/>
        </p:nvCxnSpPr>
        <p:spPr>
          <a:xfrm>
            <a:off x="1835696" y="3573016"/>
            <a:ext cx="2736304" cy="0"/>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9" name="8 - Ευθύγραμμο βέλος σύνδεσης"/>
          <p:cNvCxnSpPr/>
          <p:nvPr/>
        </p:nvCxnSpPr>
        <p:spPr>
          <a:xfrm flipV="1">
            <a:off x="1187624" y="4437112"/>
            <a:ext cx="2808312" cy="504056"/>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0" name="9 - Ευθύγραμμο βέλος σύνδεσης"/>
          <p:cNvCxnSpPr/>
          <p:nvPr/>
        </p:nvCxnSpPr>
        <p:spPr>
          <a:xfrm flipV="1">
            <a:off x="1835696" y="5733256"/>
            <a:ext cx="2880320" cy="288032"/>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4" name="23 - Ευθύγραμμο βέλος σύνδεσης"/>
          <p:cNvCxnSpPr/>
          <p:nvPr/>
        </p:nvCxnSpPr>
        <p:spPr>
          <a:xfrm flipH="1" flipV="1">
            <a:off x="5868144" y="4437112"/>
            <a:ext cx="1440160" cy="1440160"/>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7" name="26 - Ευθύγραμμο βέλος σύνδεσης"/>
          <p:cNvCxnSpPr/>
          <p:nvPr/>
        </p:nvCxnSpPr>
        <p:spPr>
          <a:xfrm>
            <a:off x="6588224" y="4293096"/>
            <a:ext cx="648072" cy="0"/>
          </a:xfrm>
          <a:prstGeom prst="straightConnector1">
            <a:avLst/>
          </a:prstGeom>
          <a:ln w="63500">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0" name="29 - Ευθύγραμμο βέλος σύνδεσης"/>
          <p:cNvCxnSpPr/>
          <p:nvPr/>
        </p:nvCxnSpPr>
        <p:spPr>
          <a:xfrm>
            <a:off x="2132112" y="1988840"/>
            <a:ext cx="2592288" cy="7920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8" name="37 - Ευθύγραμμο βέλος σύνδεσης"/>
          <p:cNvCxnSpPr/>
          <p:nvPr/>
        </p:nvCxnSpPr>
        <p:spPr>
          <a:xfrm flipV="1">
            <a:off x="1907704" y="4653136"/>
            <a:ext cx="2952328" cy="1368152"/>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232680"/>
          </a:xfrm>
        </p:spPr>
        <p:txBody>
          <a:bodyPr>
            <a:normAutofit fontScale="90000"/>
          </a:bodyPr>
          <a:lstStyle/>
          <a:p>
            <a:pPr algn="ctr"/>
            <a:r>
              <a:rPr lang="el-GR" u="sng" dirty="0" smtClean="0"/>
              <a:t>ΠΕΡΙΓΡΑΦΗ ΑΥΤΟΜΑΤΟΥ ΠΛΗΡΩΣΗΣ</a:t>
            </a:r>
            <a:r>
              <a:rPr lang="el-GR" dirty="0" smtClean="0"/>
              <a:t/>
            </a:r>
            <a:br>
              <a:rPr lang="el-GR" dirty="0" smtClean="0"/>
            </a:br>
            <a:endParaRPr lang="el-GR" dirty="0"/>
          </a:p>
        </p:txBody>
      </p:sp>
      <p:sp>
        <p:nvSpPr>
          <p:cNvPr id="3" name="2 - Θέση περιεχομένου"/>
          <p:cNvSpPr>
            <a:spLocks noGrp="1"/>
          </p:cNvSpPr>
          <p:nvPr>
            <p:ph idx="1"/>
          </p:nvPr>
        </p:nvSpPr>
        <p:spPr>
          <a:xfrm>
            <a:off x="0" y="1285860"/>
            <a:ext cx="9144000" cy="5572140"/>
          </a:xfrm>
        </p:spPr>
        <p:txBody>
          <a:bodyPr>
            <a:normAutofit/>
          </a:bodyPr>
          <a:lstStyle/>
          <a:p>
            <a:pPr>
              <a:buFont typeface="Wingdings" pitchFamily="2" charset="2"/>
              <a:buChar char="Ø"/>
            </a:pPr>
            <a:r>
              <a:rPr lang="el-GR" b="1" dirty="0" smtClean="0"/>
              <a:t>Ο αυτόματος πλήρωσης συναντάται στις εγκαταστάσεις κεντρικής θέρμανσης με κλειστό δοχείο διαστολής. Αποστολή του είναι να συμπληρώνει νερό στην εγκατάσταση διατηρώντας την αρχική πίεση Ρα σταθερή στην τιμή που εμείς επιλέγουμε με την κατάλληλη ρύθμισή του. </a:t>
            </a:r>
            <a:endParaRPr lang="el-GR" dirty="0" smtClean="0"/>
          </a:p>
          <a:p>
            <a:pPr>
              <a:buFont typeface="Wingdings" pitchFamily="2" charset="2"/>
              <a:buChar char="Ø"/>
            </a:pPr>
            <a:r>
              <a:rPr lang="el-GR" b="1" dirty="0" smtClean="0"/>
              <a:t>     Το ιδανικό θα ήταν η εγκατάσταση να μη χρειαζότανε ποτέ συμπλήρωση νερού. </a:t>
            </a:r>
            <a:endParaRPr lang="el-GR" dirty="0" smtClean="0"/>
          </a:p>
          <a:p>
            <a:pPr>
              <a:buNone/>
            </a:pPr>
            <a:endParaRPr lang="el-GR" dirty="0"/>
          </a:p>
        </p:txBody>
      </p:sp>
      <p:sp>
        <p:nvSpPr>
          <p:cNvPr id="4" name="3 - Θέση υποσέλιδου"/>
          <p:cNvSpPr>
            <a:spLocks noGrp="1"/>
          </p:cNvSpPr>
          <p:nvPr>
            <p:ph type="ftr" sz="quarter" idx="11"/>
          </p:nvPr>
        </p:nvSpPr>
        <p:spPr/>
        <p:txBody>
          <a:bodyPr/>
          <a:lstStyle/>
          <a:p>
            <a:r>
              <a:rPr lang="el-GR" smtClean="0"/>
              <a:t>ΜΑΣΤΡΟΓΙΑΝΝΟΠΟΥΛΟΣ ΓΕΩΡΓΙΟΣ</a:t>
            </a:r>
            <a:endParaRPr lang="el-GR" dirty="0"/>
          </a:p>
        </p:txBody>
      </p:sp>
      <p:sp>
        <p:nvSpPr>
          <p:cNvPr id="5" name="4 - Θέση αριθμού διαφάνειας"/>
          <p:cNvSpPr>
            <a:spLocks noGrp="1"/>
          </p:cNvSpPr>
          <p:nvPr>
            <p:ph type="sldNum" sz="quarter" idx="12"/>
          </p:nvPr>
        </p:nvSpPr>
        <p:spPr/>
        <p:txBody>
          <a:bodyPr/>
          <a:lstStyle/>
          <a:p>
            <a:fld id="{4C111FF5-5AD3-427F-B005-818A5D745D9A}" type="slidenum">
              <a:rPr lang="el-GR" smtClean="0"/>
              <a:pPr/>
              <a:t>4</a:t>
            </a:fld>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1000"/>
                                        <p:tgtEl>
                                          <p:spTgt spid="3">
                                            <p:txEl>
                                              <p:pRg st="0" end="0"/>
                                            </p:txEl>
                                          </p:spTgt>
                                        </p:tgtEl>
                                      </p:cBhvr>
                                    </p:animEffect>
                                    <p:anim calcmode="lin" valueType="num">
                                      <p:cBhvr>
                                        <p:cTn id="1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1000"/>
                                        <p:tgtEl>
                                          <p:spTgt spid="3">
                                            <p:txEl>
                                              <p:pRg st="1" end="1"/>
                                            </p:txEl>
                                          </p:spTgt>
                                        </p:tgtEl>
                                      </p:cBhvr>
                                    </p:animEffect>
                                    <p:anim calcmode="lin" valueType="num">
                                      <p:cBhvr>
                                        <p:cTn id="2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85794"/>
            <a:ext cx="8229600" cy="1285884"/>
          </a:xfrm>
        </p:spPr>
        <p:txBody>
          <a:bodyPr/>
          <a:lstStyle/>
          <a:p>
            <a:pPr lvl="0"/>
            <a:r>
              <a:rPr lang="el-GR" b="1" dirty="0" smtClean="0"/>
              <a:t>Στην πράξη όμως αυτό δεν συμβαίνει. Πάντα υπάρχουν απώλειες νερού οφειλόμενες σε:</a:t>
            </a:r>
            <a:endParaRPr lang="el-GR" dirty="0" smtClean="0"/>
          </a:p>
          <a:p>
            <a:endParaRPr lang="el-GR" dirty="0"/>
          </a:p>
        </p:txBody>
      </p:sp>
      <p:sp>
        <p:nvSpPr>
          <p:cNvPr id="4" name="3 - Ορθογώνιο"/>
          <p:cNvSpPr/>
          <p:nvPr/>
        </p:nvSpPr>
        <p:spPr>
          <a:xfrm>
            <a:off x="2071670" y="2214554"/>
            <a:ext cx="4572000" cy="646331"/>
          </a:xfrm>
          <a:prstGeom prst="rect">
            <a:avLst/>
          </a:prstGeom>
        </p:spPr>
        <p:txBody>
          <a:bodyPr>
            <a:spAutoFit/>
          </a:bodyPr>
          <a:lstStyle/>
          <a:p>
            <a:pPr lvl="0">
              <a:buNone/>
            </a:pPr>
            <a:r>
              <a:rPr lang="en-US" b="1" dirty="0" smtClean="0"/>
              <a:t>1. </a:t>
            </a:r>
            <a:r>
              <a:rPr lang="el-GR" b="1" dirty="0" smtClean="0"/>
              <a:t>Εξαέρωση των σωμάτων, στην οποία συχνά χωρίς λόγο προβαίνουν οι ιδιοκτήτες.</a:t>
            </a:r>
            <a:endParaRPr lang="el-GR" dirty="0" smtClean="0"/>
          </a:p>
        </p:txBody>
      </p:sp>
      <p:sp>
        <p:nvSpPr>
          <p:cNvPr id="5" name="4 - Ορθογώνιο"/>
          <p:cNvSpPr/>
          <p:nvPr/>
        </p:nvSpPr>
        <p:spPr>
          <a:xfrm>
            <a:off x="2071670" y="3571876"/>
            <a:ext cx="4515660" cy="369332"/>
          </a:xfrm>
          <a:prstGeom prst="rect">
            <a:avLst/>
          </a:prstGeom>
        </p:spPr>
        <p:txBody>
          <a:bodyPr wrap="none">
            <a:spAutoFit/>
          </a:bodyPr>
          <a:lstStyle/>
          <a:p>
            <a:pPr lvl="0">
              <a:buNone/>
            </a:pPr>
            <a:r>
              <a:rPr lang="en-US" b="1" dirty="0" smtClean="0"/>
              <a:t>2. </a:t>
            </a:r>
            <a:r>
              <a:rPr lang="el-GR" b="1" dirty="0" smtClean="0"/>
              <a:t>Απώλειες νερού σε ενώσεις εξαρτημάτων.</a:t>
            </a:r>
            <a:endParaRPr lang="el-GR" dirty="0" smtClean="0"/>
          </a:p>
        </p:txBody>
      </p:sp>
      <p:sp>
        <p:nvSpPr>
          <p:cNvPr id="6" name="5 - Ορθογώνιο"/>
          <p:cNvSpPr/>
          <p:nvPr/>
        </p:nvSpPr>
        <p:spPr>
          <a:xfrm>
            <a:off x="2000232" y="5000636"/>
            <a:ext cx="5072098" cy="646331"/>
          </a:xfrm>
          <a:prstGeom prst="rect">
            <a:avLst/>
          </a:prstGeom>
        </p:spPr>
        <p:txBody>
          <a:bodyPr wrap="square">
            <a:spAutoFit/>
          </a:bodyPr>
          <a:lstStyle/>
          <a:p>
            <a:pPr lvl="0">
              <a:buNone/>
            </a:pPr>
            <a:r>
              <a:rPr lang="en-US" b="1" dirty="0" smtClean="0"/>
              <a:t>3. </a:t>
            </a:r>
            <a:r>
              <a:rPr lang="el-GR" b="1" dirty="0" smtClean="0"/>
              <a:t>Εξάτμιση νερού λόγω υπερθέρμανσης ή </a:t>
            </a:r>
            <a:r>
              <a:rPr lang="el-GR" b="1" dirty="0" err="1" smtClean="0"/>
              <a:t>σπηλαιώσεων</a:t>
            </a:r>
            <a:r>
              <a:rPr lang="el-GR" b="1" dirty="0" smtClean="0"/>
              <a:t>.</a:t>
            </a:r>
            <a:endParaRPr lang="el-G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8" presetClass="entr" presetSubtype="0" accel="10000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strVal val="#ppt_w*2.5"/>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0.01"/>
                                          </p:val>
                                        </p:tav>
                                        <p:tav tm="100000">
                                          <p:val>
                                            <p:strVal val="#ppt_h"/>
                                          </p:val>
                                        </p:tav>
                                      </p:tavLst>
                                    </p:anim>
                                    <p:anim calcmode="lin" valueType="num">
                                      <p:cBhvr>
                                        <p:cTn id="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h+1"/>
                                          </p:val>
                                        </p:tav>
                                        <p:tav tm="100000">
                                          <p:val>
                                            <p:strVal val="#ppt_y"/>
                                          </p:val>
                                        </p:tav>
                                      </p:tavLst>
                                    </p:anim>
                                    <p:animEffect transition="in" filter="fade">
                                      <p:cBhvr>
                                        <p:cTn id="11" dur="500"/>
                                        <p:tgtEl>
                                          <p:spTgt spid="3">
                                            <p:txEl>
                                              <p:pRg st="0" end="0"/>
                                            </p:txEl>
                                          </p:spTgt>
                                        </p:tgtEl>
                                      </p:cBhvr>
                                    </p:animEffect>
                                  </p:childTnLst>
                                </p:cTn>
                              </p:par>
                            </p:childTnLst>
                          </p:cTn>
                        </p:par>
                        <p:par>
                          <p:cTn id="12" fill="hold">
                            <p:stCondLst>
                              <p:cond delay="500"/>
                            </p:stCondLst>
                            <p:childTnLst>
                              <p:par>
                                <p:cTn id="13" presetID="30" presetClass="entr" presetSubtype="0"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800" decel="100000"/>
                                        <p:tgtEl>
                                          <p:spTgt spid="4"/>
                                        </p:tgtEl>
                                      </p:cBhvr>
                                    </p:animEffect>
                                    <p:anim calcmode="lin" valueType="num">
                                      <p:cBhvr>
                                        <p:cTn id="16" dur="800" decel="100000" fill="hold"/>
                                        <p:tgtEl>
                                          <p:spTgt spid="4"/>
                                        </p:tgtEl>
                                        <p:attrNameLst>
                                          <p:attrName>style.rotation</p:attrName>
                                        </p:attrNameLst>
                                      </p:cBhvr>
                                      <p:tavLst>
                                        <p:tav tm="0">
                                          <p:val>
                                            <p:fltVal val="-90"/>
                                          </p:val>
                                        </p:tav>
                                        <p:tav tm="100000">
                                          <p:val>
                                            <p:fltVal val="0"/>
                                          </p:val>
                                        </p:tav>
                                      </p:tavLst>
                                    </p:anim>
                                    <p:anim calcmode="lin" valueType="num">
                                      <p:cBhvr>
                                        <p:cTn id="17" dur="800" decel="100000" fill="hold"/>
                                        <p:tgtEl>
                                          <p:spTgt spid="4"/>
                                        </p:tgtEl>
                                        <p:attrNameLst>
                                          <p:attrName>ppt_x</p:attrName>
                                        </p:attrNameLst>
                                      </p:cBhvr>
                                      <p:tavLst>
                                        <p:tav tm="0">
                                          <p:val>
                                            <p:strVal val="#ppt_x+0.4"/>
                                          </p:val>
                                        </p:tav>
                                        <p:tav tm="100000">
                                          <p:val>
                                            <p:strVal val="#ppt_x-0.05"/>
                                          </p:val>
                                        </p:tav>
                                      </p:tavLst>
                                    </p:anim>
                                    <p:anim calcmode="lin" valueType="num">
                                      <p:cBhvr>
                                        <p:cTn id="18" dur="800" decel="100000" fill="hold"/>
                                        <p:tgtEl>
                                          <p:spTgt spid="4"/>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par>
                          <p:cTn id="21" fill="hold">
                            <p:stCondLst>
                              <p:cond delay="1500"/>
                            </p:stCondLst>
                            <p:childTnLst>
                              <p:par>
                                <p:cTn id="22" presetID="30" presetClass="entr" presetSubtype="0" fill="hold" grpId="0" nodeType="after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800" decel="100000"/>
                                        <p:tgtEl>
                                          <p:spTgt spid="5"/>
                                        </p:tgtEl>
                                      </p:cBhvr>
                                    </p:animEffect>
                                    <p:anim calcmode="lin" valueType="num">
                                      <p:cBhvr>
                                        <p:cTn id="25" dur="800" decel="100000" fill="hold"/>
                                        <p:tgtEl>
                                          <p:spTgt spid="5"/>
                                        </p:tgtEl>
                                        <p:attrNameLst>
                                          <p:attrName>style.rotation</p:attrName>
                                        </p:attrNameLst>
                                      </p:cBhvr>
                                      <p:tavLst>
                                        <p:tav tm="0">
                                          <p:val>
                                            <p:fltVal val="-90"/>
                                          </p:val>
                                        </p:tav>
                                        <p:tav tm="100000">
                                          <p:val>
                                            <p:fltVal val="0"/>
                                          </p:val>
                                        </p:tav>
                                      </p:tavLst>
                                    </p:anim>
                                    <p:anim calcmode="lin" valueType="num">
                                      <p:cBhvr>
                                        <p:cTn id="26" dur="800" decel="100000" fill="hold"/>
                                        <p:tgtEl>
                                          <p:spTgt spid="5"/>
                                        </p:tgtEl>
                                        <p:attrNameLst>
                                          <p:attrName>ppt_x</p:attrName>
                                        </p:attrNameLst>
                                      </p:cBhvr>
                                      <p:tavLst>
                                        <p:tav tm="0">
                                          <p:val>
                                            <p:strVal val="#ppt_x+0.4"/>
                                          </p:val>
                                        </p:tav>
                                        <p:tav tm="100000">
                                          <p:val>
                                            <p:strVal val="#ppt_x-0.05"/>
                                          </p:val>
                                        </p:tav>
                                      </p:tavLst>
                                    </p:anim>
                                    <p:anim calcmode="lin" valueType="num">
                                      <p:cBhvr>
                                        <p:cTn id="27" dur="800" decel="100000" fill="hold"/>
                                        <p:tgtEl>
                                          <p:spTgt spid="5"/>
                                        </p:tgtEl>
                                        <p:attrNameLst>
                                          <p:attrName>ppt_y</p:attrName>
                                        </p:attrNameLst>
                                      </p:cBhvr>
                                      <p:tavLst>
                                        <p:tav tm="0">
                                          <p:val>
                                            <p:strVal val="#ppt_y-0.4"/>
                                          </p:val>
                                        </p:tav>
                                        <p:tav tm="100000">
                                          <p:val>
                                            <p:strVal val="#ppt_y+0.1"/>
                                          </p:val>
                                        </p:tav>
                                      </p:tavLst>
                                    </p:anim>
                                    <p:anim calcmode="lin" valueType="num">
                                      <p:cBhvr>
                                        <p:cTn id="28"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29"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par>
                          <p:cTn id="30" fill="hold">
                            <p:stCondLst>
                              <p:cond delay="2500"/>
                            </p:stCondLst>
                            <p:childTnLst>
                              <p:par>
                                <p:cTn id="31" presetID="30" presetClass="entr" presetSubtype="0" fill="hold" grpId="0" nodeType="after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800" decel="100000"/>
                                        <p:tgtEl>
                                          <p:spTgt spid="6"/>
                                        </p:tgtEl>
                                      </p:cBhvr>
                                    </p:animEffect>
                                    <p:anim calcmode="lin" valueType="num">
                                      <p:cBhvr>
                                        <p:cTn id="34" dur="800" decel="100000" fill="hold"/>
                                        <p:tgtEl>
                                          <p:spTgt spid="6"/>
                                        </p:tgtEl>
                                        <p:attrNameLst>
                                          <p:attrName>style.rotation</p:attrName>
                                        </p:attrNameLst>
                                      </p:cBhvr>
                                      <p:tavLst>
                                        <p:tav tm="0">
                                          <p:val>
                                            <p:fltVal val="-90"/>
                                          </p:val>
                                        </p:tav>
                                        <p:tav tm="100000">
                                          <p:val>
                                            <p:fltVal val="0"/>
                                          </p:val>
                                        </p:tav>
                                      </p:tavLst>
                                    </p:anim>
                                    <p:anim calcmode="lin" valueType="num">
                                      <p:cBhvr>
                                        <p:cTn id="35" dur="800" decel="100000" fill="hold"/>
                                        <p:tgtEl>
                                          <p:spTgt spid="6"/>
                                        </p:tgtEl>
                                        <p:attrNameLst>
                                          <p:attrName>ppt_x</p:attrName>
                                        </p:attrNameLst>
                                      </p:cBhvr>
                                      <p:tavLst>
                                        <p:tav tm="0">
                                          <p:val>
                                            <p:strVal val="#ppt_x+0.4"/>
                                          </p:val>
                                        </p:tav>
                                        <p:tav tm="100000">
                                          <p:val>
                                            <p:strVal val="#ppt_x-0.05"/>
                                          </p:val>
                                        </p:tav>
                                      </p:tavLst>
                                    </p:anim>
                                    <p:anim calcmode="lin" valueType="num">
                                      <p:cBhvr>
                                        <p:cTn id="36" dur="800" decel="100000" fill="hold"/>
                                        <p:tgtEl>
                                          <p:spTgt spid="6"/>
                                        </p:tgtEl>
                                        <p:attrNameLst>
                                          <p:attrName>ppt_y</p:attrName>
                                        </p:attrNameLst>
                                      </p:cBhvr>
                                      <p:tavLst>
                                        <p:tav tm="0">
                                          <p:val>
                                            <p:strVal val="#ppt_y-0.4"/>
                                          </p:val>
                                        </p:tav>
                                        <p:tav tm="100000">
                                          <p:val>
                                            <p:strVal val="#ppt_y+0.1"/>
                                          </p:val>
                                        </p:tav>
                                      </p:tavLst>
                                    </p:anim>
                                    <p:anim calcmode="lin" valueType="num">
                                      <p:cBhvr>
                                        <p:cTn id="37"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38"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5715016"/>
          </a:xfrm>
        </p:spPr>
        <p:txBody>
          <a:bodyPr>
            <a:normAutofit/>
          </a:bodyPr>
          <a:lstStyle/>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lvl="0"/>
            <a:r>
              <a:rPr lang="el-GR" sz="1900" b="1" dirty="0" smtClean="0"/>
              <a:t>Οι αυτόματοι πλήρωσης λειτουργικά στηρίζονται στην εξίσωση των δυνάμεων που από τη μια δημιουργούνται από την πίεση του δικτύου ύδρευσης και από την άλλη από την πίεση του δικτύου κεντρικής θέρμανσης, στην οποία προστίθεται η δύναμη ενός συσπειρωμένου ελατηρίου. Η πίεση της εγκατάστασης θέρμανσης καθορίζεται από το βαθμό συσπείρωσης του ελατηρίου.</a:t>
            </a:r>
            <a:endParaRPr lang="el-GR" sz="1900" dirty="0" smtClean="0"/>
          </a:p>
          <a:p>
            <a:pPr>
              <a:buNone/>
            </a:pPr>
            <a:endParaRPr lang="en-US" sz="2400" dirty="0" smtClean="0"/>
          </a:p>
          <a:p>
            <a:pPr>
              <a:buNone/>
            </a:pPr>
            <a:endParaRPr lang="el-GR" sz="2400" dirty="0"/>
          </a:p>
        </p:txBody>
      </p:sp>
      <p:sp>
        <p:nvSpPr>
          <p:cNvPr id="5" name="4 - Θέση υποσέλιδου"/>
          <p:cNvSpPr>
            <a:spLocks noGrp="1"/>
          </p:cNvSpPr>
          <p:nvPr>
            <p:ph type="ftr" sz="quarter" idx="11"/>
          </p:nvPr>
        </p:nvSpPr>
        <p:spPr/>
        <p:txBody>
          <a:bodyPr/>
          <a:lstStyle/>
          <a:p>
            <a:r>
              <a:rPr lang="el-GR" smtClean="0"/>
              <a:t>ΜΑΣΤΡΟΓΙΑΝΝΟΠΟΥΛΟΣ ΓΕΩΡΓΙΟΣ</a:t>
            </a:r>
            <a:endParaRPr lang="el-GR" dirty="0"/>
          </a:p>
        </p:txBody>
      </p:sp>
      <p:sp>
        <p:nvSpPr>
          <p:cNvPr id="6" name="5 - Θέση αριθμού διαφάνειας"/>
          <p:cNvSpPr>
            <a:spLocks noGrp="1"/>
          </p:cNvSpPr>
          <p:nvPr>
            <p:ph type="sldNum" sz="quarter" idx="12"/>
          </p:nvPr>
        </p:nvSpPr>
        <p:spPr/>
        <p:txBody>
          <a:bodyPr/>
          <a:lstStyle/>
          <a:p>
            <a:fld id="{4C111FF5-5AD3-427F-B005-818A5D745D9A}" type="slidenum">
              <a:rPr lang="el-GR" smtClean="0"/>
              <a:pPr/>
              <a:t>6</a:t>
            </a:fld>
            <a:endParaRPr lang="el-GR" dirty="0"/>
          </a:p>
        </p:txBody>
      </p:sp>
      <p:pic>
        <p:nvPicPr>
          <p:cNvPr id="4" name="3 - Εικόνα" descr="ΑΥΤ"/>
          <p:cNvPicPr/>
          <p:nvPr/>
        </p:nvPicPr>
        <p:blipFill>
          <a:blip r:embed="rId2" cstate="print"/>
          <a:srcRect/>
          <a:stretch>
            <a:fillRect/>
          </a:stretch>
        </p:blipFill>
        <p:spPr bwMode="auto">
          <a:xfrm>
            <a:off x="3214678" y="142852"/>
            <a:ext cx="2781300" cy="2447925"/>
          </a:xfrm>
          <a:prstGeom prst="rect">
            <a:avLst/>
          </a:prstGeom>
          <a:noFill/>
        </p:spPr>
      </p:pic>
      <p:sp>
        <p:nvSpPr>
          <p:cNvPr id="7" name="6 - Ορθογώνιο"/>
          <p:cNvSpPr/>
          <p:nvPr/>
        </p:nvSpPr>
        <p:spPr>
          <a:xfrm>
            <a:off x="285720" y="4786322"/>
            <a:ext cx="8858280" cy="1692771"/>
          </a:xfrm>
          <a:prstGeom prst="rect">
            <a:avLst/>
          </a:prstGeom>
        </p:spPr>
        <p:txBody>
          <a:bodyPr wrap="square">
            <a:spAutoFit/>
          </a:bodyPr>
          <a:lstStyle/>
          <a:p>
            <a:r>
              <a:rPr lang="el-GR" b="1" dirty="0" smtClean="0"/>
              <a:t> Ο κορμός των αυτόματων πλήρωσης, είναι κατασκευασμένος από ορείχαλκο. Στο επάνω μέρος είναι η βίδα ρύθμισης της πίεσης πλήρωσης, ενώ στο κάτω μέρος διακόπτης αποκοπής της ροής του νερού. Έχουν υποδοχή μανομέτρου και εσωτερικά υπάρχει φίλτρο και βαλβίδα αντεπιστροφής. Πάνω στον κορμό υπάρχει ανάγλυφο ή </a:t>
            </a:r>
            <a:r>
              <a:rPr lang="el-GR" sz="1600" b="1" dirty="0" smtClean="0"/>
              <a:t>χαραγμένο βέλος το οποίο υποδεικνύει την φορά του νερού. Από τη μεριά της εισόδου, υπάρχει </a:t>
            </a:r>
            <a:r>
              <a:rPr lang="el-GR" sz="1600" b="1" dirty="0" err="1" smtClean="0"/>
              <a:t>ρακόρ</a:t>
            </a:r>
            <a:r>
              <a:rPr lang="el-GR" sz="1600" b="1" dirty="0" smtClean="0"/>
              <a:t> για να διευκολύνεται η αφαίρεσή του χωρίς να χρειάζεται κοπή της σωλήνας.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2" presetClass="entr" presetSubtype="0" fill="hold" grpId="0" nodeType="after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Scale>
                                      <p:cBhvr>
                                        <p:cTn id="13" dur="1000" decel="50000" fill="hold">
                                          <p:stCondLst>
                                            <p:cond delay="0"/>
                                          </p:stCondLst>
                                        </p:cTn>
                                        <p:tgtEl>
                                          <p:spTgt spid="3">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 dur="1000" decel="50000" fill="hold">
                                          <p:stCondLst>
                                            <p:cond delay="0"/>
                                          </p:stCondLst>
                                        </p:cTn>
                                        <p:tgtEl>
                                          <p:spTgt spid="3">
                                            <p:txEl>
                                              <p:pRg st="6" end="6"/>
                                            </p:txEl>
                                          </p:spTgt>
                                        </p:tgtEl>
                                        <p:attrNameLst>
                                          <p:attrName>ppt_x</p:attrName>
                                          <p:attrName>ppt_y</p:attrName>
                                        </p:attrNameLst>
                                      </p:cBhvr>
                                    </p:animMotion>
                                    <p:animEffect transition="in" filter="fade">
                                      <p:cBhvr>
                                        <p:cTn id="15" dur="1000"/>
                                        <p:tgtEl>
                                          <p:spTgt spid="3">
                                            <p:txEl>
                                              <p:pRg st="6" end="6"/>
                                            </p:txEl>
                                          </p:spTgt>
                                        </p:tgtEl>
                                      </p:cBhvr>
                                    </p:animEffect>
                                  </p:childTnLst>
                                </p:cTn>
                              </p:par>
                            </p:childTnLst>
                          </p:cTn>
                        </p:par>
                        <p:par>
                          <p:cTn id="16" fill="hold">
                            <p:stCondLst>
                              <p:cond delay="2000"/>
                            </p:stCondLst>
                            <p:childTnLst>
                              <p:par>
                                <p:cTn id="17" presetID="52" presetClass="entr" presetSubtype="0"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Scale>
                                      <p:cBhvr>
                                        <p:cTn id="19" dur="1000" decel="50000" fill="hold">
                                          <p:stCondLst>
                                            <p:cond delay="0"/>
                                          </p:stCondLst>
                                        </p:cTn>
                                        <p:tgtEl>
                                          <p:spTgt spid="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7"/>
                                        </p:tgtEl>
                                        <p:attrNameLst>
                                          <p:attrName>ppt_x</p:attrName>
                                          <p:attrName>ppt_y</p:attrName>
                                        </p:attrNameLst>
                                      </p:cBhvr>
                                    </p:animMotion>
                                    <p:animEffect transition="in" filter="fade">
                                      <p:cBhvr>
                                        <p:cTn id="21"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285860"/>
          </a:xfrm>
        </p:spPr>
        <p:txBody>
          <a:bodyPr>
            <a:normAutofit/>
          </a:bodyPr>
          <a:lstStyle/>
          <a:p>
            <a:r>
              <a:rPr lang="el-GR" sz="3200" u="sng" dirty="0" smtClean="0"/>
              <a:t>ΤΟΠΟΘΕΤΗΣΗ ΑΥΤΟΜΑΤΟΥ ΠΛΗΡΩΣΗΣ</a:t>
            </a:r>
            <a:endParaRPr lang="el-GR" sz="3200" dirty="0"/>
          </a:p>
        </p:txBody>
      </p:sp>
      <p:sp>
        <p:nvSpPr>
          <p:cNvPr id="3" name="2 - Θέση περιεχομένου"/>
          <p:cNvSpPr>
            <a:spLocks noGrp="1"/>
          </p:cNvSpPr>
          <p:nvPr>
            <p:ph idx="1"/>
          </p:nvPr>
        </p:nvSpPr>
        <p:spPr>
          <a:xfrm>
            <a:off x="0" y="928670"/>
            <a:ext cx="9144000" cy="642942"/>
          </a:xfrm>
        </p:spPr>
        <p:txBody>
          <a:bodyPr>
            <a:normAutofit/>
          </a:bodyPr>
          <a:lstStyle/>
          <a:p>
            <a:pPr lvl="0">
              <a:buNone/>
            </a:pPr>
            <a:r>
              <a:rPr lang="el-GR" sz="2000" dirty="0" smtClean="0"/>
              <a:t>Κατά την εγκατάσταση θα πρέπει να  έχουμε υπ’ όψη μας τα παρακάτω:</a:t>
            </a:r>
          </a:p>
          <a:p>
            <a:pPr>
              <a:buNone/>
            </a:pPr>
            <a:endParaRPr lang="el-GR" sz="2000" dirty="0" smtClean="0"/>
          </a:p>
          <a:p>
            <a:pPr>
              <a:buNone/>
            </a:pPr>
            <a:endParaRPr lang="el-GR" sz="2000" dirty="0"/>
          </a:p>
        </p:txBody>
      </p:sp>
      <p:sp>
        <p:nvSpPr>
          <p:cNvPr id="6" name="5 - Θέση υποσέλιδου"/>
          <p:cNvSpPr>
            <a:spLocks noGrp="1"/>
          </p:cNvSpPr>
          <p:nvPr>
            <p:ph type="ftr" sz="quarter" idx="11"/>
          </p:nvPr>
        </p:nvSpPr>
        <p:spPr/>
        <p:txBody>
          <a:bodyPr/>
          <a:lstStyle/>
          <a:p>
            <a:r>
              <a:rPr lang="el-GR" smtClean="0"/>
              <a:t>ΜΑΣΤΡΟΓΙΑΝΝΟΠΟΥΛΟΣ ΓΕΩΡΓΙΟΣ</a:t>
            </a:r>
            <a:endParaRPr lang="el-GR" dirty="0"/>
          </a:p>
        </p:txBody>
      </p:sp>
      <p:sp>
        <p:nvSpPr>
          <p:cNvPr id="7" name="6 - Θέση αριθμού διαφάνειας"/>
          <p:cNvSpPr>
            <a:spLocks noGrp="1"/>
          </p:cNvSpPr>
          <p:nvPr>
            <p:ph type="sldNum" sz="quarter" idx="12"/>
          </p:nvPr>
        </p:nvSpPr>
        <p:spPr/>
        <p:txBody>
          <a:bodyPr/>
          <a:lstStyle/>
          <a:p>
            <a:fld id="{4C111FF5-5AD3-427F-B005-818A5D745D9A}" type="slidenum">
              <a:rPr lang="el-GR" smtClean="0"/>
              <a:pPr/>
              <a:t>7</a:t>
            </a:fld>
            <a:endParaRPr lang="el-GR" dirty="0"/>
          </a:p>
        </p:txBody>
      </p:sp>
      <p:pic>
        <p:nvPicPr>
          <p:cNvPr id="4" name="3 - Εικόνα" descr="ΑΥΤ"/>
          <p:cNvPicPr/>
          <p:nvPr/>
        </p:nvPicPr>
        <p:blipFill>
          <a:blip r:embed="rId2" cstate="print"/>
          <a:srcRect/>
          <a:stretch>
            <a:fillRect/>
          </a:stretch>
        </p:blipFill>
        <p:spPr bwMode="auto">
          <a:xfrm>
            <a:off x="5572132" y="1428736"/>
            <a:ext cx="3214678" cy="2000264"/>
          </a:xfrm>
          <a:prstGeom prst="rect">
            <a:avLst/>
          </a:prstGeom>
          <a:noFill/>
        </p:spPr>
      </p:pic>
      <p:pic>
        <p:nvPicPr>
          <p:cNvPr id="5" name="4 - Εικόνα" descr="ΑΥΤ"/>
          <p:cNvPicPr/>
          <p:nvPr/>
        </p:nvPicPr>
        <p:blipFill>
          <a:blip r:embed="rId3" cstate="print"/>
          <a:srcRect/>
          <a:stretch>
            <a:fillRect/>
          </a:stretch>
        </p:blipFill>
        <p:spPr bwMode="auto">
          <a:xfrm>
            <a:off x="5572132" y="3643314"/>
            <a:ext cx="3225809" cy="2571768"/>
          </a:xfrm>
          <a:prstGeom prst="rect">
            <a:avLst/>
          </a:prstGeom>
          <a:noFill/>
        </p:spPr>
      </p:pic>
      <p:sp>
        <p:nvSpPr>
          <p:cNvPr id="8" name="7 - Ορθογώνιο"/>
          <p:cNvSpPr/>
          <p:nvPr/>
        </p:nvSpPr>
        <p:spPr>
          <a:xfrm>
            <a:off x="285720" y="4857760"/>
            <a:ext cx="5214974" cy="677108"/>
          </a:xfrm>
          <a:prstGeom prst="rect">
            <a:avLst/>
          </a:prstGeom>
        </p:spPr>
        <p:txBody>
          <a:bodyPr wrap="square">
            <a:spAutoFit/>
          </a:bodyPr>
          <a:lstStyle/>
          <a:p>
            <a:pPr lvl="0"/>
            <a:r>
              <a:rPr lang="el-GR" dirty="0" smtClean="0"/>
              <a:t>2. Το ανάγλυφο βέλος </a:t>
            </a:r>
            <a:r>
              <a:rPr lang="el-GR" sz="2000" dirty="0" smtClean="0"/>
              <a:t>πρέπει</a:t>
            </a:r>
            <a:r>
              <a:rPr lang="el-GR" dirty="0" smtClean="0"/>
              <a:t> να είναι σύμφωνο με τη ροή του νερού προς το δίκτυο θέρμανσης.</a:t>
            </a:r>
          </a:p>
        </p:txBody>
      </p:sp>
      <p:sp>
        <p:nvSpPr>
          <p:cNvPr id="9" name="8 - Ορθογώνιο"/>
          <p:cNvSpPr/>
          <p:nvPr/>
        </p:nvSpPr>
        <p:spPr>
          <a:xfrm>
            <a:off x="142844" y="1720840"/>
            <a:ext cx="8286808" cy="2339102"/>
          </a:xfrm>
          <a:prstGeom prst="rect">
            <a:avLst/>
          </a:prstGeom>
        </p:spPr>
        <p:txBody>
          <a:bodyPr wrap="square">
            <a:spAutoFit/>
          </a:bodyPr>
          <a:lstStyle/>
          <a:p>
            <a:pPr lvl="0"/>
            <a:r>
              <a:rPr lang="el-GR" dirty="0" smtClean="0"/>
              <a:t>1. Η σύνδεση του αυτόματου πλήρωσης με την</a:t>
            </a:r>
            <a:endParaRPr lang="en-US" dirty="0" smtClean="0"/>
          </a:p>
          <a:p>
            <a:pPr lvl="0">
              <a:buNone/>
            </a:pPr>
            <a:r>
              <a:rPr lang="en-US" dirty="0" smtClean="0"/>
              <a:t>      </a:t>
            </a:r>
            <a:r>
              <a:rPr lang="el-GR" dirty="0" smtClean="0"/>
              <a:t>εγκατάσταση κεντρικής θέρμανσης γίνεται στη </a:t>
            </a:r>
          </a:p>
          <a:p>
            <a:pPr lvl="0">
              <a:buNone/>
            </a:pPr>
            <a:r>
              <a:rPr lang="en-US" dirty="0" smtClean="0"/>
              <a:t>      </a:t>
            </a:r>
            <a:r>
              <a:rPr lang="el-GR" dirty="0" smtClean="0"/>
              <a:t>σωλήνα επιστροφής πριν το λέβητα.</a:t>
            </a:r>
            <a:r>
              <a:rPr lang="en-US" dirty="0" smtClean="0"/>
              <a:t> </a:t>
            </a:r>
            <a:r>
              <a:rPr lang="el-GR" dirty="0" smtClean="0"/>
              <a:t>Μπορεί </a:t>
            </a:r>
            <a:endParaRPr lang="en-US" dirty="0" smtClean="0"/>
          </a:p>
          <a:p>
            <a:pPr lvl="0">
              <a:buNone/>
            </a:pPr>
            <a:r>
              <a:rPr lang="en-US" dirty="0" smtClean="0"/>
              <a:t>      </a:t>
            </a:r>
            <a:r>
              <a:rPr lang="el-GR" dirty="0" smtClean="0"/>
              <a:t>να τοποθετηθεί και σε οποιοδήποτε  άλλο</a:t>
            </a:r>
            <a:endParaRPr lang="en-US" dirty="0" smtClean="0"/>
          </a:p>
          <a:p>
            <a:pPr lvl="0">
              <a:buNone/>
            </a:pPr>
            <a:r>
              <a:rPr lang="en-US" dirty="0" smtClean="0"/>
              <a:t>     </a:t>
            </a:r>
            <a:r>
              <a:rPr lang="el-GR" dirty="0" smtClean="0"/>
              <a:t> σημείο της </a:t>
            </a:r>
            <a:r>
              <a:rPr lang="el-GR" sz="2000" dirty="0" smtClean="0"/>
              <a:t>εγκατάστασης</a:t>
            </a:r>
            <a:r>
              <a:rPr lang="el-GR" dirty="0" smtClean="0"/>
              <a:t>. Στην περίπτωση </a:t>
            </a:r>
          </a:p>
          <a:p>
            <a:pPr>
              <a:buNone/>
            </a:pPr>
            <a:r>
              <a:rPr lang="en-US" dirty="0" smtClean="0"/>
              <a:t>      </a:t>
            </a:r>
            <a:r>
              <a:rPr lang="el-GR" dirty="0" smtClean="0"/>
              <a:t>αυτή θα πρέπει να φροντίσουμε να υπάρχει </a:t>
            </a:r>
          </a:p>
          <a:p>
            <a:pPr>
              <a:buNone/>
            </a:pPr>
            <a:r>
              <a:rPr lang="en-US" dirty="0" smtClean="0"/>
              <a:t>     </a:t>
            </a:r>
            <a:r>
              <a:rPr lang="el-GR" dirty="0" smtClean="0"/>
              <a:t> εύκολη πρόσβαση προς τον αυτόματο, για να </a:t>
            </a:r>
          </a:p>
          <a:p>
            <a:pPr>
              <a:buNone/>
            </a:pPr>
            <a:r>
              <a:rPr lang="en-US" dirty="0" smtClean="0"/>
              <a:t>      </a:t>
            </a:r>
            <a:r>
              <a:rPr lang="el-GR" dirty="0" smtClean="0"/>
              <a:t>είναι δυνατός ο έλεγχος και η ρύθμιση της πίεσης.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35"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anim calcmode="lin" valueType="num">
                                      <p:cBhvr>
                                        <p:cTn id="15" dur="20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16"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2000" fill="hold"/>
                                        <p:tgtEl>
                                          <p:spTgt spid="3">
                                            <p:txEl>
                                              <p:pRg st="0" end="0"/>
                                            </p:txEl>
                                          </p:spTgt>
                                        </p:tgtEl>
                                        <p:attrNameLst>
                                          <p:attrName>ppt_w</p:attrName>
                                        </p:attrNameLst>
                                      </p:cBhvr>
                                      <p:tavLst>
                                        <p:tav tm="0">
                                          <p:val>
                                            <p:fltVal val="0"/>
                                          </p:val>
                                        </p:tav>
                                        <p:tav tm="100000">
                                          <p:val>
                                            <p:strVal val="#ppt_w"/>
                                          </p:val>
                                        </p:tav>
                                      </p:tavLst>
                                    </p:anim>
                                  </p:childTnLst>
                                </p:cTn>
                              </p:par>
                            </p:childTnLst>
                          </p:cTn>
                        </p:par>
                        <p:par>
                          <p:cTn id="18" fill="hold">
                            <p:stCondLst>
                              <p:cond delay="4000"/>
                            </p:stCondLst>
                            <p:childTnLst>
                              <p:par>
                                <p:cTn id="19" presetID="48" presetClass="entr" presetSubtype="0" accel="50000"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1000" fill="hold"/>
                                        <p:tgtEl>
                                          <p:spTgt spid="9"/>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2" dur="1000" fill="hold"/>
                                        <p:tgtEl>
                                          <p:spTgt spid="9"/>
                                        </p:tgtEl>
                                        <p:attrNameLst>
                                          <p:attrName>ppt_x</p:attrName>
                                        </p:attrNameLst>
                                      </p:cBhvr>
                                      <p:tavLst>
                                        <p:tav tm="0">
                                          <p:val>
                                            <p:fltVal val="-1"/>
                                          </p:val>
                                        </p:tav>
                                        <p:tav tm="50000">
                                          <p:val>
                                            <p:fltVal val="0.95"/>
                                          </p:val>
                                        </p:tav>
                                        <p:tav tm="100000">
                                          <p:val>
                                            <p:strVal val="#ppt_x"/>
                                          </p:val>
                                        </p:tav>
                                      </p:tavLst>
                                    </p:anim>
                                    <p:anim calcmode="lin" valueType="num">
                                      <p:cBhvr>
                                        <p:cTn id="23" dur="1000" fill="hold"/>
                                        <p:tgtEl>
                                          <p:spTgt spid="9"/>
                                        </p:tgtEl>
                                        <p:attrNameLst>
                                          <p:attrName>ppt_y</p:attrName>
                                        </p:attrNameLst>
                                      </p:cBhvr>
                                      <p:tavLst>
                                        <p:tav tm="0">
                                          <p:val>
                                            <p:strVal val="#ppt_y"/>
                                          </p:val>
                                        </p:tav>
                                        <p:tav tm="100000">
                                          <p:val>
                                            <p:strVal val="#ppt_y"/>
                                          </p:val>
                                        </p:tav>
                                      </p:tavLst>
                                    </p:anim>
                                    <p:animEffect transition="in" filter="fade">
                                      <p:cBhvr>
                                        <p:cTn id="24" dur="1000"/>
                                        <p:tgtEl>
                                          <p:spTgt spid="9"/>
                                        </p:tgtEl>
                                      </p:cBhvr>
                                    </p:animEffect>
                                  </p:childTnLst>
                                </p:cTn>
                              </p:par>
                            </p:childTnLst>
                          </p:cTn>
                        </p:par>
                        <p:par>
                          <p:cTn id="25" fill="hold">
                            <p:stCondLst>
                              <p:cond delay="5000"/>
                            </p:stCondLst>
                            <p:childTnLst>
                              <p:par>
                                <p:cTn id="26" presetID="47" presetClass="entr" presetSubtype="0" fill="hold" nodeType="after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48" presetClass="entr" presetSubtype="0" accel="50000" fill="hold" grpId="0" nodeType="after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p:cTn id="34" dur="1000" fill="hold"/>
                                        <p:tgtEl>
                                          <p:spTgt spid="8"/>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5" dur="1000" fill="hold"/>
                                        <p:tgtEl>
                                          <p:spTgt spid="8"/>
                                        </p:tgtEl>
                                        <p:attrNameLst>
                                          <p:attrName>ppt_x</p:attrName>
                                        </p:attrNameLst>
                                      </p:cBhvr>
                                      <p:tavLst>
                                        <p:tav tm="0">
                                          <p:val>
                                            <p:fltVal val="-1"/>
                                          </p:val>
                                        </p:tav>
                                        <p:tav tm="50000">
                                          <p:val>
                                            <p:fltVal val="0.95"/>
                                          </p:val>
                                        </p:tav>
                                        <p:tav tm="100000">
                                          <p:val>
                                            <p:strVal val="#ppt_x"/>
                                          </p:val>
                                        </p:tav>
                                      </p:tavLst>
                                    </p:anim>
                                    <p:anim calcmode="lin" valueType="num">
                                      <p:cBhvr>
                                        <p:cTn id="36" dur="1000" fill="hold"/>
                                        <p:tgtEl>
                                          <p:spTgt spid="8"/>
                                        </p:tgtEl>
                                        <p:attrNameLst>
                                          <p:attrName>ppt_y</p:attrName>
                                        </p:attrNameLst>
                                      </p:cBhvr>
                                      <p:tavLst>
                                        <p:tav tm="0">
                                          <p:val>
                                            <p:strVal val="#ppt_y"/>
                                          </p:val>
                                        </p:tav>
                                        <p:tav tm="100000">
                                          <p:val>
                                            <p:strVal val="#ppt_y"/>
                                          </p:val>
                                        </p:tav>
                                      </p:tavLst>
                                    </p:anim>
                                    <p:animEffect transition="in" filter="fade">
                                      <p:cBhvr>
                                        <p:cTn id="37" dur="1000"/>
                                        <p:tgtEl>
                                          <p:spTgt spid="8"/>
                                        </p:tgtEl>
                                      </p:cBhvr>
                                    </p:animEffect>
                                  </p:childTnLst>
                                </p:cTn>
                              </p:par>
                            </p:childTnLst>
                          </p:cTn>
                        </p:par>
                        <p:par>
                          <p:cTn id="38" fill="hold">
                            <p:stCondLst>
                              <p:cond delay="7000"/>
                            </p:stCondLst>
                            <p:childTnLst>
                              <p:par>
                                <p:cTn id="39" presetID="47" presetClass="entr" presetSubtype="0" fill="hold" nodeType="after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fade">
                                      <p:cBhvr>
                                        <p:cTn id="41" dur="1000"/>
                                        <p:tgtEl>
                                          <p:spTgt spid="5"/>
                                        </p:tgtEl>
                                      </p:cBhvr>
                                    </p:animEffect>
                                    <p:anim calcmode="lin" valueType="num">
                                      <p:cBhvr>
                                        <p:cTn id="42" dur="1000" fill="hold"/>
                                        <p:tgtEl>
                                          <p:spTgt spid="5"/>
                                        </p:tgtEl>
                                        <p:attrNameLst>
                                          <p:attrName>ppt_x</p:attrName>
                                        </p:attrNameLst>
                                      </p:cBhvr>
                                      <p:tavLst>
                                        <p:tav tm="0">
                                          <p:val>
                                            <p:strVal val="#ppt_x"/>
                                          </p:val>
                                        </p:tav>
                                        <p:tav tm="100000">
                                          <p:val>
                                            <p:strVal val="#ppt_x"/>
                                          </p:val>
                                        </p:tav>
                                      </p:tavLst>
                                    </p:anim>
                                    <p:anim calcmode="lin" valueType="num">
                                      <p:cBhvr>
                                        <p:cTn id="4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357166"/>
            <a:ext cx="9144000" cy="2000264"/>
          </a:xfrm>
        </p:spPr>
        <p:txBody>
          <a:bodyPr>
            <a:normAutofit/>
          </a:bodyPr>
          <a:lstStyle/>
          <a:p>
            <a:pPr lvl="0"/>
            <a:endParaRPr lang="en-US" sz="2000" dirty="0" smtClean="0"/>
          </a:p>
          <a:p>
            <a:pPr lvl="0">
              <a:buNone/>
            </a:pPr>
            <a:r>
              <a:rPr lang="el-GR" sz="2000" dirty="0" smtClean="0"/>
              <a:t>3. Κατά την τοποθέτηση φροντίζουμε η βίδα </a:t>
            </a:r>
          </a:p>
          <a:p>
            <a:pPr>
              <a:buNone/>
            </a:pPr>
            <a:r>
              <a:rPr lang="en-US" sz="2000" dirty="0" smtClean="0"/>
              <a:t>    </a:t>
            </a:r>
            <a:r>
              <a:rPr lang="el-GR" sz="2000" dirty="0" smtClean="0"/>
              <a:t> ρύθμισης να βρίσκεται στο πάνω μέρος ή </a:t>
            </a:r>
          </a:p>
          <a:p>
            <a:pPr>
              <a:buNone/>
            </a:pPr>
            <a:r>
              <a:rPr lang="en-US" sz="2000" dirty="0" smtClean="0"/>
              <a:t>    </a:t>
            </a:r>
            <a:r>
              <a:rPr lang="el-GR" sz="2000" dirty="0" smtClean="0"/>
              <a:t> σε οριζόντια θέση και όχι από κάτω.</a:t>
            </a:r>
            <a:endParaRPr lang="en-US" sz="2000" dirty="0" smtClean="0"/>
          </a:p>
          <a:p>
            <a:pPr>
              <a:buNone/>
            </a:pPr>
            <a:endParaRPr lang="en-US" sz="2000" dirty="0" smtClean="0"/>
          </a:p>
          <a:p>
            <a:pPr>
              <a:buNone/>
            </a:pPr>
            <a:endParaRPr lang="el-GR" sz="2000" dirty="0" smtClean="0"/>
          </a:p>
        </p:txBody>
      </p:sp>
      <p:sp>
        <p:nvSpPr>
          <p:cNvPr id="5" name="4 - Θέση υποσέλιδου"/>
          <p:cNvSpPr>
            <a:spLocks noGrp="1"/>
          </p:cNvSpPr>
          <p:nvPr>
            <p:ph type="ftr" sz="quarter" idx="11"/>
          </p:nvPr>
        </p:nvSpPr>
        <p:spPr/>
        <p:txBody>
          <a:bodyPr/>
          <a:lstStyle/>
          <a:p>
            <a:r>
              <a:rPr lang="el-GR" smtClean="0"/>
              <a:t>ΜΑΣΤΡΟΓΙΑΝΝΟΠΟΥΛΟΣ ΓΕΩΡΓΙΟΣ</a:t>
            </a:r>
            <a:endParaRPr lang="el-GR" dirty="0"/>
          </a:p>
        </p:txBody>
      </p:sp>
      <p:sp>
        <p:nvSpPr>
          <p:cNvPr id="6" name="5 - Θέση αριθμού διαφάνειας"/>
          <p:cNvSpPr>
            <a:spLocks noGrp="1"/>
          </p:cNvSpPr>
          <p:nvPr>
            <p:ph type="sldNum" sz="quarter" idx="12"/>
          </p:nvPr>
        </p:nvSpPr>
        <p:spPr/>
        <p:txBody>
          <a:bodyPr/>
          <a:lstStyle/>
          <a:p>
            <a:fld id="{4C111FF5-5AD3-427F-B005-818A5D745D9A}" type="slidenum">
              <a:rPr lang="el-GR" smtClean="0"/>
              <a:pPr/>
              <a:t>8</a:t>
            </a:fld>
            <a:endParaRPr lang="el-GR" dirty="0"/>
          </a:p>
        </p:txBody>
      </p:sp>
      <p:pic>
        <p:nvPicPr>
          <p:cNvPr id="4" name="3 - Εικόνα" descr="ΑΥΤ"/>
          <p:cNvPicPr/>
          <p:nvPr/>
        </p:nvPicPr>
        <p:blipFill>
          <a:blip r:embed="rId2" cstate="print"/>
          <a:srcRect/>
          <a:stretch>
            <a:fillRect/>
          </a:stretch>
        </p:blipFill>
        <p:spPr bwMode="auto">
          <a:xfrm>
            <a:off x="6000760" y="1000108"/>
            <a:ext cx="2857488" cy="2571768"/>
          </a:xfrm>
          <a:prstGeom prst="rect">
            <a:avLst/>
          </a:prstGeom>
          <a:noFill/>
        </p:spPr>
      </p:pic>
      <p:sp>
        <p:nvSpPr>
          <p:cNvPr id="7" name="6 - Ορθογώνιο"/>
          <p:cNvSpPr/>
          <p:nvPr/>
        </p:nvSpPr>
        <p:spPr>
          <a:xfrm>
            <a:off x="214282" y="2714620"/>
            <a:ext cx="6215106" cy="3170099"/>
          </a:xfrm>
          <a:prstGeom prst="rect">
            <a:avLst/>
          </a:prstGeom>
        </p:spPr>
        <p:txBody>
          <a:bodyPr wrap="square">
            <a:spAutoFit/>
          </a:bodyPr>
          <a:lstStyle/>
          <a:p>
            <a:pPr lvl="0"/>
            <a:r>
              <a:rPr lang="el-GR" sz="2000" dirty="0" smtClean="0"/>
              <a:t>4. Αν και οι αυτόματοι έχουν ενσωματωμένη </a:t>
            </a:r>
          </a:p>
          <a:p>
            <a:pPr>
              <a:buNone/>
            </a:pPr>
            <a:r>
              <a:rPr lang="en-US" sz="2000" dirty="0" smtClean="0"/>
              <a:t>    </a:t>
            </a:r>
            <a:r>
              <a:rPr lang="el-GR" sz="2000" dirty="0" smtClean="0"/>
              <a:t> βαλβίδα αντεπιστροφής, σκόπιμο είναι για </a:t>
            </a:r>
          </a:p>
          <a:p>
            <a:pPr>
              <a:buNone/>
            </a:pPr>
            <a:r>
              <a:rPr lang="en-US" sz="2000" dirty="0" smtClean="0"/>
              <a:t>     </a:t>
            </a:r>
            <a:r>
              <a:rPr lang="el-GR" sz="2000" dirty="0" smtClean="0"/>
              <a:t>λόγους ασφαλείας να τοποθετηθεί μία ακόμη, </a:t>
            </a:r>
          </a:p>
          <a:p>
            <a:pPr>
              <a:buNone/>
            </a:pPr>
            <a:r>
              <a:rPr lang="en-US" sz="2000" dirty="0" smtClean="0"/>
              <a:t>    </a:t>
            </a:r>
            <a:r>
              <a:rPr lang="el-GR" sz="2000" dirty="0" smtClean="0"/>
              <a:t> ώστε να μειωθεί ο κίνδυνος να αδειάσει το δίκτυο</a:t>
            </a:r>
          </a:p>
          <a:p>
            <a:pPr>
              <a:buNone/>
            </a:pPr>
            <a:r>
              <a:rPr lang="en-US" sz="2000" dirty="0" smtClean="0"/>
              <a:t>     </a:t>
            </a:r>
            <a:r>
              <a:rPr lang="el-GR" sz="2000" dirty="0" smtClean="0"/>
              <a:t>θέρμανσης σε περίπτωση διακοπής του νερού της </a:t>
            </a:r>
          </a:p>
          <a:p>
            <a:pPr>
              <a:buNone/>
            </a:pPr>
            <a:r>
              <a:rPr lang="en-US" sz="2000" dirty="0" smtClean="0"/>
              <a:t>    </a:t>
            </a:r>
            <a:r>
              <a:rPr lang="el-GR" sz="2000" dirty="0" smtClean="0"/>
              <a:t> ύδρευσης. Επειδή οι βλάβες στους αυτόματους </a:t>
            </a:r>
          </a:p>
          <a:p>
            <a:pPr>
              <a:buNone/>
            </a:pPr>
            <a:r>
              <a:rPr lang="en-US" sz="2000" dirty="0" smtClean="0"/>
              <a:t>    </a:t>
            </a:r>
            <a:r>
              <a:rPr lang="el-GR" sz="2000" dirty="0" smtClean="0"/>
              <a:t> πλήρωσης δεν είναι σπάνιες και προκειμένου να </a:t>
            </a:r>
          </a:p>
          <a:p>
            <a:pPr>
              <a:buNone/>
            </a:pPr>
            <a:r>
              <a:rPr lang="en-US" sz="2000" dirty="0" smtClean="0"/>
              <a:t>    </a:t>
            </a:r>
            <a:r>
              <a:rPr lang="el-GR" sz="2000" dirty="0" smtClean="0"/>
              <a:t> είναι δυνατή η αντικατάστασή τους, χωρίς να </a:t>
            </a:r>
          </a:p>
          <a:p>
            <a:pPr>
              <a:buNone/>
            </a:pPr>
            <a:r>
              <a:rPr lang="en-US" sz="2000" dirty="0" smtClean="0"/>
              <a:t>     </a:t>
            </a:r>
            <a:r>
              <a:rPr lang="el-GR" sz="2000" dirty="0" smtClean="0"/>
              <a:t>αδειάζει το νερό του δικτύου κεντρικής θέρμανσης,</a:t>
            </a:r>
            <a:endParaRPr lang="en-US" sz="2000" dirty="0" smtClean="0"/>
          </a:p>
          <a:p>
            <a:pPr>
              <a:buNone/>
            </a:pPr>
            <a:r>
              <a:rPr lang="en-US" sz="2000" dirty="0" smtClean="0"/>
              <a:t>    </a:t>
            </a:r>
            <a:r>
              <a:rPr lang="el-GR" sz="2000" dirty="0" smtClean="0"/>
              <a:t> πρέπει να τοποθετείται διακόπτης μπρος και πίσω.</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800" decel="100000"/>
                                        <p:tgtEl>
                                          <p:spTgt spid="3">
                                            <p:txEl>
                                              <p:pRg st="1" end="1"/>
                                            </p:txEl>
                                          </p:spTgt>
                                        </p:tgtEl>
                                      </p:cBhvr>
                                    </p:animEffect>
                                    <p:anim calcmode="lin" valueType="num">
                                      <p:cBhvr>
                                        <p:cTn id="8"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800" decel="100000"/>
                                        <p:tgtEl>
                                          <p:spTgt spid="3">
                                            <p:txEl>
                                              <p:pRg st="2" end="2"/>
                                            </p:txEl>
                                          </p:spTgt>
                                        </p:tgtEl>
                                      </p:cBhvr>
                                    </p:animEffect>
                                    <p:anim calcmode="lin" valueType="num">
                                      <p:cBhvr>
                                        <p:cTn id="17"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par>
                          <p:cTn id="22" fill="hold">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800" decel="100000"/>
                                        <p:tgtEl>
                                          <p:spTgt spid="3">
                                            <p:txEl>
                                              <p:pRg st="3" end="3"/>
                                            </p:txEl>
                                          </p:spTgt>
                                        </p:tgtEl>
                                      </p:cBhvr>
                                    </p:animEffect>
                                    <p:anim calcmode="lin" valueType="num">
                                      <p:cBhvr>
                                        <p:cTn id="26" dur="8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3">
                                            <p:txEl>
                                              <p:pRg st="3" end="3"/>
                                            </p:txEl>
                                          </p:spTgt>
                                        </p:tgtEl>
                                        <p:attrNameLst>
                                          <p:attrName>ppt_y</p:attrName>
                                        </p:attrNameLst>
                                      </p:cBhvr>
                                      <p:tavLst>
                                        <p:tav tm="0">
                                          <p:val>
                                            <p:strVal val="#ppt_y+0.1"/>
                                          </p:val>
                                        </p:tav>
                                        <p:tav tm="100000">
                                          <p:val>
                                            <p:strVal val="#ppt_y"/>
                                          </p:val>
                                        </p:tav>
                                      </p:tavLst>
                                    </p:anim>
                                  </p:childTnLst>
                                </p:cTn>
                              </p:par>
                            </p:childTnLst>
                          </p:cTn>
                        </p:par>
                        <p:par>
                          <p:cTn id="31" fill="hold">
                            <p:stCondLst>
                              <p:cond delay="3000"/>
                            </p:stCondLst>
                            <p:childTnLst>
                              <p:par>
                                <p:cTn id="32" presetID="58" presetClass="entr" presetSubtype="0" accel="100000" fill="hold" nodeType="after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500" fill="hold"/>
                                        <p:tgtEl>
                                          <p:spTgt spid="4"/>
                                        </p:tgtEl>
                                        <p:attrNameLst>
                                          <p:attrName>ppt_w</p:attrName>
                                        </p:attrNameLst>
                                      </p:cBhvr>
                                      <p:tavLst>
                                        <p:tav tm="0">
                                          <p:val>
                                            <p:strVal val="#ppt_w*2.5"/>
                                          </p:val>
                                        </p:tav>
                                        <p:tav tm="100000">
                                          <p:val>
                                            <p:strVal val="#ppt_w"/>
                                          </p:val>
                                        </p:tav>
                                      </p:tavLst>
                                    </p:anim>
                                    <p:anim calcmode="lin" valueType="num">
                                      <p:cBhvr>
                                        <p:cTn id="35" dur="500" fill="hold"/>
                                        <p:tgtEl>
                                          <p:spTgt spid="4"/>
                                        </p:tgtEl>
                                        <p:attrNameLst>
                                          <p:attrName>ppt_h</p:attrName>
                                        </p:attrNameLst>
                                      </p:cBhvr>
                                      <p:tavLst>
                                        <p:tav tm="0">
                                          <p:val>
                                            <p:strVal val="#ppt_h*0.01"/>
                                          </p:val>
                                        </p:tav>
                                        <p:tav tm="100000">
                                          <p:val>
                                            <p:strVal val="#ppt_h"/>
                                          </p:val>
                                        </p:tav>
                                      </p:tavLst>
                                    </p:anim>
                                    <p:anim calcmode="lin" valueType="num">
                                      <p:cBhvr>
                                        <p:cTn id="36" dur="500" fill="hold"/>
                                        <p:tgtEl>
                                          <p:spTgt spid="4"/>
                                        </p:tgtEl>
                                        <p:attrNameLst>
                                          <p:attrName>ppt_x</p:attrName>
                                        </p:attrNameLst>
                                      </p:cBhvr>
                                      <p:tavLst>
                                        <p:tav tm="0">
                                          <p:val>
                                            <p:strVal val="#ppt_x"/>
                                          </p:val>
                                        </p:tav>
                                        <p:tav tm="100000">
                                          <p:val>
                                            <p:strVal val="#ppt_x"/>
                                          </p:val>
                                        </p:tav>
                                      </p:tavLst>
                                    </p:anim>
                                    <p:anim calcmode="lin" valueType="num">
                                      <p:cBhvr>
                                        <p:cTn id="37" dur="500" fill="hold"/>
                                        <p:tgtEl>
                                          <p:spTgt spid="4"/>
                                        </p:tgtEl>
                                        <p:attrNameLst>
                                          <p:attrName>ppt_y</p:attrName>
                                        </p:attrNameLst>
                                      </p:cBhvr>
                                      <p:tavLst>
                                        <p:tav tm="0">
                                          <p:val>
                                            <p:strVal val="#ppt_h+1"/>
                                          </p:val>
                                        </p:tav>
                                        <p:tav tm="100000">
                                          <p:val>
                                            <p:strVal val="#ppt_y"/>
                                          </p:val>
                                        </p:tav>
                                      </p:tavLst>
                                    </p:anim>
                                    <p:animEffect transition="in" filter="fade">
                                      <p:cBhvr>
                                        <p:cTn id="38" dur="500"/>
                                        <p:tgtEl>
                                          <p:spTgt spid="4"/>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additive="base">
                                        <p:cTn id="43" dur="500" fill="hold"/>
                                        <p:tgtEl>
                                          <p:spTgt spid="7"/>
                                        </p:tgtEl>
                                        <p:attrNameLst>
                                          <p:attrName>ppt_x</p:attrName>
                                        </p:attrNameLst>
                                      </p:cBhvr>
                                      <p:tavLst>
                                        <p:tav tm="0">
                                          <p:val>
                                            <p:strVal val="#ppt_x"/>
                                          </p:val>
                                        </p:tav>
                                        <p:tav tm="100000">
                                          <p:val>
                                            <p:strVal val="#ppt_x"/>
                                          </p:val>
                                        </p:tav>
                                      </p:tavLst>
                                    </p:anim>
                                    <p:anim calcmode="lin" valueType="num">
                                      <p:cBhvr additive="base">
                                        <p:cTn id="4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normAutofit/>
          </a:bodyPr>
          <a:lstStyle/>
          <a:p>
            <a:pPr lvl="0"/>
            <a:r>
              <a:rPr lang="el-GR" sz="2400" dirty="0" smtClean="0"/>
              <a:t>Σε μεγάλες εγκαταστάσεις, καλό είναι να προβλέπεται </a:t>
            </a:r>
          </a:p>
          <a:p>
            <a:pPr>
              <a:buNone/>
            </a:pPr>
            <a:r>
              <a:rPr lang="en-US" sz="2400" dirty="0" smtClean="0"/>
              <a:t>     </a:t>
            </a:r>
            <a:r>
              <a:rPr lang="el-GR" sz="2400" dirty="0" smtClean="0"/>
              <a:t>σωλήνας παράκαμψης</a:t>
            </a:r>
            <a:r>
              <a:rPr lang="en-US" sz="2400" dirty="0" smtClean="0"/>
              <a:t> </a:t>
            </a:r>
            <a:r>
              <a:rPr lang="el-GR" sz="2400" dirty="0" smtClean="0"/>
              <a:t>(</a:t>
            </a:r>
            <a:r>
              <a:rPr lang="en-US" sz="2400" dirty="0" smtClean="0"/>
              <a:t>by pass)</a:t>
            </a:r>
            <a:r>
              <a:rPr lang="el-GR" sz="2400" dirty="0" smtClean="0"/>
              <a:t> του αυτόματου πλήρωσης  για να είναι δυνατό το γρήγορο γέμισμα του δικτύου.</a:t>
            </a:r>
          </a:p>
          <a:p>
            <a:pPr>
              <a:buNone/>
            </a:pPr>
            <a:endParaRPr lang="el-GR" sz="2400" dirty="0"/>
          </a:p>
        </p:txBody>
      </p:sp>
      <p:sp>
        <p:nvSpPr>
          <p:cNvPr id="5" name="4 - Θέση υποσέλιδου"/>
          <p:cNvSpPr>
            <a:spLocks noGrp="1"/>
          </p:cNvSpPr>
          <p:nvPr>
            <p:ph type="ftr" sz="quarter" idx="11"/>
          </p:nvPr>
        </p:nvSpPr>
        <p:spPr/>
        <p:txBody>
          <a:bodyPr/>
          <a:lstStyle/>
          <a:p>
            <a:r>
              <a:rPr lang="el-GR" smtClean="0"/>
              <a:t>ΜΑΣΤΡΟΓΙΑΝΝΟΠΟΥΛΟΣ ΓΕΩΡΓΙΟΣ</a:t>
            </a:r>
            <a:endParaRPr lang="el-GR" dirty="0"/>
          </a:p>
        </p:txBody>
      </p:sp>
      <p:sp>
        <p:nvSpPr>
          <p:cNvPr id="6" name="5 - Θέση αριθμού διαφάνειας"/>
          <p:cNvSpPr>
            <a:spLocks noGrp="1"/>
          </p:cNvSpPr>
          <p:nvPr>
            <p:ph type="sldNum" sz="quarter" idx="12"/>
          </p:nvPr>
        </p:nvSpPr>
        <p:spPr/>
        <p:txBody>
          <a:bodyPr/>
          <a:lstStyle/>
          <a:p>
            <a:fld id="{4C111FF5-5AD3-427F-B005-818A5D745D9A}" type="slidenum">
              <a:rPr lang="el-GR" smtClean="0"/>
              <a:pPr/>
              <a:t>9</a:t>
            </a:fld>
            <a:endParaRPr lang="el-GR" dirty="0"/>
          </a:p>
        </p:txBody>
      </p:sp>
      <p:pic>
        <p:nvPicPr>
          <p:cNvPr id="4" name="3 - Εικόνα" descr="ΑΥΤΟΜ"/>
          <p:cNvPicPr/>
          <p:nvPr/>
        </p:nvPicPr>
        <p:blipFill>
          <a:blip r:embed="rId2" cstate="print"/>
          <a:srcRect/>
          <a:stretch>
            <a:fillRect/>
          </a:stretch>
        </p:blipFill>
        <p:spPr bwMode="auto">
          <a:xfrm>
            <a:off x="1500166" y="1857364"/>
            <a:ext cx="5643602" cy="371477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15" presetClass="entr" presetSubtype="0"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1000" fill="hold"/>
                                        <p:tgtEl>
                                          <p:spTgt spid="4"/>
                                        </p:tgtEl>
                                        <p:attrNameLst>
                                          <p:attrName>ppt_w</p:attrName>
                                        </p:attrNameLst>
                                      </p:cBhvr>
                                      <p:tavLst>
                                        <p:tav tm="0">
                                          <p:val>
                                            <p:fltVal val="0"/>
                                          </p:val>
                                        </p:tav>
                                        <p:tav tm="100000">
                                          <p:val>
                                            <p:strVal val="#ppt_w"/>
                                          </p:val>
                                        </p:tav>
                                      </p:tavLst>
                                    </p:anim>
                                    <p:anim calcmode="lin" valueType="num">
                                      <p:cBhvr>
                                        <p:cTn id="18" dur="1000" fill="hold"/>
                                        <p:tgtEl>
                                          <p:spTgt spid="4"/>
                                        </p:tgtEl>
                                        <p:attrNameLst>
                                          <p:attrName>ppt_h</p:attrName>
                                        </p:attrNameLst>
                                      </p:cBhvr>
                                      <p:tavLst>
                                        <p:tav tm="0">
                                          <p:val>
                                            <p:fltVal val="0"/>
                                          </p:val>
                                        </p:tav>
                                        <p:tav tm="100000">
                                          <p:val>
                                            <p:strVal val="#ppt_h"/>
                                          </p:val>
                                        </p:tav>
                                      </p:tavLst>
                                    </p:anim>
                                    <p:anim calcmode="lin" valueType="num">
                                      <p:cBhvr>
                                        <p:cTn id="19"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20"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680</Words>
  <Application>Microsoft Office PowerPoint</Application>
  <PresentationFormat>Προβολή στην οθόνη (4:3)</PresentationFormat>
  <Paragraphs>102</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Αποκορύφωμα</vt:lpstr>
      <vt:lpstr>ΑΥΤΟΜΑΤΟΣ ΠΛΗΡΩΣΗΣ </vt:lpstr>
      <vt:lpstr> ΣΚΟΠΟΣ ΑΥΤΟΜΑΤΟY ΠΛΗΡΩΣΗΣ  </vt:lpstr>
      <vt:lpstr>ΒΑΣΙΚΑ ΜΕΡΗ  ΑΥΤΟΜΑΤΟΥ ΠΛΗΡΩΣΗΣ</vt:lpstr>
      <vt:lpstr>ΠΕΡΙΓΡΑΦΗ ΑΥΤΟΜΑΤΟΥ ΠΛΗΡΩΣΗΣ </vt:lpstr>
      <vt:lpstr>Διαφάνεια 5</vt:lpstr>
      <vt:lpstr>Διαφάνεια 6</vt:lpstr>
      <vt:lpstr>ΤΟΠΟΘΕΤΗΣΗ ΑΥΤΟΜΑΤΟΥ ΠΛΗΡΩΣΗΣ</vt:lpstr>
      <vt:lpstr>Διαφάνεια 8</vt:lpstr>
      <vt:lpstr>Διαφάνεια 9</vt:lpstr>
      <vt:lpstr>H ΡΥΘΜΙΣΗ ΤΟΥ ΑΥΤΟΜΑΤΟΥ ΠΛΗΡΩΣΗΣ </vt:lpstr>
      <vt:lpstr>ΑΝΑΛΥΤΙΚΗ ΤΟΜΗ ΑΥΤΟΜΑΤΟΥ ΠΛΗΡΩΣΗΣ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ΑΥΤΟΜΑΤΟΣ ΠΛΗΡΩΣΗΣ</dc:title>
  <dc:creator>Γιωργος</dc:creator>
  <cp:lastModifiedBy>Giorgos Mastrogiannopoulos</cp:lastModifiedBy>
  <cp:revision>5</cp:revision>
  <dcterms:created xsi:type="dcterms:W3CDTF">2020-04-04T13:10:20Z</dcterms:created>
  <dcterms:modified xsi:type="dcterms:W3CDTF">2020-12-04T11:02:00Z</dcterms:modified>
</cp:coreProperties>
</file>