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0"/>
  </p:notesMasterIdLst>
  <p:sldIdLst>
    <p:sldId id="257" r:id="rId2"/>
    <p:sldId id="266" r:id="rId3"/>
    <p:sldId id="268" r:id="rId4"/>
    <p:sldId id="259" r:id="rId5"/>
    <p:sldId id="269" r:id="rId6"/>
    <p:sldId id="258" r:id="rId7"/>
    <p:sldId id="270" r:id="rId8"/>
    <p:sldId id="271" r:id="rId9"/>
    <p:sldId id="272" r:id="rId10"/>
    <p:sldId id="273" r:id="rId11"/>
    <p:sldId id="274" r:id="rId12"/>
    <p:sldId id="275" r:id="rId13"/>
    <p:sldId id="276" r:id="rId14"/>
    <p:sldId id="262" r:id="rId15"/>
    <p:sldId id="263" r:id="rId16"/>
    <p:sldId id="264" r:id="rId17"/>
    <p:sldId id="277"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09511-9DEC-455B-BCE5-4BD809E94645}" type="datetimeFigureOut">
              <a:rPr lang="el-GR" smtClean="0"/>
              <a:t>30/11/2021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3C9A1-72A9-4629-9161-B04E419BF166}" type="slidenum">
              <a:rPr lang="el-GR" smtClean="0"/>
              <a:t>‹#›</a:t>
            </a:fld>
            <a:endParaRPr lang="el-GR"/>
          </a:p>
        </p:txBody>
      </p:sp>
    </p:spTree>
    <p:extLst>
      <p:ext uri="{BB962C8B-B14F-4D97-AF65-F5344CB8AC3E}">
        <p14:creationId xmlns:p14="http://schemas.microsoft.com/office/powerpoint/2010/main" val="120226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94A1C20A-1C5F-4734-9064-9EBAA7359B4C}" type="datetime1">
              <a:rPr lang="el-GR" smtClean="0"/>
              <a:t>30/11/2021</a:t>
            </a:fld>
            <a:endParaRPr lang="el-GR"/>
          </a:p>
        </p:txBody>
      </p:sp>
      <p:sp>
        <p:nvSpPr>
          <p:cNvPr id="5" name="Footer Placeholder 4"/>
          <p:cNvSpPr>
            <a:spLocks noGrp="1"/>
          </p:cNvSpPr>
          <p:nvPr>
            <p:ph type="ftr" sz="quarter" idx="11"/>
          </p:nvPr>
        </p:nvSpPr>
        <p:spPr>
          <a:xfrm>
            <a:off x="2743973" y="5870576"/>
            <a:ext cx="3932137" cy="377825"/>
          </a:xfrm>
        </p:spPr>
        <p:txBody>
          <a:bodyPr/>
          <a:lstStyle/>
          <a:p>
            <a:r>
              <a:rPr lang="el-GR"/>
              <a:t>ΜΑΣΤΡΟΓΙΑΝΝΟΠΟΥΛΟΣ ΓΕΩΡΓΙΟΣ</a:t>
            </a:r>
          </a:p>
        </p:txBody>
      </p:sp>
      <p:sp>
        <p:nvSpPr>
          <p:cNvPr id="6" name="Slide Number Placeholder 5"/>
          <p:cNvSpPr>
            <a:spLocks noGrp="1"/>
          </p:cNvSpPr>
          <p:nvPr>
            <p:ph type="sldNum" sz="quarter" idx="12"/>
          </p:nvPr>
        </p:nvSpPr>
        <p:spPr>
          <a:xfrm>
            <a:off x="8040685" y="5870576"/>
            <a:ext cx="417516" cy="377825"/>
          </a:xfrm>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97220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9ADCF1F-0A80-4BF4-8832-C74229B73BB4}" type="datetime1">
              <a:rPr lang="el-GR" smtClean="0"/>
              <a:t>30/11/2021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310397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00F80DA-20C2-4618-B482-E7ADB2E2E913}"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371966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7DD778-678B-47C6-85A3-46487EF5F42A}"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348381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D9C6095-041E-4C42-8CF6-D7211D57A0C6}"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248770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B991659-EF7B-4E78-A2D2-483057A07039}"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6957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7A44AEF-A569-455F-94B1-25CD026F2E7C}"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207455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6F563D4-8D10-4E7A-BA67-4475EFD20283}"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166694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844F03C-5A67-4AB0-9B8D-8DFF71129157}"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101778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89D9D6-34E4-4A27-B41F-91311E3723CC}"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2308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E4991AB-7267-4EBC-ACFC-C52B6B4780B8}" type="datetime1">
              <a:rPr lang="el-GR" smtClean="0"/>
              <a:t>30/11/2021</a:t>
            </a:fld>
            <a:endParaRPr lang="el-GR"/>
          </a:p>
        </p:txBody>
      </p:sp>
      <p:sp>
        <p:nvSpPr>
          <p:cNvPr id="5" name="Footer Placeholder 4"/>
          <p:cNvSpPr>
            <a:spLocks noGrp="1"/>
          </p:cNvSpPr>
          <p:nvPr>
            <p:ph type="ftr" sz="quarter" idx="11"/>
          </p:nvPr>
        </p:nvSpPr>
        <p:spPr/>
        <p:txBody>
          <a:bodyPr/>
          <a:lstStyle/>
          <a:p>
            <a:r>
              <a:rPr lang="el-GR"/>
              <a:t>ΜΑΣΤΡΟΓΙΑΝΝΟΠΟΥΛΟΣ ΓΕΩΡΓΙΟΣ</a:t>
            </a:r>
          </a:p>
        </p:txBody>
      </p:sp>
      <p:sp>
        <p:nvSpPr>
          <p:cNvPr id="6" name="Slide Number Placeholder 5"/>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141620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B9DBDD-E747-47A5-8E9D-0C873B3A6B05}" type="datetime1">
              <a:rPr lang="el-GR" smtClean="0"/>
              <a:t>30/11/2021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90653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74FFBD3-BD8F-40A8-BE38-819547F63E5A}" type="datetime1">
              <a:rPr lang="el-GR" smtClean="0"/>
              <a:t>30/11/2021</a:t>
            </a:fld>
            <a:endParaRPr lang="el-GR"/>
          </a:p>
        </p:txBody>
      </p:sp>
      <p:sp>
        <p:nvSpPr>
          <p:cNvPr id="8" name="Footer Placeholder 7"/>
          <p:cNvSpPr>
            <a:spLocks noGrp="1"/>
          </p:cNvSpPr>
          <p:nvPr>
            <p:ph type="ftr" sz="quarter" idx="11"/>
          </p:nvPr>
        </p:nvSpPr>
        <p:spPr/>
        <p:txBody>
          <a:bodyPr/>
          <a:lstStyle/>
          <a:p>
            <a:r>
              <a:rPr lang="el-GR"/>
              <a:t>ΜΑΣΤΡΟΓΙΑΝΝΟΠΟΥΛΟΣ ΓΕΩΡΓΙΟΣ</a:t>
            </a:r>
          </a:p>
        </p:txBody>
      </p:sp>
      <p:sp>
        <p:nvSpPr>
          <p:cNvPr id="9" name="Slide Number Placeholder 8"/>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57381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E192EB9-8797-474F-8B4E-5D816098D41B}" type="datetime1">
              <a:rPr lang="el-GR" smtClean="0"/>
              <a:t>30/11/2021</a:t>
            </a:fld>
            <a:endParaRPr lang="el-GR"/>
          </a:p>
        </p:txBody>
      </p:sp>
      <p:sp>
        <p:nvSpPr>
          <p:cNvPr id="4" name="Footer Placeholder 3"/>
          <p:cNvSpPr>
            <a:spLocks noGrp="1"/>
          </p:cNvSpPr>
          <p:nvPr>
            <p:ph type="ftr" sz="quarter" idx="11"/>
          </p:nvPr>
        </p:nvSpPr>
        <p:spPr/>
        <p:txBody>
          <a:bodyPr/>
          <a:lstStyle/>
          <a:p>
            <a:r>
              <a:rPr lang="el-GR"/>
              <a:t>ΜΑΣΤΡΟΓΙΑΝΝΟΠΟΥΛΟΣ ΓΕΩΡΓΙΟΣ</a:t>
            </a:r>
          </a:p>
        </p:txBody>
      </p:sp>
      <p:sp>
        <p:nvSpPr>
          <p:cNvPr id="5" name="Slide Number Placeholder 4"/>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289405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FAFCF6C-9E6A-4357-990E-A2ACD95DFDC2}" type="datetime1">
              <a:rPr lang="el-GR" smtClean="0"/>
              <a:t>30/11/2021</a:t>
            </a:fld>
            <a:endParaRPr lang="el-GR"/>
          </a:p>
        </p:txBody>
      </p:sp>
      <p:sp>
        <p:nvSpPr>
          <p:cNvPr id="3" name="Footer Placeholder 2"/>
          <p:cNvSpPr>
            <a:spLocks noGrp="1"/>
          </p:cNvSpPr>
          <p:nvPr>
            <p:ph type="ftr" sz="quarter" idx="11"/>
          </p:nvPr>
        </p:nvSpPr>
        <p:spPr/>
        <p:txBody>
          <a:bodyPr/>
          <a:lstStyle/>
          <a:p>
            <a:r>
              <a:rPr lang="el-GR"/>
              <a:t>ΜΑΣΤΡΟΓΙΑΝΝΟΠΟΥΛΟΣ ΓΕΩΡΓΙΟΣ</a:t>
            </a:r>
          </a:p>
        </p:txBody>
      </p:sp>
      <p:sp>
        <p:nvSpPr>
          <p:cNvPr id="4" name="Slide Number Placeholder 3"/>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3193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AAB2476-1709-4F79-A669-C4979D8F879A}" type="datetime1">
              <a:rPr lang="el-GR" smtClean="0"/>
              <a:t>30/11/2021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140968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7962B3-D4DC-4B5A-A410-78C56B26F435}" type="datetime1">
              <a:rPr lang="el-GR" smtClean="0"/>
              <a:t>30/11/2021</a:t>
            </a:fld>
            <a:endParaRPr lang="el-GR"/>
          </a:p>
        </p:txBody>
      </p:sp>
      <p:sp>
        <p:nvSpPr>
          <p:cNvPr id="6" name="Footer Placeholder 5"/>
          <p:cNvSpPr>
            <a:spLocks noGrp="1"/>
          </p:cNvSpPr>
          <p:nvPr>
            <p:ph type="ftr" sz="quarter" idx="11"/>
          </p:nvPr>
        </p:nvSpPr>
        <p:spPr/>
        <p:txBody>
          <a:bodyPr/>
          <a:lstStyle/>
          <a:p>
            <a:r>
              <a:rPr lang="el-GR"/>
              <a:t>ΜΑΣΤΡΟΓΙΑΝΝΟΠΟΥΛΟΣ ΓΕΩΡΓΙΟΣ</a:t>
            </a:r>
          </a:p>
        </p:txBody>
      </p:sp>
      <p:sp>
        <p:nvSpPr>
          <p:cNvPr id="7" name="Slide Number Placeholder 6"/>
          <p:cNvSpPr>
            <a:spLocks noGrp="1"/>
          </p:cNvSpPr>
          <p:nvPr>
            <p:ph type="sldNum" sz="quarter" idx="12"/>
          </p:nvPr>
        </p:nvSpPr>
        <p:spPr/>
        <p:txBody>
          <a:bodyPr/>
          <a:lstStyle/>
          <a:p>
            <a:fld id="{E8582751-7DE3-458B-9E22-B8C9DFC0329F}" type="slidenum">
              <a:rPr lang="el-GR" smtClean="0"/>
              <a:pPr/>
              <a:t>‹#›</a:t>
            </a:fld>
            <a:endParaRPr lang="el-GR"/>
          </a:p>
        </p:txBody>
      </p:sp>
    </p:spTree>
    <p:extLst>
      <p:ext uri="{BB962C8B-B14F-4D97-AF65-F5344CB8AC3E}">
        <p14:creationId xmlns:p14="http://schemas.microsoft.com/office/powerpoint/2010/main" val="6365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51AF3C-1B9C-4EE7-B27A-065BE300E3CF}" type="datetime1">
              <a:rPr lang="el-GR" smtClean="0"/>
              <a:t>30/11/2021</a:t>
            </a:fld>
            <a:endParaRPr lang="el-G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l-GR"/>
              <a:t>ΜΑΣΤΡΟΓΙΑΝΝΟΠΟΥΛΟΣ ΓΕΩΡΓΙΟΣ</a:t>
            </a: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582751-7DE3-458B-9E22-B8C9DFC0329F}" type="slidenum">
              <a:rPr lang="el-GR" smtClean="0"/>
              <a:pPr/>
              <a:t>‹#›</a:t>
            </a:fld>
            <a:endParaRPr lang="el-GR"/>
          </a:p>
        </p:txBody>
      </p:sp>
    </p:spTree>
    <p:extLst>
      <p:ext uri="{BB962C8B-B14F-4D97-AF65-F5344CB8AC3E}">
        <p14:creationId xmlns:p14="http://schemas.microsoft.com/office/powerpoint/2010/main" val="3771529918"/>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lstStyle/>
          <a:p>
            <a:pPr algn="ctr"/>
            <a:r>
              <a:rPr lang="el-GR" b="1" u="sng" dirty="0" err="1"/>
              <a:t>ΚΥΚΛΟΦΟΡηΤΗΣ</a:t>
            </a:r>
            <a:endParaRPr lang="el-GR" dirty="0"/>
          </a:p>
        </p:txBody>
      </p:sp>
      <p:sp>
        <p:nvSpPr>
          <p:cNvPr id="3" name="2 - Θέση περιεχομένου"/>
          <p:cNvSpPr>
            <a:spLocks noGrp="1"/>
          </p:cNvSpPr>
          <p:nvPr>
            <p:ph idx="1"/>
          </p:nvPr>
        </p:nvSpPr>
        <p:spPr>
          <a:xfrm>
            <a:off x="0" y="928670"/>
            <a:ext cx="9144000" cy="5929330"/>
          </a:xfrm>
        </p:spPr>
        <p:txBody>
          <a:bodyPr>
            <a:normAutofit/>
          </a:bodyPr>
          <a:lstStyle/>
          <a:p>
            <a:pPr>
              <a:buNone/>
            </a:pPr>
            <a:endParaRPr lang="en-US" b="1" u="sng" dirty="0">
              <a:solidFill>
                <a:srgbClr val="00B050"/>
              </a:solidFill>
            </a:endParaRPr>
          </a:p>
          <a:p>
            <a:pPr>
              <a:buNone/>
            </a:pPr>
            <a:endParaRPr lang="en-US" b="1" u="sng" dirty="0">
              <a:solidFill>
                <a:srgbClr val="00B050"/>
              </a:solidFill>
            </a:endParaRPr>
          </a:p>
          <a:p>
            <a:pPr>
              <a:buNone/>
            </a:pPr>
            <a:endParaRPr lang="en-US" b="1" u="sng" dirty="0">
              <a:solidFill>
                <a:srgbClr val="00B050"/>
              </a:solidFill>
            </a:endParaRPr>
          </a:p>
          <a:p>
            <a:pPr>
              <a:buNone/>
            </a:pPr>
            <a:endParaRPr lang="en-US" b="1" u="sng" dirty="0">
              <a:solidFill>
                <a:srgbClr val="00B050"/>
              </a:solidFill>
            </a:endParaRPr>
          </a:p>
          <a:p>
            <a:pPr>
              <a:buNone/>
            </a:pPr>
            <a:endParaRPr lang="en-US" b="1" u="sng" dirty="0">
              <a:solidFill>
                <a:srgbClr val="00B050"/>
              </a:solidFill>
            </a:endParaRPr>
          </a:p>
          <a:p>
            <a:pPr>
              <a:buNone/>
            </a:pPr>
            <a:endParaRPr lang="en-US" b="1" u="sng" dirty="0">
              <a:solidFill>
                <a:srgbClr val="00B050"/>
              </a:solidFill>
            </a:endParaRPr>
          </a:p>
          <a:p>
            <a:pPr>
              <a:buNone/>
            </a:pPr>
            <a:r>
              <a:rPr lang="el-GR" sz="2000" b="1" dirty="0"/>
              <a:t> </a:t>
            </a:r>
            <a:endParaRPr lang="el-GR" sz="2000" dirty="0"/>
          </a:p>
        </p:txBody>
      </p:sp>
      <p:sp>
        <p:nvSpPr>
          <p:cNvPr id="5" name="4 - Θέση υποσέλιδου"/>
          <p:cNvSpPr>
            <a:spLocks noGrp="1"/>
          </p:cNvSpPr>
          <p:nvPr>
            <p:ph type="ftr" sz="quarter" idx="11"/>
          </p:nvPr>
        </p:nvSpPr>
        <p:spPr>
          <a:xfrm>
            <a:off x="87137" y="6391206"/>
            <a:ext cx="5990311" cy="377825"/>
          </a:xfrm>
        </p:spPr>
        <p:txBody>
          <a:bodyPr/>
          <a:lstStyle/>
          <a:p>
            <a:r>
              <a:rPr lang="el-GR"/>
              <a:t>ΜΑΣΤΡΟΓΙΑΝΝΟΠΟΥΛΟΣ ΓΕΩΡΓΙΟΣ</a:t>
            </a:r>
            <a:endParaRPr lang="el-GR" dirty="0"/>
          </a:p>
        </p:txBody>
      </p:sp>
      <p:sp>
        <p:nvSpPr>
          <p:cNvPr id="6" name="5 - Θέση αριθμού διαφάνειας"/>
          <p:cNvSpPr>
            <a:spLocks noGrp="1"/>
          </p:cNvSpPr>
          <p:nvPr>
            <p:ph type="sldNum" sz="quarter" idx="12"/>
          </p:nvPr>
        </p:nvSpPr>
        <p:spPr>
          <a:xfrm>
            <a:off x="8372393" y="6248401"/>
            <a:ext cx="628813" cy="767687"/>
          </a:xfrm>
        </p:spPr>
        <p:txBody>
          <a:bodyPr/>
          <a:lstStyle/>
          <a:p>
            <a:fld id="{4C111FF5-5AD3-427F-B005-818A5D745D9A}" type="slidenum">
              <a:rPr lang="el-GR" smtClean="0"/>
              <a:pPr/>
              <a:t>1</a:t>
            </a:fld>
            <a:endParaRPr lang="el-GR" dirty="0"/>
          </a:p>
        </p:txBody>
      </p:sp>
      <p:pic>
        <p:nvPicPr>
          <p:cNvPr id="7" name="Picture 2">
            <a:extLst>
              <a:ext uri="{FF2B5EF4-FFF2-40B4-BE49-F238E27FC236}">
                <a16:creationId xmlns:a16="http://schemas.microsoft.com/office/drawing/2014/main" id="{04FF6A66-77A3-496C-91FE-DFB83A789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3" y="1612911"/>
            <a:ext cx="7264354" cy="3632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2049E4-F375-40D5-ACBB-D49D63F49896}"/>
              </a:ext>
            </a:extLst>
          </p:cNvPr>
          <p:cNvSpPr txBox="1">
            <a:spLocks noGrp="1"/>
          </p:cNvSpPr>
          <p:nvPr>
            <p:ph type="title"/>
          </p:nvPr>
        </p:nvSpPr>
        <p:spPr>
          <a:xfrm>
            <a:off x="1115616" y="332656"/>
            <a:ext cx="6275040" cy="587152"/>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err="1"/>
              <a:t>ΚΥΚΛΟΦΟΡηΤΕΣ</a:t>
            </a:r>
            <a:r>
              <a:rPr lang="el-GR" b="1" dirty="0"/>
              <a:t> ΜΕ ΦΛΑΤΖΑ</a:t>
            </a:r>
            <a:br>
              <a:rPr lang="el-GR" dirty="0"/>
            </a:br>
            <a:endParaRPr lang="el-GR" dirty="0"/>
          </a:p>
        </p:txBody>
      </p:sp>
      <p:pic>
        <p:nvPicPr>
          <p:cNvPr id="8194" name="Picture 2" descr="Kυκλοφορητής HANSA UHP 40-8F με φλάντζα 1-1/2&amp;#39;&amp;#39; σταθερων στροφών -  Σταμόπουλος">
            <a:extLst>
              <a:ext uri="{FF2B5EF4-FFF2-40B4-BE49-F238E27FC236}">
                <a16:creationId xmlns:a16="http://schemas.microsoft.com/office/drawing/2014/main" id="{5EC0D4D4-6F71-4479-A062-A3157FC1B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428" y="3429000"/>
            <a:ext cx="1898949" cy="18989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ΦΛΑΝΤΖΑ ΚΥΚΛΟΦΟΡΗΤΗ DN50 2&amp;quot; (96569155) GRUNDFOS - Όλοι οι Κυκλοφορητές -  ΚΥΚΛΟΦΟΡΗΤΕΣ - ΘΕΡΜΑΝΣΗ | Kanellakis B2B">
            <a:extLst>
              <a:ext uri="{FF2B5EF4-FFF2-40B4-BE49-F238E27FC236}">
                <a16:creationId xmlns:a16="http://schemas.microsoft.com/office/drawing/2014/main" id="{737225A6-D261-4C69-9466-0F3611F61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429" y="911036"/>
            <a:ext cx="1898948" cy="18989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49178D-E314-4DC9-8BE3-8A67C3D7CB01}"/>
              </a:ext>
            </a:extLst>
          </p:cNvPr>
          <p:cNvSpPr txBox="1"/>
          <p:nvPr/>
        </p:nvSpPr>
        <p:spPr>
          <a:xfrm>
            <a:off x="184738" y="1040158"/>
            <a:ext cx="6275040" cy="2246769"/>
          </a:xfrm>
          <a:prstGeom prst="rect">
            <a:avLst/>
          </a:prstGeom>
          <a:noFill/>
        </p:spPr>
        <p:txBody>
          <a:bodyPr wrap="square">
            <a:spAutoFit/>
          </a:bodyPr>
          <a:lstStyle/>
          <a:p>
            <a:r>
              <a:rPr lang="el-GR" sz="2000" b="1" dirty="0"/>
              <a:t>Η </a:t>
            </a:r>
            <a:r>
              <a:rPr lang="el-GR" sz="2000" b="1" dirty="0" err="1"/>
              <a:t>φλάτζα</a:t>
            </a:r>
            <a:r>
              <a:rPr lang="el-GR" sz="2000" b="1" dirty="0"/>
              <a:t> είναι ένας μεταλλικός δίσκος ο οποίος έχει οπές στις άκρες ώστε να προσαρμόζουν στον κυκλοφορητή ο οποίος με την σειρά του έχει αντίστοιχες οπές. Έτσι μας παρέχετε η δυνατότητα αφαιρέσουμε τον κυκλοφορητή από την εγκατάσταση. Χρησιμοποιούνται σε κυκλοφορητές μεγάλης διαμέτρου διαμέτρου</a:t>
            </a:r>
          </a:p>
          <a:p>
            <a:r>
              <a:rPr lang="el-GR" sz="2000" b="1" dirty="0"/>
              <a:t> ( πάνω από 1 ½΄΄)</a:t>
            </a:r>
            <a:endParaRPr lang="el-GR" sz="2000" dirty="0"/>
          </a:p>
        </p:txBody>
      </p:sp>
      <p:sp>
        <p:nvSpPr>
          <p:cNvPr id="9" name="TextBox 8">
            <a:extLst>
              <a:ext uri="{FF2B5EF4-FFF2-40B4-BE49-F238E27FC236}">
                <a16:creationId xmlns:a16="http://schemas.microsoft.com/office/drawing/2014/main" id="{6C88213B-C6F4-45E4-BE3E-ABF0AC077B2F}"/>
              </a:ext>
            </a:extLst>
          </p:cNvPr>
          <p:cNvSpPr txBox="1"/>
          <p:nvPr/>
        </p:nvSpPr>
        <p:spPr>
          <a:xfrm>
            <a:off x="35278" y="4126731"/>
            <a:ext cx="3960440" cy="1200329"/>
          </a:xfrm>
          <a:prstGeom prst="rect">
            <a:avLst/>
          </a:prstGeom>
          <a:noFill/>
        </p:spPr>
        <p:txBody>
          <a:bodyPr wrap="square">
            <a:spAutoFit/>
          </a:bodyPr>
          <a:lstStyle/>
          <a:p>
            <a:r>
              <a:rPr lang="el-GR" sz="1800" b="1" dirty="0"/>
              <a:t>Η στεγανοποίηση γίνετε με ειδικά </a:t>
            </a:r>
            <a:r>
              <a:rPr lang="el-GR" sz="1800" b="1" dirty="0" err="1"/>
              <a:t>στεγανωτικά</a:t>
            </a:r>
            <a:r>
              <a:rPr lang="el-GR" sz="1800" b="1" dirty="0"/>
              <a:t>, ανάλογα με την </a:t>
            </a:r>
            <a:r>
              <a:rPr lang="el-GR" sz="1800" b="1" dirty="0" err="1"/>
              <a:t>φλάτζα</a:t>
            </a:r>
            <a:r>
              <a:rPr lang="el-GR" sz="1800" b="1" dirty="0"/>
              <a:t> τα οποία είναι είτε από λάστιχο είτε από </a:t>
            </a:r>
            <a:r>
              <a:rPr lang="el-GR" sz="1800" b="1" dirty="0" err="1"/>
              <a:t>περμανίτη</a:t>
            </a:r>
            <a:endParaRPr lang="el-GR" dirty="0"/>
          </a:p>
        </p:txBody>
      </p:sp>
      <p:pic>
        <p:nvPicPr>
          <p:cNvPr id="8198" name="Picture 6" descr="SIME 6281521 φλάντζα κυκλοφορητή, Sime, ανταλλακτικά μονάδων αερίου, Φυσικό  αέριο &amp;amp; υγραέριο, Τηλεθέρμανση, siemens set αυτονομία θέρμανσης, Φυσικό  αέριο, Μονάδες, Καυστήρες, Λαμπτήρες LED, Λέβητες ξύλου, Προβολείς LED,  Ενδοδαπέδια θέρμανση, Αντλίες ...">
            <a:extLst>
              <a:ext uri="{FF2B5EF4-FFF2-40B4-BE49-F238E27FC236}">
                <a16:creationId xmlns:a16="http://schemas.microsoft.com/office/drawing/2014/main" id="{AB97B85F-5BD2-4939-BD28-F3C0F21D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196" y="3822952"/>
            <a:ext cx="2178175" cy="180788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5">
            <a:extLst>
              <a:ext uri="{FF2B5EF4-FFF2-40B4-BE49-F238E27FC236}">
                <a16:creationId xmlns:a16="http://schemas.microsoft.com/office/drawing/2014/main" id="{FBE5F784-4D00-47B9-8491-38890FA2E104}"/>
              </a:ext>
            </a:extLst>
          </p:cNvPr>
          <p:cNvSpPr>
            <a:spLocks noGrp="1"/>
          </p:cNvSpPr>
          <p:nvPr>
            <p:ph type="ftr" sz="quarter" idx="11"/>
          </p:nvPr>
        </p:nvSpPr>
        <p:spPr>
          <a:xfrm>
            <a:off x="35496" y="6435551"/>
            <a:ext cx="5990311" cy="377825"/>
          </a:xfrm>
        </p:spPr>
        <p:txBody>
          <a:bodyPr/>
          <a:lstStyle/>
          <a:p>
            <a:r>
              <a:rPr lang="el-GR" dirty="0"/>
              <a:t>ΜΑΣΤΡΟΓΙΑΝΝΟΠΟΥΛΟΣ ΓΕΩΡΓΙΟΣ</a:t>
            </a:r>
          </a:p>
        </p:txBody>
      </p:sp>
      <p:sp>
        <p:nvSpPr>
          <p:cNvPr id="8" name="Θέση αριθμού διαφάνειας 7">
            <a:extLst>
              <a:ext uri="{FF2B5EF4-FFF2-40B4-BE49-F238E27FC236}">
                <a16:creationId xmlns:a16="http://schemas.microsoft.com/office/drawing/2014/main" id="{8A967B21-8DB5-45D8-9CFF-259EF238E56A}"/>
              </a:ext>
            </a:extLst>
          </p:cNvPr>
          <p:cNvSpPr>
            <a:spLocks noGrp="1"/>
          </p:cNvSpPr>
          <p:nvPr>
            <p:ph type="sldNum" sz="quarter" idx="12"/>
          </p:nvPr>
        </p:nvSpPr>
        <p:spPr>
          <a:xfrm>
            <a:off x="8474964" y="6507559"/>
            <a:ext cx="417516" cy="377825"/>
          </a:xfrm>
        </p:spPr>
        <p:txBody>
          <a:bodyPr/>
          <a:lstStyle/>
          <a:p>
            <a:fld id="{E8582751-7DE3-458B-9E22-B8C9DFC0329F}" type="slidenum">
              <a:rPr lang="el-GR" smtClean="0"/>
              <a:pPr/>
              <a:t>10</a:t>
            </a:fld>
            <a:endParaRPr lang="el-GR"/>
          </a:p>
        </p:txBody>
      </p:sp>
    </p:spTree>
    <p:extLst>
      <p:ext uri="{BB962C8B-B14F-4D97-AF65-F5344CB8AC3E}">
        <p14:creationId xmlns:p14="http://schemas.microsoft.com/office/powerpoint/2010/main" val="210494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714F73-3526-4D1C-BCE4-43013C2AC8AF}"/>
              </a:ext>
            </a:extLst>
          </p:cNvPr>
          <p:cNvSpPr>
            <a:spLocks noGrp="1"/>
          </p:cNvSpPr>
          <p:nvPr>
            <p:ph type="title"/>
          </p:nvPr>
        </p:nvSpPr>
        <p:spPr>
          <a:xfrm>
            <a:off x="125760" y="260648"/>
            <a:ext cx="8435280" cy="1091207"/>
          </a:xfrm>
        </p:spPr>
        <p:txBody>
          <a:bodyPr>
            <a:normAutofit fontScale="90000"/>
          </a:bodyPr>
          <a:lstStyle/>
          <a:p>
            <a:pPr algn="ctr"/>
            <a:r>
              <a:rPr lang="el-GR" sz="2800" b="1" dirty="0"/>
              <a:t>ΜΟΝΟΦΑΣΙΚΟΙ</a:t>
            </a:r>
            <a:r>
              <a:rPr lang="en-US" sz="2800" b="1" dirty="0"/>
              <a:t> </a:t>
            </a:r>
            <a:r>
              <a:rPr lang="el-GR" sz="2800" b="1" dirty="0"/>
              <a:t>ΚΥΚΛΟΦΟΡΗΤΕΣ / ΤΡΙΦΑΣΙΚΟΙ ΚΥΚΛΟΦΟΡΗΤΕΣ</a:t>
            </a:r>
            <a:br>
              <a:rPr lang="el-GR" sz="2800" dirty="0"/>
            </a:br>
            <a:endParaRPr lang="el-GR" dirty="0"/>
          </a:p>
        </p:txBody>
      </p:sp>
      <p:sp>
        <p:nvSpPr>
          <p:cNvPr id="4" name="TextBox 3">
            <a:extLst>
              <a:ext uri="{FF2B5EF4-FFF2-40B4-BE49-F238E27FC236}">
                <a16:creationId xmlns:a16="http://schemas.microsoft.com/office/drawing/2014/main" id="{87944226-91F8-444C-8852-96D279914FC2}"/>
              </a:ext>
            </a:extLst>
          </p:cNvPr>
          <p:cNvSpPr txBox="1"/>
          <p:nvPr/>
        </p:nvSpPr>
        <p:spPr>
          <a:xfrm>
            <a:off x="251520" y="1124744"/>
            <a:ext cx="8766720" cy="923330"/>
          </a:xfrm>
          <a:prstGeom prst="rect">
            <a:avLst/>
          </a:prstGeom>
          <a:noFill/>
        </p:spPr>
        <p:txBody>
          <a:bodyPr wrap="square">
            <a:spAutoFit/>
          </a:bodyPr>
          <a:lstStyle/>
          <a:p>
            <a:r>
              <a:rPr lang="el-GR" b="1" dirty="0"/>
              <a:t>Ο διαχωρισμός μονοφασικού – τριφασικού κυκλοφορητή έχει να κάνει μόνο με την λειτουργία του μοτέρ του κυκλοφορητή. Σε μικρές εγκαταστάσεις χρησιμοποιούμε μονοφασικό ενώ σε μεγάλες τριφασικό κυκλοφορητή</a:t>
            </a:r>
            <a:endParaRPr lang="el-GR" dirty="0"/>
          </a:p>
        </p:txBody>
      </p:sp>
      <p:sp>
        <p:nvSpPr>
          <p:cNvPr id="5" name="TextBox 4">
            <a:extLst>
              <a:ext uri="{FF2B5EF4-FFF2-40B4-BE49-F238E27FC236}">
                <a16:creationId xmlns:a16="http://schemas.microsoft.com/office/drawing/2014/main" id="{F9AD19C9-A503-4794-A736-BB2BF6A47EB1}"/>
              </a:ext>
            </a:extLst>
          </p:cNvPr>
          <p:cNvSpPr txBox="1"/>
          <p:nvPr/>
        </p:nvSpPr>
        <p:spPr>
          <a:xfrm>
            <a:off x="2987824" y="2238543"/>
            <a:ext cx="2952328" cy="1477328"/>
          </a:xfrm>
          <a:prstGeom prst="rect">
            <a:avLst/>
          </a:prstGeom>
          <a:noFill/>
        </p:spPr>
        <p:txBody>
          <a:bodyPr wrap="square">
            <a:spAutoFit/>
          </a:bodyPr>
          <a:lstStyle/>
          <a:p>
            <a:r>
              <a:rPr lang="el-GR" sz="1800" b="1" dirty="0"/>
              <a:t>Το ηλεκτρικό κουτί σύνδεσης του κυκλοφορητή ονομάζετε </a:t>
            </a:r>
            <a:r>
              <a:rPr lang="el-GR" sz="1800" b="1" dirty="0" err="1"/>
              <a:t>μοντούλ</a:t>
            </a:r>
            <a:r>
              <a:rPr lang="el-GR" sz="1800" b="1" dirty="0"/>
              <a:t>. Εκεί στους συμβατικούς υπάρχει και το </a:t>
            </a:r>
            <a:r>
              <a:rPr lang="el-GR" sz="1800" b="1" u="sng" dirty="0"/>
              <a:t>κιβώτιο ταχυτήτων</a:t>
            </a:r>
            <a:endParaRPr lang="el-GR" u="sng" dirty="0"/>
          </a:p>
        </p:txBody>
      </p:sp>
      <p:pic>
        <p:nvPicPr>
          <p:cNvPr id="9220" name="Picture 4" descr="Ανταλλακτικό Κυκλοφορητή WILO Modul 22s - Ν.Ι.Α. ΣΤΑΘΕΡΟΣ">
            <a:extLst>
              <a:ext uri="{FF2B5EF4-FFF2-40B4-BE49-F238E27FC236}">
                <a16:creationId xmlns:a16="http://schemas.microsoft.com/office/drawing/2014/main" id="{A32A99E0-D949-40EA-A300-ECFEA50A57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13" y="2119576"/>
            <a:ext cx="1933129" cy="193312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Κυκλοφορητές - Skroutz.gr">
            <a:extLst>
              <a:ext uri="{FF2B5EF4-FFF2-40B4-BE49-F238E27FC236}">
                <a16:creationId xmlns:a16="http://schemas.microsoft.com/office/drawing/2014/main" id="{877B11FB-4B02-46AB-8999-5AC55F89C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934" y="2119576"/>
            <a:ext cx="2125877" cy="212587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a:extLst>
              <a:ext uri="{FF2B5EF4-FFF2-40B4-BE49-F238E27FC236}">
                <a16:creationId xmlns:a16="http://schemas.microsoft.com/office/drawing/2014/main" id="{EE8AA4F3-AC76-4140-A604-E00EFA44A2AA}"/>
              </a:ext>
            </a:extLst>
          </p:cNvPr>
          <p:cNvCxnSpPr>
            <a:cxnSpLocks/>
          </p:cNvCxnSpPr>
          <p:nvPr/>
        </p:nvCxnSpPr>
        <p:spPr>
          <a:xfrm flipV="1">
            <a:off x="4932040" y="2815057"/>
            <a:ext cx="3240360" cy="685951"/>
          </a:xfrm>
          <a:prstGeom prst="straightConnector1">
            <a:avLst/>
          </a:prstGeom>
          <a:ln w="69850">
            <a:tailEnd type="triangle"/>
          </a:ln>
        </p:spPr>
        <p:style>
          <a:lnRef idx="3">
            <a:schemeClr val="accent6"/>
          </a:lnRef>
          <a:fillRef idx="0">
            <a:schemeClr val="accent6"/>
          </a:fillRef>
          <a:effectRef idx="2">
            <a:schemeClr val="accent6"/>
          </a:effectRef>
          <a:fontRef idx="minor">
            <a:schemeClr val="tx1"/>
          </a:fontRef>
        </p:style>
      </p:cxnSp>
      <p:cxnSp>
        <p:nvCxnSpPr>
          <p:cNvPr id="12" name="Ευθύγραμμο βέλος σύνδεσης 11">
            <a:extLst>
              <a:ext uri="{FF2B5EF4-FFF2-40B4-BE49-F238E27FC236}">
                <a16:creationId xmlns:a16="http://schemas.microsoft.com/office/drawing/2014/main" id="{F92C8F6F-B59C-49E5-936D-B11FE539CD3A}"/>
              </a:ext>
            </a:extLst>
          </p:cNvPr>
          <p:cNvCxnSpPr>
            <a:cxnSpLocks/>
            <a:stCxn id="5" idx="1"/>
          </p:cNvCxnSpPr>
          <p:nvPr/>
        </p:nvCxnSpPr>
        <p:spPr>
          <a:xfrm flipH="1">
            <a:off x="2195736" y="2977207"/>
            <a:ext cx="792088" cy="0"/>
          </a:xfrm>
          <a:prstGeom prst="straightConnector1">
            <a:avLst/>
          </a:prstGeom>
          <a:ln w="69850">
            <a:tailEnd type="triangle"/>
          </a:ln>
        </p:spPr>
        <p:style>
          <a:lnRef idx="3">
            <a:schemeClr val="accent6"/>
          </a:lnRef>
          <a:fillRef idx="0">
            <a:schemeClr val="accent6"/>
          </a:fillRef>
          <a:effectRef idx="2">
            <a:schemeClr val="accent6"/>
          </a:effectRef>
          <a:fontRef idx="minor">
            <a:schemeClr val="tx1"/>
          </a:fontRef>
        </p:style>
      </p:cxnSp>
      <p:pic>
        <p:nvPicPr>
          <p:cNvPr id="9224" name="Picture 8" descr="Wilo Yonos Pico 30/1-8 Ηλεκτρονικός Κυκλοφορητής - Skroutz.gr">
            <a:extLst>
              <a:ext uri="{FF2B5EF4-FFF2-40B4-BE49-F238E27FC236}">
                <a16:creationId xmlns:a16="http://schemas.microsoft.com/office/drawing/2014/main" id="{D612E934-ACDB-4FE2-9D78-1971D9AD3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494" y="4468452"/>
            <a:ext cx="2141317" cy="21258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3BE70BB-7FF4-459A-A73E-BB09C9CFFEB1}"/>
              </a:ext>
            </a:extLst>
          </p:cNvPr>
          <p:cNvSpPr txBox="1"/>
          <p:nvPr/>
        </p:nvSpPr>
        <p:spPr>
          <a:xfrm>
            <a:off x="3552775" y="4676943"/>
            <a:ext cx="2195541" cy="1200329"/>
          </a:xfrm>
          <a:prstGeom prst="rect">
            <a:avLst/>
          </a:prstGeom>
          <a:noFill/>
        </p:spPr>
        <p:txBody>
          <a:bodyPr wrap="square">
            <a:spAutoFit/>
          </a:bodyPr>
          <a:lstStyle/>
          <a:p>
            <a:r>
              <a:rPr lang="el-GR" sz="1800" b="1" dirty="0"/>
              <a:t>Στους σύγχρονους κυκλοφορητές το ΄΄</a:t>
            </a:r>
            <a:r>
              <a:rPr lang="el-GR" sz="1800" b="1" dirty="0" err="1"/>
              <a:t>μοντούλ</a:t>
            </a:r>
            <a:r>
              <a:rPr lang="el-GR" sz="1800" b="1" dirty="0"/>
              <a:t> ΄΄ είναι ηλεκτρονικό</a:t>
            </a:r>
            <a:endParaRPr lang="el-GR" dirty="0"/>
          </a:p>
        </p:txBody>
      </p:sp>
      <p:pic>
        <p:nvPicPr>
          <p:cNvPr id="9226" name="Picture 10" descr="κυκλοφορητης 25/60 - Κυκλοφορητές - Skroutz.gr">
            <a:extLst>
              <a:ext uri="{FF2B5EF4-FFF2-40B4-BE49-F238E27FC236}">
                <a16:creationId xmlns:a16="http://schemas.microsoft.com/office/drawing/2014/main" id="{731A7A49-6057-42E7-8ACF-38B68D8E4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459" y="4293096"/>
            <a:ext cx="1547639" cy="212587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Ευθύγραμμο βέλος σύνδεσης 26">
            <a:extLst>
              <a:ext uri="{FF2B5EF4-FFF2-40B4-BE49-F238E27FC236}">
                <a16:creationId xmlns:a16="http://schemas.microsoft.com/office/drawing/2014/main" id="{4FF6A703-097F-42ED-8B4C-01CF3BA2A906}"/>
              </a:ext>
            </a:extLst>
          </p:cNvPr>
          <p:cNvCxnSpPr>
            <a:cxnSpLocks/>
          </p:cNvCxnSpPr>
          <p:nvPr/>
        </p:nvCxnSpPr>
        <p:spPr>
          <a:xfrm flipH="1">
            <a:off x="2348136" y="5445224"/>
            <a:ext cx="1204639" cy="0"/>
          </a:xfrm>
          <a:prstGeom prst="straightConnector1">
            <a:avLst/>
          </a:prstGeom>
          <a:ln w="69850">
            <a:tailEnd type="triangle"/>
          </a:ln>
        </p:spPr>
        <p:style>
          <a:lnRef idx="3">
            <a:schemeClr val="accent6"/>
          </a:lnRef>
          <a:fillRef idx="0">
            <a:schemeClr val="accent6"/>
          </a:fillRef>
          <a:effectRef idx="2">
            <a:schemeClr val="accent6"/>
          </a:effectRef>
          <a:fontRef idx="minor">
            <a:schemeClr val="tx1"/>
          </a:fontRef>
        </p:style>
      </p:cxnSp>
      <p:cxnSp>
        <p:nvCxnSpPr>
          <p:cNvPr id="29" name="Ευθύγραμμο βέλος σύνδεσης 28">
            <a:extLst>
              <a:ext uri="{FF2B5EF4-FFF2-40B4-BE49-F238E27FC236}">
                <a16:creationId xmlns:a16="http://schemas.microsoft.com/office/drawing/2014/main" id="{F8E2A495-9B3A-41F5-B655-4A50261703E5}"/>
              </a:ext>
            </a:extLst>
          </p:cNvPr>
          <p:cNvCxnSpPr>
            <a:cxnSpLocks/>
          </p:cNvCxnSpPr>
          <p:nvPr/>
        </p:nvCxnSpPr>
        <p:spPr>
          <a:xfrm>
            <a:off x="5496991" y="5445224"/>
            <a:ext cx="1307257" cy="86166"/>
          </a:xfrm>
          <a:prstGeom prst="straightConnector1">
            <a:avLst/>
          </a:prstGeom>
          <a:ln w="69850">
            <a:tailEnd type="triangle"/>
          </a:ln>
        </p:spPr>
        <p:style>
          <a:lnRef idx="3">
            <a:schemeClr val="accent6"/>
          </a:lnRef>
          <a:fillRef idx="0">
            <a:schemeClr val="accent6"/>
          </a:fillRef>
          <a:effectRef idx="2">
            <a:schemeClr val="accent6"/>
          </a:effectRef>
          <a:fontRef idx="minor">
            <a:schemeClr val="tx1"/>
          </a:fontRef>
        </p:style>
      </p:cxnSp>
      <p:sp>
        <p:nvSpPr>
          <p:cNvPr id="26" name="Θέση υποσέλιδου 25">
            <a:extLst>
              <a:ext uri="{FF2B5EF4-FFF2-40B4-BE49-F238E27FC236}">
                <a16:creationId xmlns:a16="http://schemas.microsoft.com/office/drawing/2014/main" id="{414560D9-58D9-42F4-95F4-D2DF6CCFBE14}"/>
              </a:ext>
            </a:extLst>
          </p:cNvPr>
          <p:cNvSpPr>
            <a:spLocks noGrp="1"/>
          </p:cNvSpPr>
          <p:nvPr>
            <p:ph type="ftr" sz="quarter" idx="11"/>
          </p:nvPr>
        </p:nvSpPr>
        <p:spPr>
          <a:xfrm>
            <a:off x="-36512" y="6507559"/>
            <a:ext cx="5990311" cy="377825"/>
          </a:xfrm>
        </p:spPr>
        <p:txBody>
          <a:bodyPr/>
          <a:lstStyle/>
          <a:p>
            <a:r>
              <a:rPr lang="el-GR" dirty="0"/>
              <a:t>ΜΑΣΤΡΟΓΙΑΝΝΟΠΟΥΛΟΣ ΓΕΩΡΓΙΟΣ</a:t>
            </a:r>
          </a:p>
        </p:txBody>
      </p:sp>
      <p:sp>
        <p:nvSpPr>
          <p:cNvPr id="28" name="Θέση αριθμού διαφάνειας 27">
            <a:extLst>
              <a:ext uri="{FF2B5EF4-FFF2-40B4-BE49-F238E27FC236}">
                <a16:creationId xmlns:a16="http://schemas.microsoft.com/office/drawing/2014/main" id="{C797EB17-1624-4443-9829-E96CC1BDD1F6}"/>
              </a:ext>
            </a:extLst>
          </p:cNvPr>
          <p:cNvSpPr>
            <a:spLocks noGrp="1"/>
          </p:cNvSpPr>
          <p:nvPr>
            <p:ph type="sldNum" sz="quarter" idx="12"/>
          </p:nvPr>
        </p:nvSpPr>
        <p:spPr>
          <a:xfrm>
            <a:off x="8690988" y="6579567"/>
            <a:ext cx="417516" cy="377825"/>
          </a:xfrm>
        </p:spPr>
        <p:txBody>
          <a:bodyPr/>
          <a:lstStyle/>
          <a:p>
            <a:fld id="{E8582751-7DE3-458B-9E22-B8C9DFC0329F}" type="slidenum">
              <a:rPr lang="el-GR" smtClean="0"/>
              <a:pPr/>
              <a:t>11</a:t>
            </a:fld>
            <a:endParaRPr lang="el-GR" dirty="0"/>
          </a:p>
        </p:txBody>
      </p:sp>
    </p:spTree>
    <p:extLst>
      <p:ext uri="{BB962C8B-B14F-4D97-AF65-F5344CB8AC3E}">
        <p14:creationId xmlns:p14="http://schemas.microsoft.com/office/powerpoint/2010/main" val="406342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8E6138-05AE-45DA-A8F2-23D8A08FDAA4}"/>
              </a:ext>
            </a:extLst>
          </p:cNvPr>
          <p:cNvSpPr>
            <a:spLocks noGrp="1"/>
          </p:cNvSpPr>
          <p:nvPr>
            <p:ph type="title"/>
          </p:nvPr>
        </p:nvSpPr>
        <p:spPr>
          <a:xfrm>
            <a:off x="457200" y="260649"/>
            <a:ext cx="7772400" cy="1224136"/>
          </a:xfrm>
        </p:spPr>
        <p:txBody>
          <a:bodyPr>
            <a:normAutofit/>
          </a:bodyPr>
          <a:lstStyle/>
          <a:p>
            <a:pPr algn="ctr"/>
            <a:r>
              <a:rPr lang="el-GR" sz="2800" b="1" dirty="0" err="1"/>
              <a:t>ΣΥΜΒΑΤΙΚΟι</a:t>
            </a:r>
            <a:r>
              <a:rPr lang="el-GR" sz="2800" b="1" dirty="0"/>
              <a:t> ΚΥΚΛΟΦΟΡΗΤΕΣ</a:t>
            </a:r>
            <a:br>
              <a:rPr lang="el-GR" sz="2800" b="1" dirty="0"/>
            </a:br>
            <a:endParaRPr lang="el-GR" dirty="0"/>
          </a:p>
        </p:txBody>
      </p:sp>
      <p:sp>
        <p:nvSpPr>
          <p:cNvPr id="4" name="TextBox 3">
            <a:extLst>
              <a:ext uri="{FF2B5EF4-FFF2-40B4-BE49-F238E27FC236}">
                <a16:creationId xmlns:a16="http://schemas.microsoft.com/office/drawing/2014/main" id="{09ABB413-2431-4E0D-86EE-2A49EBC39EE8}"/>
              </a:ext>
            </a:extLst>
          </p:cNvPr>
          <p:cNvSpPr txBox="1"/>
          <p:nvPr/>
        </p:nvSpPr>
        <p:spPr>
          <a:xfrm>
            <a:off x="251520" y="1124744"/>
            <a:ext cx="8766720" cy="5078313"/>
          </a:xfrm>
          <a:prstGeom prst="rect">
            <a:avLst/>
          </a:prstGeom>
          <a:noFill/>
        </p:spPr>
        <p:txBody>
          <a:bodyPr wrap="square">
            <a:spAutoFit/>
          </a:bodyPr>
          <a:lstStyle/>
          <a:p>
            <a:pPr marL="285750" indent="-285750">
              <a:buFont typeface="Wingdings" panose="05000000000000000000" pitchFamily="2" charset="2"/>
              <a:buChar char="Ø"/>
            </a:pPr>
            <a:r>
              <a:rPr lang="el-GR" b="1" dirty="0"/>
              <a:t>Ο διαχωρισμός συμβατικού – ηλεκτρονικού έχει να κάνει με τον τρόπο λειτουργίας του μοτέρ. </a:t>
            </a:r>
          </a:p>
          <a:p>
            <a:pPr marL="285750" indent="-285750">
              <a:buFont typeface="Wingdings" panose="05000000000000000000" pitchFamily="2" charset="2"/>
              <a:buChar char="Ø"/>
            </a:pPr>
            <a:endParaRPr lang="el-GR" b="1" dirty="0"/>
          </a:p>
          <a:p>
            <a:pPr marL="285750" indent="-285750">
              <a:buFont typeface="Wingdings" panose="05000000000000000000" pitchFamily="2" charset="2"/>
              <a:buChar char="Ø"/>
            </a:pPr>
            <a:r>
              <a:rPr lang="el-GR" b="1" dirty="0"/>
              <a:t>Οι συμβατικοί κυκλοφορητές έχουν καταργηθεί πλέον από την αγορά καθώς θεωρούνται ιδιαίτερα ενεργοβόροι. Αξίζει να αναφέρουμε πως η κατάργηση τους αποτελεί κοινοτική οδηγία και έχει γίνει νόμος του κράτους.</a:t>
            </a:r>
          </a:p>
          <a:p>
            <a:pPr marL="285750" indent="-285750">
              <a:buFont typeface="Wingdings" panose="05000000000000000000" pitchFamily="2" charset="2"/>
              <a:buChar char="Ø"/>
            </a:pPr>
            <a:endParaRPr lang="el-GR" b="1" dirty="0"/>
          </a:p>
          <a:p>
            <a:pPr marL="285750" indent="-285750">
              <a:buFont typeface="Wingdings" panose="05000000000000000000" pitchFamily="2" charset="2"/>
              <a:buChar char="Ø"/>
            </a:pPr>
            <a:r>
              <a:rPr lang="el-GR" b="1" dirty="0"/>
              <a:t>Η κατάργηση τους έγινε διότι η λειτουργία του μοτέρ ήταν χωρίς να μπορεί να ελεγχθεί η ταχύτητα του με συνέπεια να έχει μόνιμα , ανεξάρτητα από την ζήτηση , ίδια ταχύτητα.</a:t>
            </a:r>
          </a:p>
          <a:p>
            <a:pPr marL="285750" indent="-285750">
              <a:buFont typeface="Wingdings" panose="05000000000000000000" pitchFamily="2" charset="2"/>
              <a:buChar char="Ø"/>
            </a:pPr>
            <a:endParaRPr lang="el-GR" b="1" dirty="0"/>
          </a:p>
          <a:p>
            <a:pPr marL="285750" indent="-285750">
              <a:buFont typeface="Wingdings" panose="05000000000000000000" pitchFamily="2" charset="2"/>
              <a:buChar char="Ø"/>
            </a:pPr>
            <a:r>
              <a:rPr lang="el-GR" b="1" dirty="0"/>
              <a:t>Ήταν δυσλειτουργικός στις  σύγχρονες εγκαταστάσεις , είτε </a:t>
            </a:r>
            <a:r>
              <a:rPr lang="el-GR" b="1" dirty="0" err="1"/>
              <a:t>μονοσωληνίου</a:t>
            </a:r>
            <a:r>
              <a:rPr lang="el-GR" b="1" dirty="0"/>
              <a:t> είτε </a:t>
            </a:r>
            <a:r>
              <a:rPr lang="el-GR" b="1" dirty="0" err="1"/>
              <a:t>ενδοδαπέδιας</a:t>
            </a:r>
            <a:r>
              <a:rPr lang="el-GR" b="1" dirty="0"/>
              <a:t> , που απαιτεί έλεγχο της ταχύτητας με συνέπεια να υπήρχαν προβλήματα και με την υπερβολική ταχύτητα του νερού αλλά και με θορύβους.  </a:t>
            </a:r>
          </a:p>
          <a:p>
            <a:pPr marL="285750" indent="-285750">
              <a:buFont typeface="Wingdings" panose="05000000000000000000" pitchFamily="2" charset="2"/>
              <a:buChar char="Ø"/>
            </a:pPr>
            <a:endParaRPr lang="el-GR" b="1" dirty="0"/>
          </a:p>
          <a:p>
            <a:pPr marL="285750" indent="-285750">
              <a:buFont typeface="Wingdings" panose="05000000000000000000" pitchFamily="2" charset="2"/>
              <a:buChar char="Ø"/>
            </a:pPr>
            <a:r>
              <a:rPr lang="el-GR" b="1" dirty="0"/>
              <a:t>Υπήρχαν στην αγορά για αρκετά χρόνια μετά την κατάργησή τους και πωλούνταν κανονικά. Τώρα πλέον δεν υπάρχουν και απαγορεύτε η πώληση τους.</a:t>
            </a:r>
          </a:p>
          <a:p>
            <a:endParaRPr lang="el-GR" dirty="0"/>
          </a:p>
        </p:txBody>
      </p:sp>
      <p:sp>
        <p:nvSpPr>
          <p:cNvPr id="5" name="Θέση υποσέλιδου 4">
            <a:extLst>
              <a:ext uri="{FF2B5EF4-FFF2-40B4-BE49-F238E27FC236}">
                <a16:creationId xmlns:a16="http://schemas.microsoft.com/office/drawing/2014/main" id="{480522CF-70EF-41CC-8809-7D75BD97F4BF}"/>
              </a:ext>
            </a:extLst>
          </p:cNvPr>
          <p:cNvSpPr>
            <a:spLocks noGrp="1"/>
          </p:cNvSpPr>
          <p:nvPr>
            <p:ph type="ftr" sz="quarter" idx="11"/>
          </p:nvPr>
        </p:nvSpPr>
        <p:spPr>
          <a:xfrm>
            <a:off x="35496" y="6507559"/>
            <a:ext cx="5990311" cy="377825"/>
          </a:xfrm>
        </p:spPr>
        <p:txBody>
          <a:bodyPr/>
          <a:lstStyle/>
          <a:p>
            <a:r>
              <a:rPr lang="el-GR" dirty="0"/>
              <a:t>ΜΑΣΤΡΟΓΙΑΝΝΟΠΟΥΛΟΣ ΓΕΩΡΓΙΟΣ</a:t>
            </a:r>
          </a:p>
        </p:txBody>
      </p:sp>
      <p:sp>
        <p:nvSpPr>
          <p:cNvPr id="6" name="Θέση αριθμού διαφάνειας 5">
            <a:extLst>
              <a:ext uri="{FF2B5EF4-FFF2-40B4-BE49-F238E27FC236}">
                <a16:creationId xmlns:a16="http://schemas.microsoft.com/office/drawing/2014/main" id="{F15CC218-63BC-48EF-B7C2-705C14A8258E}"/>
              </a:ext>
            </a:extLst>
          </p:cNvPr>
          <p:cNvSpPr>
            <a:spLocks noGrp="1"/>
          </p:cNvSpPr>
          <p:nvPr>
            <p:ph type="sldNum" sz="quarter" idx="12"/>
          </p:nvPr>
        </p:nvSpPr>
        <p:spPr>
          <a:xfrm>
            <a:off x="8546972" y="6507559"/>
            <a:ext cx="417516" cy="377825"/>
          </a:xfrm>
        </p:spPr>
        <p:txBody>
          <a:bodyPr/>
          <a:lstStyle/>
          <a:p>
            <a:fld id="{E8582751-7DE3-458B-9E22-B8C9DFC0329F}" type="slidenum">
              <a:rPr lang="el-GR" smtClean="0"/>
              <a:pPr/>
              <a:t>12</a:t>
            </a:fld>
            <a:endParaRPr lang="el-GR" dirty="0"/>
          </a:p>
        </p:txBody>
      </p:sp>
    </p:spTree>
    <p:extLst>
      <p:ext uri="{BB962C8B-B14F-4D97-AF65-F5344CB8AC3E}">
        <p14:creationId xmlns:p14="http://schemas.microsoft.com/office/powerpoint/2010/main" val="183537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9F964-B378-443E-B4FA-5114F2B694CE}"/>
              </a:ext>
            </a:extLst>
          </p:cNvPr>
          <p:cNvSpPr>
            <a:spLocks noGrp="1"/>
          </p:cNvSpPr>
          <p:nvPr>
            <p:ph type="title"/>
          </p:nvPr>
        </p:nvSpPr>
        <p:spPr>
          <a:xfrm>
            <a:off x="499403" y="188640"/>
            <a:ext cx="7772400" cy="1019199"/>
          </a:xfrm>
        </p:spPr>
        <p:txBody>
          <a:bodyPr/>
          <a:lstStyle/>
          <a:p>
            <a:pPr algn="ctr"/>
            <a:r>
              <a:rPr lang="el-GR" sz="2800" b="1" dirty="0"/>
              <a:t>ΗΛΕΚΤΡΟΝΙΚΟΎΣ ΚΥΚΛΟΦΟΡΗΤΕΣ (</a:t>
            </a:r>
            <a:r>
              <a:rPr lang="en-US" sz="2800" b="1" dirty="0"/>
              <a:t>inverter)</a:t>
            </a:r>
            <a:br>
              <a:rPr lang="el-GR" sz="2800" b="1" dirty="0"/>
            </a:br>
            <a:endParaRPr lang="el-GR" dirty="0"/>
          </a:p>
        </p:txBody>
      </p:sp>
      <p:sp>
        <p:nvSpPr>
          <p:cNvPr id="5" name="TextBox 4">
            <a:extLst>
              <a:ext uri="{FF2B5EF4-FFF2-40B4-BE49-F238E27FC236}">
                <a16:creationId xmlns:a16="http://schemas.microsoft.com/office/drawing/2014/main" id="{15528EE2-BB15-490D-9293-7526FF11D3AB}"/>
              </a:ext>
            </a:extLst>
          </p:cNvPr>
          <p:cNvSpPr txBox="1"/>
          <p:nvPr/>
        </p:nvSpPr>
        <p:spPr>
          <a:xfrm>
            <a:off x="179512" y="1412776"/>
            <a:ext cx="6048672" cy="923330"/>
          </a:xfrm>
          <a:prstGeom prst="rect">
            <a:avLst/>
          </a:prstGeom>
          <a:noFill/>
        </p:spPr>
        <p:txBody>
          <a:bodyPr wrap="square">
            <a:spAutoFit/>
          </a:bodyPr>
          <a:lstStyle/>
          <a:p>
            <a:r>
              <a:rPr lang="el-GR" altLang="el-GR" sz="1800" dirty="0"/>
              <a:t>Οι ηλεκτρονικοί κυκλοφορητές  μέσω ενός συστήματος </a:t>
            </a:r>
            <a:r>
              <a:rPr lang="en-US" altLang="el-GR" sz="1800" dirty="0"/>
              <a:t>inverter </a:t>
            </a:r>
            <a:r>
              <a:rPr lang="el-GR" altLang="el-GR" sz="1800" dirty="0"/>
              <a:t>μεταβάλλουν τις στροφές τους ανάλογα με τις απαιτήσεις της εγκατάστασης</a:t>
            </a:r>
          </a:p>
        </p:txBody>
      </p:sp>
      <p:pic>
        <p:nvPicPr>
          <p:cNvPr id="10242" name="Picture 2" descr="Τιμοκατάλογος 2020">
            <a:extLst>
              <a:ext uri="{FF2B5EF4-FFF2-40B4-BE49-F238E27FC236}">
                <a16:creationId xmlns:a16="http://schemas.microsoft.com/office/drawing/2014/main" id="{B2E9E4A9-0C37-4081-9915-1BAD8C9C4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07839"/>
            <a:ext cx="2304256" cy="17891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437149-39B4-4BDE-86C3-6C2C123A9248}"/>
              </a:ext>
            </a:extLst>
          </p:cNvPr>
          <p:cNvSpPr txBox="1"/>
          <p:nvPr/>
        </p:nvSpPr>
        <p:spPr>
          <a:xfrm>
            <a:off x="178554" y="2996951"/>
            <a:ext cx="5329550" cy="1477328"/>
          </a:xfrm>
          <a:prstGeom prst="rect">
            <a:avLst/>
          </a:prstGeom>
          <a:noFill/>
        </p:spPr>
        <p:txBody>
          <a:bodyPr wrap="square">
            <a:spAutoFit/>
          </a:bodyPr>
          <a:lstStyle/>
          <a:p>
            <a:pPr marL="381000" indent="-381000"/>
            <a:r>
              <a:rPr lang="el-GR" altLang="el-GR" sz="1800" dirty="0"/>
              <a:t>Έχουμε τη δυνατότητα δύο ρυθμίσεων:</a:t>
            </a:r>
          </a:p>
          <a:p>
            <a:pPr marL="381000" indent="-381000">
              <a:buFont typeface="Wingdings" panose="05000000000000000000" pitchFamily="2" charset="2"/>
              <a:buAutoNum type="arabicPeriod"/>
            </a:pPr>
            <a:r>
              <a:rPr lang="el-GR" altLang="el-GR" sz="1800" dirty="0"/>
              <a:t>Να ρυθμίσουμε το </a:t>
            </a:r>
            <a:r>
              <a:rPr lang="el-GR" altLang="el-GR" sz="1800" dirty="0" err="1"/>
              <a:t>μανομετρικό</a:t>
            </a:r>
            <a:r>
              <a:rPr lang="el-GR" altLang="el-GR" sz="1800" dirty="0"/>
              <a:t> ύψος </a:t>
            </a:r>
            <a:r>
              <a:rPr lang="el-GR" altLang="el-GR" sz="1800" b="1" dirty="0"/>
              <a:t>Η</a:t>
            </a:r>
            <a:r>
              <a:rPr lang="el-GR" altLang="el-GR" sz="1800" dirty="0"/>
              <a:t>, που απαιτείται.</a:t>
            </a:r>
          </a:p>
          <a:p>
            <a:pPr marL="381000" indent="-381000">
              <a:buFont typeface="Wingdings" panose="05000000000000000000" pitchFamily="2" charset="2"/>
              <a:buAutoNum type="arabicPeriod"/>
            </a:pPr>
            <a:r>
              <a:rPr lang="el-GR" altLang="el-GR" sz="1800" dirty="0"/>
              <a:t>Να ρυθμίσουμε τη διαφορά πίεσης </a:t>
            </a:r>
            <a:r>
              <a:rPr lang="el-GR" altLang="el-GR" sz="1800" b="1" dirty="0"/>
              <a:t>ΔΡ</a:t>
            </a:r>
            <a:r>
              <a:rPr lang="el-GR" altLang="el-GR" sz="1800" dirty="0"/>
              <a:t>, μεταξύ της κατάθλιψης και της αναρρόφησης.</a:t>
            </a:r>
          </a:p>
        </p:txBody>
      </p:sp>
      <p:sp>
        <p:nvSpPr>
          <p:cNvPr id="10" name="TextBox 9">
            <a:extLst>
              <a:ext uri="{FF2B5EF4-FFF2-40B4-BE49-F238E27FC236}">
                <a16:creationId xmlns:a16="http://schemas.microsoft.com/office/drawing/2014/main" id="{1A93A440-14E6-468B-94C5-F2943EB296FF}"/>
              </a:ext>
            </a:extLst>
          </p:cNvPr>
          <p:cNvSpPr txBox="1"/>
          <p:nvPr/>
        </p:nvSpPr>
        <p:spPr>
          <a:xfrm>
            <a:off x="178554" y="4779127"/>
            <a:ext cx="4935764" cy="1200329"/>
          </a:xfrm>
          <a:prstGeom prst="rect">
            <a:avLst/>
          </a:prstGeom>
          <a:noFill/>
        </p:spPr>
        <p:txBody>
          <a:bodyPr wrap="square">
            <a:spAutoFit/>
          </a:bodyPr>
          <a:lstStyle/>
          <a:p>
            <a:pPr marL="381000" indent="-381000"/>
            <a:r>
              <a:rPr lang="el-GR" altLang="el-GR" sz="1800" dirty="0"/>
              <a:t>Και στις δύο περιπτώσεις οι στροφές θα ρυθμίζονται αυτόματα, ώστε να παραμένει σταθερός ο παράγοντας που έχουμε επιλέξει, Η ή ΔΡ.</a:t>
            </a:r>
          </a:p>
        </p:txBody>
      </p:sp>
      <p:pic>
        <p:nvPicPr>
          <p:cNvPr id="11" name="Picture 6">
            <a:extLst>
              <a:ext uri="{FF2B5EF4-FFF2-40B4-BE49-F238E27FC236}">
                <a16:creationId xmlns:a16="http://schemas.microsoft.com/office/drawing/2014/main" id="{80502B61-F473-4F64-8217-9B04A9C80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68144" y="3189412"/>
            <a:ext cx="2919540" cy="26649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Θέση υποσέλιδου 8">
            <a:extLst>
              <a:ext uri="{FF2B5EF4-FFF2-40B4-BE49-F238E27FC236}">
                <a16:creationId xmlns:a16="http://schemas.microsoft.com/office/drawing/2014/main" id="{5B8058A6-0FD6-4DD2-816D-2CEC06D68765}"/>
              </a:ext>
            </a:extLst>
          </p:cNvPr>
          <p:cNvSpPr>
            <a:spLocks noGrp="1"/>
          </p:cNvSpPr>
          <p:nvPr>
            <p:ph type="ftr" sz="quarter" idx="11"/>
          </p:nvPr>
        </p:nvSpPr>
        <p:spPr>
          <a:xfrm>
            <a:off x="179512" y="6507559"/>
            <a:ext cx="5990311" cy="377825"/>
          </a:xfrm>
        </p:spPr>
        <p:txBody>
          <a:bodyPr/>
          <a:lstStyle/>
          <a:p>
            <a:r>
              <a:rPr lang="el-GR" dirty="0"/>
              <a:t>ΜΑΣΤΡΟΓΙΑΝΝΟΠΟΥΛΟΣ ΓΕΩΡΓΙΟΣ</a:t>
            </a:r>
          </a:p>
        </p:txBody>
      </p:sp>
      <p:sp>
        <p:nvSpPr>
          <p:cNvPr id="12" name="Θέση αριθμού διαφάνειας 11">
            <a:extLst>
              <a:ext uri="{FF2B5EF4-FFF2-40B4-BE49-F238E27FC236}">
                <a16:creationId xmlns:a16="http://schemas.microsoft.com/office/drawing/2014/main" id="{49CDB000-F3F5-4412-B694-C6925F2B232C}"/>
              </a:ext>
            </a:extLst>
          </p:cNvPr>
          <p:cNvSpPr>
            <a:spLocks noGrp="1"/>
          </p:cNvSpPr>
          <p:nvPr>
            <p:ph type="sldNum" sz="quarter" idx="12"/>
          </p:nvPr>
        </p:nvSpPr>
        <p:spPr>
          <a:xfrm>
            <a:off x="8546972" y="6507559"/>
            <a:ext cx="417516" cy="377825"/>
          </a:xfrm>
        </p:spPr>
        <p:txBody>
          <a:bodyPr/>
          <a:lstStyle/>
          <a:p>
            <a:fld id="{E8582751-7DE3-458B-9E22-B8C9DFC0329F}" type="slidenum">
              <a:rPr lang="el-GR" smtClean="0"/>
              <a:pPr/>
              <a:t>13</a:t>
            </a:fld>
            <a:endParaRPr lang="el-GR" dirty="0"/>
          </a:p>
        </p:txBody>
      </p:sp>
    </p:spTree>
    <p:extLst>
      <p:ext uri="{BB962C8B-B14F-4D97-AF65-F5344CB8AC3E}">
        <p14:creationId xmlns:p14="http://schemas.microsoft.com/office/powerpoint/2010/main" val="20667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normAutofit/>
          </a:bodyPr>
          <a:lstStyle/>
          <a:p>
            <a:r>
              <a:rPr lang="el-GR" b="1" u="sng" dirty="0"/>
              <a:t>ΥΠΟΛΟΓΙΣΜΟΣ ΚΥΚΛΟΦΟΡΗΤΗ</a:t>
            </a:r>
            <a:br>
              <a:rPr lang="el-GR" dirty="0"/>
            </a:br>
            <a:endParaRPr lang="el-GR" dirty="0"/>
          </a:p>
        </p:txBody>
      </p:sp>
      <p:sp>
        <p:nvSpPr>
          <p:cNvPr id="5" name="4 - Θέση υποσέλιδου"/>
          <p:cNvSpPr>
            <a:spLocks noGrp="1"/>
          </p:cNvSpPr>
          <p:nvPr>
            <p:ph type="ftr" sz="quarter" idx="11"/>
          </p:nvPr>
        </p:nvSpPr>
        <p:spPr>
          <a:xfrm>
            <a:off x="10946" y="6470456"/>
            <a:ext cx="5990311" cy="377825"/>
          </a:xfrm>
        </p:spPr>
        <p:txBody>
          <a:bodyPr/>
          <a:lstStyle/>
          <a:p>
            <a:r>
              <a:rPr lang="el-GR" dirty="0"/>
              <a:t>ΜΑΣΤΡΟΓΙΑΝΝΟΠΟΥΛΟΣ ΓΕΩΡΓΙΟΣ</a:t>
            </a:r>
          </a:p>
        </p:txBody>
      </p:sp>
      <p:sp>
        <p:nvSpPr>
          <p:cNvPr id="6" name="5 - Θέση αριθμού διαφάνειας"/>
          <p:cNvSpPr>
            <a:spLocks noGrp="1"/>
          </p:cNvSpPr>
          <p:nvPr>
            <p:ph type="sldNum" sz="quarter" idx="12"/>
          </p:nvPr>
        </p:nvSpPr>
        <p:spPr>
          <a:xfrm>
            <a:off x="8515774" y="6452281"/>
            <a:ext cx="417516" cy="377825"/>
          </a:xfrm>
        </p:spPr>
        <p:txBody>
          <a:bodyPr/>
          <a:lstStyle/>
          <a:p>
            <a:fld id="{4C111FF5-5AD3-427F-B005-818A5D745D9A}" type="slidenum">
              <a:rPr lang="el-GR" smtClean="0"/>
              <a:pPr/>
              <a:t>14</a:t>
            </a:fld>
            <a:endParaRPr lang="el-GR" dirty="0"/>
          </a:p>
        </p:txBody>
      </p:sp>
      <p:pic>
        <p:nvPicPr>
          <p:cNvPr id="4" name="3 - Εικόνα" descr="ΚΥΚΛ"/>
          <p:cNvPicPr/>
          <p:nvPr/>
        </p:nvPicPr>
        <p:blipFill>
          <a:blip r:embed="rId2" cstate="print"/>
          <a:srcRect/>
          <a:stretch>
            <a:fillRect/>
          </a:stretch>
        </p:blipFill>
        <p:spPr bwMode="auto">
          <a:xfrm>
            <a:off x="272291" y="1990579"/>
            <a:ext cx="8599418" cy="3447550"/>
          </a:xfrm>
          <a:prstGeom prst="rect">
            <a:avLst/>
          </a:prstGeom>
          <a:noFill/>
          <a:ln w="9525">
            <a:noFill/>
            <a:miter lim="800000"/>
            <a:headEnd/>
            <a:tailEnd/>
          </a:ln>
        </p:spPr>
      </p:pic>
      <p:sp>
        <p:nvSpPr>
          <p:cNvPr id="8" name="TextBox 7">
            <a:extLst>
              <a:ext uri="{FF2B5EF4-FFF2-40B4-BE49-F238E27FC236}">
                <a16:creationId xmlns:a16="http://schemas.microsoft.com/office/drawing/2014/main" id="{23F3AA0E-7980-4F5F-91FE-EC44EDF87C0F}"/>
              </a:ext>
            </a:extLst>
          </p:cNvPr>
          <p:cNvSpPr txBox="1"/>
          <p:nvPr/>
        </p:nvSpPr>
        <p:spPr>
          <a:xfrm>
            <a:off x="457200" y="5115892"/>
            <a:ext cx="8722580" cy="1200329"/>
          </a:xfrm>
          <a:prstGeom prst="rect">
            <a:avLst/>
          </a:prstGeom>
          <a:noFill/>
        </p:spPr>
        <p:txBody>
          <a:bodyPr wrap="square">
            <a:spAutoFit/>
          </a:bodyPr>
          <a:lstStyle/>
          <a:p>
            <a:pPr lvl="0">
              <a:buNone/>
            </a:pPr>
            <a:endParaRPr lang="el-GR" sz="1800" b="1" dirty="0"/>
          </a:p>
          <a:p>
            <a:pPr lvl="0">
              <a:buNone/>
            </a:pPr>
            <a:r>
              <a:rPr lang="el-GR" sz="1800" b="1" dirty="0"/>
              <a:t>Στον κάθετο άξονα επιλέγουμε το </a:t>
            </a:r>
            <a:r>
              <a:rPr lang="el-GR" sz="1800" b="1" dirty="0" err="1"/>
              <a:t>μανομετρικό</a:t>
            </a:r>
            <a:r>
              <a:rPr lang="el-GR" sz="1800" b="1" dirty="0"/>
              <a:t> σε μέτρα υδάτινης στήλης (</a:t>
            </a:r>
            <a:r>
              <a:rPr lang="en-US" sz="1800" b="1" dirty="0" err="1"/>
              <a:t>mH</a:t>
            </a:r>
            <a:r>
              <a:rPr lang="el-GR" sz="1800" b="1" dirty="0"/>
              <a:t>2</a:t>
            </a:r>
            <a:r>
              <a:rPr lang="en-US" sz="1800" b="1" dirty="0"/>
              <a:t>O</a:t>
            </a:r>
            <a:r>
              <a:rPr lang="el-GR" sz="1800" b="1" dirty="0"/>
              <a:t>).</a:t>
            </a:r>
            <a:endParaRPr lang="el-GR" sz="1800" dirty="0"/>
          </a:p>
          <a:p>
            <a:pPr lvl="0">
              <a:buNone/>
            </a:pPr>
            <a:r>
              <a:rPr lang="el-GR" sz="1800" b="1" dirty="0"/>
              <a:t>Στον οριζόντιο άξονα επιλέγουμε την παροχή σε κυβικά μέτρα ανά ώρα (</a:t>
            </a:r>
            <a:r>
              <a:rPr lang="en-US" sz="1800" b="1" dirty="0"/>
              <a:t>m</a:t>
            </a:r>
            <a:r>
              <a:rPr lang="el-GR" sz="1800" b="1" dirty="0"/>
              <a:t>3/</a:t>
            </a:r>
            <a:r>
              <a:rPr lang="en-US" sz="1800" b="1" dirty="0"/>
              <a:t>h</a:t>
            </a:r>
            <a:r>
              <a:rPr lang="el-GR" sz="1800" b="1" dirty="0"/>
              <a:t>), ή σε λίτρα ανά ώρα (</a:t>
            </a:r>
            <a:r>
              <a:rPr lang="en-US" sz="1800" b="1" dirty="0"/>
              <a:t>lit</a:t>
            </a:r>
            <a:r>
              <a:rPr lang="el-GR" sz="1800" b="1" dirty="0"/>
              <a:t>/</a:t>
            </a:r>
            <a:r>
              <a:rPr lang="en-US" sz="1800" b="1" dirty="0"/>
              <a:t>h</a:t>
            </a:r>
            <a:r>
              <a:rPr lang="el-GR" sz="1800" b="1" dirty="0"/>
              <a:t>).</a:t>
            </a:r>
            <a:endParaRPr lang="el-GR" sz="1800" dirty="0"/>
          </a:p>
        </p:txBody>
      </p:sp>
      <p:sp>
        <p:nvSpPr>
          <p:cNvPr id="19" name="TextBox 18">
            <a:extLst>
              <a:ext uri="{FF2B5EF4-FFF2-40B4-BE49-F238E27FC236}">
                <a16:creationId xmlns:a16="http://schemas.microsoft.com/office/drawing/2014/main" id="{0EDFFB80-9A9D-4471-8ABB-80AC500B4711}"/>
              </a:ext>
            </a:extLst>
          </p:cNvPr>
          <p:cNvSpPr txBox="1"/>
          <p:nvPr/>
        </p:nvSpPr>
        <p:spPr>
          <a:xfrm>
            <a:off x="858050" y="869353"/>
            <a:ext cx="7920880" cy="1200329"/>
          </a:xfrm>
          <a:prstGeom prst="rect">
            <a:avLst/>
          </a:prstGeom>
          <a:noFill/>
        </p:spPr>
        <p:txBody>
          <a:bodyPr wrap="square">
            <a:spAutoFit/>
          </a:bodyPr>
          <a:lstStyle/>
          <a:p>
            <a:r>
              <a:rPr lang="el-GR" sz="1800" b="1" dirty="0"/>
              <a:t>Οι κυκλοφορητές, ως ένα είδος αντλίας, επιλέγονται, όπως όλες οι αντλίες από το </a:t>
            </a:r>
            <a:r>
              <a:rPr lang="el-GR" sz="1800" b="1" dirty="0" err="1"/>
              <a:t>μανομετρικό</a:t>
            </a:r>
            <a:r>
              <a:rPr lang="el-GR" sz="1800" b="1" dirty="0"/>
              <a:t> και την παροχή που απαιτούνται.</a:t>
            </a:r>
            <a:br>
              <a:rPr lang="el-GR" sz="1800" b="1" dirty="0"/>
            </a:br>
            <a:r>
              <a:rPr lang="el-GR" sz="1800" b="1" dirty="0"/>
              <a:t>Η επιλογή γίνεται από τα διαγράμματα που μας παρέχουν οι κατασκευαστές. Παράδειγμα τέτοιου  διαγράμματος είναι και το παρακάτω</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357298"/>
          </a:xfrm>
        </p:spPr>
        <p:txBody>
          <a:bodyPr>
            <a:normAutofit fontScale="90000"/>
          </a:bodyPr>
          <a:lstStyle/>
          <a:p>
            <a:pPr algn="ctr"/>
            <a:r>
              <a:rPr lang="el-GR" sz="3600" b="1" u="sng" dirty="0"/>
              <a:t>ΠΩΣ ΥΠΟΛΟΓΙΖΟΥΜΕ ΤΗΝ ΠΑΡΟΧΗ ΚΑΙ ΤΟ ΜΑΝΟΜΕΤΡΙΚΟ</a:t>
            </a:r>
            <a:br>
              <a:rPr lang="el-GR" sz="2800" dirty="0"/>
            </a:br>
            <a:endParaRPr lang="el-GR" sz="2800" dirty="0"/>
          </a:p>
        </p:txBody>
      </p:sp>
      <p:sp>
        <p:nvSpPr>
          <p:cNvPr id="3" name="2 - Θέση περιεχομένου"/>
          <p:cNvSpPr>
            <a:spLocks noGrp="1"/>
          </p:cNvSpPr>
          <p:nvPr>
            <p:ph idx="1"/>
          </p:nvPr>
        </p:nvSpPr>
        <p:spPr>
          <a:xfrm>
            <a:off x="0" y="1142984"/>
            <a:ext cx="9144000" cy="5715016"/>
          </a:xfrm>
        </p:spPr>
        <p:txBody>
          <a:bodyPr>
            <a:normAutofit fontScale="85000" lnSpcReduction="20000"/>
          </a:bodyPr>
          <a:lstStyle/>
          <a:p>
            <a:pPr lvl="0"/>
            <a:endParaRPr lang="el-GR" sz="2000" b="1" dirty="0"/>
          </a:p>
          <a:p>
            <a:pPr lvl="0">
              <a:buNone/>
            </a:pPr>
            <a:r>
              <a:rPr lang="el-GR" sz="2000" b="1" dirty="0"/>
              <a:t>     </a:t>
            </a:r>
            <a:r>
              <a:rPr lang="el-GR" sz="2800" b="1" i="1" u="sng" dirty="0">
                <a:solidFill>
                  <a:srgbClr val="FF0000"/>
                </a:solidFill>
              </a:rPr>
              <a:t>Παροχή:      </a:t>
            </a:r>
          </a:p>
          <a:p>
            <a:pPr lvl="0">
              <a:buNone/>
            </a:pPr>
            <a:endParaRPr lang="el-GR" sz="2800" b="1" i="1" u="sng" dirty="0">
              <a:solidFill>
                <a:srgbClr val="FF0000"/>
              </a:solidFill>
            </a:endParaRPr>
          </a:p>
          <a:p>
            <a:pPr lvl="0">
              <a:buNone/>
            </a:pPr>
            <a:r>
              <a:rPr lang="el-GR" sz="2000" b="1" dirty="0"/>
              <a:t>     Η παροχή υπολογίζεται από την ισχύ των σωμάτων και τη διαφορά θερμοκρασίας του νερού που προσάγεται προς τα σώματα και που επιστρέφει προς το λέβητα. Τη διαφορά αυτή την καθορίζει η μελέτη και είναι συνήθως 15 </a:t>
            </a:r>
            <a:r>
              <a:rPr lang="en-US" sz="2000" b="1" dirty="0"/>
              <a:t>oC</a:t>
            </a:r>
            <a:r>
              <a:rPr lang="el-GR" sz="2000" b="1" dirty="0"/>
              <a:t> έως 20 </a:t>
            </a:r>
            <a:r>
              <a:rPr lang="en-US" sz="2000" b="1" dirty="0"/>
              <a:t>oC</a:t>
            </a:r>
            <a:r>
              <a:rPr lang="el-GR" sz="2000" b="1" dirty="0"/>
              <a:t>.</a:t>
            </a:r>
            <a:endParaRPr lang="el-GR" sz="2000" dirty="0"/>
          </a:p>
          <a:p>
            <a:pPr>
              <a:buNone/>
            </a:pPr>
            <a:r>
              <a:rPr lang="el-GR" sz="2000" b="1" dirty="0"/>
              <a:t>	</a:t>
            </a:r>
            <a:endParaRPr lang="el-GR" sz="2000" dirty="0"/>
          </a:p>
          <a:p>
            <a:pPr>
              <a:buNone/>
            </a:pPr>
            <a:r>
              <a:rPr lang="el-GR" sz="2000" b="1" dirty="0"/>
              <a:t> </a:t>
            </a:r>
            <a:endParaRPr lang="el-GR" sz="2000" dirty="0"/>
          </a:p>
          <a:p>
            <a:pPr>
              <a:buNone/>
            </a:pPr>
            <a:r>
              <a:rPr lang="el-GR" sz="2000" b="1" dirty="0"/>
              <a:t> </a:t>
            </a:r>
            <a:endParaRPr lang="el-GR" sz="2000" dirty="0"/>
          </a:p>
          <a:p>
            <a:pPr lvl="0">
              <a:buNone/>
            </a:pPr>
            <a:endParaRPr lang="el-GR" sz="2000" dirty="0"/>
          </a:p>
          <a:p>
            <a:pPr lvl="0">
              <a:buNone/>
            </a:pPr>
            <a:endParaRPr lang="el-GR" sz="2000" dirty="0"/>
          </a:p>
          <a:p>
            <a:pPr lvl="0">
              <a:buNone/>
            </a:pPr>
            <a:br>
              <a:rPr lang="el-GR" sz="2000" dirty="0"/>
            </a:br>
            <a:endParaRPr lang="el-GR" sz="2000" dirty="0"/>
          </a:p>
          <a:p>
            <a:pPr lvl="0">
              <a:buNone/>
            </a:pPr>
            <a:r>
              <a:rPr lang="el-GR" sz="2000" b="1" dirty="0"/>
              <a:t>   όπου  Σ</a:t>
            </a:r>
            <a:r>
              <a:rPr lang="en-US" sz="2000" b="1" dirty="0"/>
              <a:t>Q</a:t>
            </a:r>
            <a:r>
              <a:rPr lang="el-GR" sz="2000" b="1" dirty="0"/>
              <a:t>σ : το άθροισμα της ισχύος των θερμαντικών σωμάτων.</a:t>
            </a:r>
            <a:endParaRPr lang="el-GR" sz="2000" dirty="0"/>
          </a:p>
          <a:p>
            <a:pPr>
              <a:buNone/>
            </a:pPr>
            <a:r>
              <a:rPr lang="el-GR" sz="2000" b="1" dirty="0"/>
              <a:t> </a:t>
            </a:r>
            <a:endParaRPr lang="el-GR" sz="2000" dirty="0"/>
          </a:p>
          <a:p>
            <a:pPr lvl="0"/>
            <a:endParaRPr lang="el-GR" sz="2000" b="1" dirty="0"/>
          </a:p>
          <a:p>
            <a:pPr>
              <a:buNone/>
            </a:pPr>
            <a:r>
              <a:rPr lang="el-GR" sz="2000" b="1" dirty="0"/>
              <a:t> </a:t>
            </a:r>
            <a:endParaRPr lang="el-GR" sz="2000" dirty="0"/>
          </a:p>
          <a:p>
            <a:pPr>
              <a:buNone/>
            </a:pPr>
            <a:endParaRPr lang="el-GR" sz="2000" dirty="0"/>
          </a:p>
        </p:txBody>
      </p:sp>
      <p:sp>
        <p:nvSpPr>
          <p:cNvPr id="5" name="4 - Θέση υποσέλιδου"/>
          <p:cNvSpPr>
            <a:spLocks noGrp="1"/>
          </p:cNvSpPr>
          <p:nvPr>
            <p:ph type="ftr" sz="quarter" idx="11"/>
          </p:nvPr>
        </p:nvSpPr>
        <p:spPr>
          <a:xfrm>
            <a:off x="35496" y="6435551"/>
            <a:ext cx="5990311" cy="377825"/>
          </a:xfrm>
        </p:spPr>
        <p:txBody>
          <a:bodyPr/>
          <a:lstStyle/>
          <a:p>
            <a:r>
              <a:rPr lang="el-GR" dirty="0"/>
              <a:t>ΜΑΣΤΡΟΓΙΑΝΝΟΠΟΥΛΟΣ ΓΕΩΡΓΙΟΣ</a:t>
            </a:r>
          </a:p>
        </p:txBody>
      </p:sp>
      <p:sp>
        <p:nvSpPr>
          <p:cNvPr id="6" name="5 - Θέση αριθμού διαφάνειας"/>
          <p:cNvSpPr>
            <a:spLocks noGrp="1"/>
          </p:cNvSpPr>
          <p:nvPr>
            <p:ph type="sldNum" sz="quarter" idx="12"/>
          </p:nvPr>
        </p:nvSpPr>
        <p:spPr>
          <a:xfrm>
            <a:off x="8546972" y="6507559"/>
            <a:ext cx="417516" cy="377825"/>
          </a:xfrm>
        </p:spPr>
        <p:txBody>
          <a:bodyPr/>
          <a:lstStyle/>
          <a:p>
            <a:fld id="{4C111FF5-5AD3-427F-B005-818A5D745D9A}" type="slidenum">
              <a:rPr lang="el-GR" smtClean="0"/>
              <a:pPr/>
              <a:t>15</a:t>
            </a:fld>
            <a:endParaRPr lang="el-GR" dirty="0"/>
          </a:p>
        </p:txBody>
      </p:sp>
      <p:graphicFrame>
        <p:nvGraphicFramePr>
          <p:cNvPr id="1026" name="Object 2"/>
          <p:cNvGraphicFramePr>
            <a:graphicFrameLocks noChangeAspect="1"/>
          </p:cNvGraphicFramePr>
          <p:nvPr/>
        </p:nvGraphicFramePr>
        <p:xfrm>
          <a:off x="3643306" y="3286124"/>
          <a:ext cx="2428892" cy="1673237"/>
        </p:xfrm>
        <a:graphic>
          <a:graphicData uri="http://schemas.openxmlformats.org/presentationml/2006/ole">
            <mc:AlternateContent xmlns:mc="http://schemas.openxmlformats.org/markup-compatibility/2006">
              <mc:Choice xmlns:v="urn:schemas-microsoft-com:vml" Requires="v">
                <p:oleObj spid="_x0000_s1028" r:id="rId3" imgW="571320" imgH="393480" progId="">
                  <p:embed/>
                </p:oleObj>
              </mc:Choice>
              <mc:Fallback>
                <p:oleObj r:id="rId3" imgW="57132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286124"/>
                        <a:ext cx="2428892" cy="1673237"/>
                      </a:xfrm>
                      <a:prstGeom prst="rect">
                        <a:avLst/>
                      </a:prstGeom>
                      <a:solidFill>
                        <a:srgbClr val="CCECFF"/>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7"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7"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7"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7"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47"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8000"/>
                            </p:stCondLst>
                            <p:childTnLst>
                              <p:par>
                                <p:cTn id="48" presetID="47" presetClass="entr" presetSubtype="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1000"/>
                                        <p:tgtEl>
                                          <p:spTgt spid="3">
                                            <p:txEl>
                                              <p:pRg st="10" end="10"/>
                                            </p:txEl>
                                          </p:spTgt>
                                        </p:tgtEl>
                                      </p:cBhvr>
                                    </p:animEffect>
                                    <p:anim calcmode="lin" valueType="num">
                                      <p:cBhvr>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53" fill="hold">
                            <p:stCondLst>
                              <p:cond delay="9000"/>
                            </p:stCondLst>
                            <p:childTnLst>
                              <p:par>
                                <p:cTn id="54" presetID="47" presetClass="entr" presetSubtype="0"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7" presetClass="entr" presetSubtype="0"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65" fill="hold">
                            <p:stCondLst>
                              <p:cond delay="11000"/>
                            </p:stCondLst>
                            <p:childTnLst>
                              <p:par>
                                <p:cTn id="66" presetID="17" presetClass="entr" presetSubtype="10" fill="hold" nodeType="afterEffect">
                                  <p:stCondLst>
                                    <p:cond delay="0"/>
                                  </p:stCondLst>
                                  <p:childTnLst>
                                    <p:set>
                                      <p:cBhvr>
                                        <p:cTn id="67" dur="1" fill="hold">
                                          <p:stCondLst>
                                            <p:cond delay="0"/>
                                          </p:stCondLst>
                                        </p:cTn>
                                        <p:tgtEl>
                                          <p:spTgt spid="1026"/>
                                        </p:tgtEl>
                                        <p:attrNameLst>
                                          <p:attrName>style.visibility</p:attrName>
                                        </p:attrNameLst>
                                      </p:cBhvr>
                                      <p:to>
                                        <p:strVal val="visible"/>
                                      </p:to>
                                    </p:set>
                                    <p:anim calcmode="lin" valueType="num">
                                      <p:cBhvr>
                                        <p:cTn id="68" dur="500" fill="hold"/>
                                        <p:tgtEl>
                                          <p:spTgt spid="1026"/>
                                        </p:tgtEl>
                                        <p:attrNameLst>
                                          <p:attrName>ppt_w</p:attrName>
                                        </p:attrNameLst>
                                      </p:cBhvr>
                                      <p:tavLst>
                                        <p:tav tm="0">
                                          <p:val>
                                            <p:fltVal val="0"/>
                                          </p:val>
                                        </p:tav>
                                        <p:tav tm="100000">
                                          <p:val>
                                            <p:strVal val="#ppt_w"/>
                                          </p:val>
                                        </p:tav>
                                      </p:tavLst>
                                    </p:anim>
                                    <p:anim calcmode="lin" valueType="num">
                                      <p:cBhvr>
                                        <p:cTn id="69"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377825"/>
            <a:ext cx="9144000" cy="3438525"/>
          </a:xfrm>
        </p:spPr>
        <p:txBody>
          <a:bodyPr/>
          <a:lstStyle/>
          <a:p>
            <a:pPr>
              <a:buNone/>
            </a:pPr>
            <a:r>
              <a:rPr lang="el-GR" b="1" i="1" u="sng" dirty="0">
                <a:solidFill>
                  <a:srgbClr val="FF0000"/>
                </a:solidFill>
              </a:rPr>
              <a:t>Μανομετρικό:</a:t>
            </a:r>
          </a:p>
          <a:p>
            <a:pPr>
              <a:buNone/>
            </a:pPr>
            <a:endParaRPr lang="el-GR" sz="1200" b="1" dirty="0">
              <a:solidFill>
                <a:srgbClr val="FF0000"/>
              </a:solidFill>
            </a:endParaRPr>
          </a:p>
          <a:p>
            <a:pPr lvl="0">
              <a:buNone/>
            </a:pPr>
            <a:r>
              <a:rPr lang="el-GR" sz="2000" b="1" dirty="0"/>
              <a:t>Το μανομετρικό δεν έχει σχέση με το στατικό ύψος της εγκατάστασης, αλλά με την πτώση πίεσης του νερού που κυκλοφορεί στην εγκατάστασης.</a:t>
            </a:r>
            <a:endParaRPr lang="el-GR" sz="2000" dirty="0"/>
          </a:p>
          <a:p>
            <a:pPr lvl="0">
              <a:buNone/>
            </a:pPr>
            <a:r>
              <a:rPr lang="el-GR" sz="2000" b="1" dirty="0"/>
              <a:t>      Το επιλέγουμε συνήθως 20 % μεγαλύτερο από την πτώση πίεσης της εγκατάστασης, για να αντιμετωπιστούν οι πρόσθετες αντιστάσεις που συχνά προκύπτουν κατά το στάδιο της εγκατάστασης και δεν είναι δυνατό να προβλεφθούν στη μελέτη. </a:t>
            </a:r>
            <a:endParaRPr lang="el-GR" sz="2000" dirty="0"/>
          </a:p>
          <a:p>
            <a:pPr>
              <a:buNone/>
            </a:pPr>
            <a:endParaRPr lang="el-GR" sz="2000" dirty="0">
              <a:solidFill>
                <a:srgbClr val="FF0000"/>
              </a:solidFill>
            </a:endParaRPr>
          </a:p>
        </p:txBody>
      </p:sp>
      <p:sp>
        <p:nvSpPr>
          <p:cNvPr id="5" name="4 - Θέση υποσέλιδου"/>
          <p:cNvSpPr>
            <a:spLocks noGrp="1"/>
          </p:cNvSpPr>
          <p:nvPr>
            <p:ph type="ftr" sz="quarter" idx="11"/>
          </p:nvPr>
        </p:nvSpPr>
        <p:spPr>
          <a:xfrm>
            <a:off x="5894" y="6454901"/>
            <a:ext cx="5990311" cy="377825"/>
          </a:xfrm>
        </p:spPr>
        <p:txBody>
          <a:bodyPr/>
          <a:lstStyle/>
          <a:p>
            <a:r>
              <a:rPr lang="el-GR" dirty="0"/>
              <a:t>ΜΑΣΤΡΟΓΙΑΝΝΟΠΟΥΛΟΣ ΓΕΩΡΓΙΟΣ</a:t>
            </a:r>
          </a:p>
        </p:txBody>
      </p:sp>
      <p:sp>
        <p:nvSpPr>
          <p:cNvPr id="6" name="5 - Θέση αριθμού διαφάνειας"/>
          <p:cNvSpPr>
            <a:spLocks noGrp="1"/>
          </p:cNvSpPr>
          <p:nvPr>
            <p:ph type="sldNum" sz="quarter" idx="12"/>
          </p:nvPr>
        </p:nvSpPr>
        <p:spPr>
          <a:xfrm>
            <a:off x="8659630" y="6445182"/>
            <a:ext cx="417516" cy="377825"/>
          </a:xfrm>
        </p:spPr>
        <p:txBody>
          <a:bodyPr/>
          <a:lstStyle/>
          <a:p>
            <a:fld id="{4C111FF5-5AD3-427F-B005-818A5D745D9A}" type="slidenum">
              <a:rPr lang="el-GR" smtClean="0"/>
              <a:pPr/>
              <a:t>16</a:t>
            </a:fld>
            <a:endParaRPr lang="el-GR" dirty="0"/>
          </a:p>
        </p:txBody>
      </p:sp>
      <p:pic>
        <p:nvPicPr>
          <p:cNvPr id="4" name="3 - Εικόνα"/>
          <p:cNvPicPr/>
          <p:nvPr/>
        </p:nvPicPr>
        <p:blipFill>
          <a:blip r:embed="rId2" cstate="print"/>
          <a:srcRect/>
          <a:stretch>
            <a:fillRect/>
          </a:stretch>
        </p:blipFill>
        <p:spPr bwMode="auto">
          <a:xfrm>
            <a:off x="1979712" y="3016376"/>
            <a:ext cx="5434137" cy="2854200"/>
          </a:xfrm>
          <a:prstGeom prst="rect">
            <a:avLst/>
          </a:prstGeom>
          <a:solidFill>
            <a:srgbClr val="CCEC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4BFBE-3E46-4F2F-9C95-663F145239E7}"/>
              </a:ext>
            </a:extLst>
          </p:cNvPr>
          <p:cNvSpPr txBox="1"/>
          <p:nvPr/>
        </p:nvSpPr>
        <p:spPr>
          <a:xfrm>
            <a:off x="2286000" y="332656"/>
            <a:ext cx="4572000" cy="584775"/>
          </a:xfrm>
          <a:prstGeom prst="rect">
            <a:avLst/>
          </a:prstGeom>
          <a:noFill/>
        </p:spPr>
        <p:txBody>
          <a:bodyPr wrap="square">
            <a:spAutoFit/>
          </a:bodyPr>
          <a:lstStyle/>
          <a:p>
            <a:pPr algn="ctr"/>
            <a:r>
              <a:rPr lang="el-GR" altLang="el-GR" sz="3200" b="1" dirty="0"/>
              <a:t>ΒΛΑΒΕΣ ΚΥΚΛΟΦΟΡΗΤΗ</a:t>
            </a:r>
            <a:endParaRPr lang="el-GR" sz="3200" dirty="0"/>
          </a:p>
        </p:txBody>
      </p:sp>
      <p:sp>
        <p:nvSpPr>
          <p:cNvPr id="7" name="TextBox 6">
            <a:extLst>
              <a:ext uri="{FF2B5EF4-FFF2-40B4-BE49-F238E27FC236}">
                <a16:creationId xmlns:a16="http://schemas.microsoft.com/office/drawing/2014/main" id="{6E09C1E9-588E-4FD9-83F0-A82012B914F5}"/>
              </a:ext>
            </a:extLst>
          </p:cNvPr>
          <p:cNvSpPr txBox="1"/>
          <p:nvPr/>
        </p:nvSpPr>
        <p:spPr>
          <a:xfrm>
            <a:off x="395536" y="1124744"/>
            <a:ext cx="8496944" cy="923330"/>
          </a:xfrm>
          <a:prstGeom prst="rect">
            <a:avLst/>
          </a:prstGeom>
          <a:noFill/>
        </p:spPr>
        <p:txBody>
          <a:bodyPr wrap="square">
            <a:spAutoFit/>
          </a:bodyPr>
          <a:lstStyle/>
          <a:p>
            <a:r>
              <a:rPr lang="el-GR" b="1" dirty="0"/>
              <a:t>Οι συνήθεις βλάβες του κυκλοφορητή οφείλονται συνήθως από την μη χρήση του για αρκετό διάστημα και </a:t>
            </a:r>
            <a:r>
              <a:rPr lang="el-GR" altLang="el-GR" sz="1800" dirty="0"/>
              <a:t>αφορά </a:t>
            </a:r>
            <a:r>
              <a:rPr lang="el-GR" altLang="el-GR" sz="1800" dirty="0" err="1"/>
              <a:t>συνήθωςσυμβατικούς</a:t>
            </a:r>
            <a:r>
              <a:rPr lang="el-GR" altLang="el-GR" sz="1800" dirty="0"/>
              <a:t> κυκλοφορητές</a:t>
            </a:r>
            <a:r>
              <a:rPr lang="el-GR" b="1" dirty="0"/>
              <a:t> Οι συνηθέστερες είναι :</a:t>
            </a:r>
            <a:endParaRPr lang="el-GR" dirty="0"/>
          </a:p>
        </p:txBody>
      </p:sp>
      <p:sp>
        <p:nvSpPr>
          <p:cNvPr id="9" name="TextBox 8">
            <a:extLst>
              <a:ext uri="{FF2B5EF4-FFF2-40B4-BE49-F238E27FC236}">
                <a16:creationId xmlns:a16="http://schemas.microsoft.com/office/drawing/2014/main" id="{A42A12FD-4B24-4FB3-BC81-0D8CB017B4EB}"/>
              </a:ext>
            </a:extLst>
          </p:cNvPr>
          <p:cNvSpPr txBox="1"/>
          <p:nvPr/>
        </p:nvSpPr>
        <p:spPr>
          <a:xfrm>
            <a:off x="0" y="2255387"/>
            <a:ext cx="5940152" cy="1649041"/>
          </a:xfrm>
          <a:prstGeom prst="rect">
            <a:avLst/>
          </a:prstGeom>
          <a:noFill/>
        </p:spPr>
        <p:txBody>
          <a:bodyPr wrap="square">
            <a:spAutoFit/>
          </a:bodyPr>
          <a:lstStyle/>
          <a:p>
            <a:pPr marL="342900" indent="-342900">
              <a:lnSpc>
                <a:spcPct val="80000"/>
              </a:lnSpc>
              <a:buFont typeface="+mj-lt"/>
              <a:buAutoNum type="arabicPeriod"/>
            </a:pPr>
            <a:r>
              <a:rPr lang="el-GR" altLang="el-GR" sz="1800" dirty="0"/>
              <a:t>Να είναι κολλημένος ο κινητήρας. Αυτό συνήθως μπορεί να παρουσιαστεί αν ο κυκλοφορητής δεν έχει λειτουργήσει για μεγάλο χρονικό διάστημα, όπως κατά τη διάρκεια του καλοκαιριού. Το ξεκόλλημα γίνεται ξεβιδώνοντας τη βίδα εξαέρωσης, που βρίσκεται στο πίσω μέρος του κινητήρα και περιστρέφοντας τον άξονα με ένα κατσαβίδι.</a:t>
            </a:r>
          </a:p>
        </p:txBody>
      </p:sp>
      <p:sp>
        <p:nvSpPr>
          <p:cNvPr id="11" name="TextBox 10">
            <a:extLst>
              <a:ext uri="{FF2B5EF4-FFF2-40B4-BE49-F238E27FC236}">
                <a16:creationId xmlns:a16="http://schemas.microsoft.com/office/drawing/2014/main" id="{F1F0D126-C3F5-403C-A07F-EA822B20B818}"/>
              </a:ext>
            </a:extLst>
          </p:cNvPr>
          <p:cNvSpPr txBox="1"/>
          <p:nvPr/>
        </p:nvSpPr>
        <p:spPr>
          <a:xfrm>
            <a:off x="4032445" y="4809927"/>
            <a:ext cx="4600134" cy="1205843"/>
          </a:xfrm>
          <a:prstGeom prst="rect">
            <a:avLst/>
          </a:prstGeom>
          <a:noFill/>
        </p:spPr>
        <p:txBody>
          <a:bodyPr wrap="square">
            <a:spAutoFit/>
          </a:bodyPr>
          <a:lstStyle/>
          <a:p>
            <a:pPr>
              <a:lnSpc>
                <a:spcPct val="80000"/>
              </a:lnSpc>
            </a:pPr>
            <a:r>
              <a:rPr lang="el-GR" altLang="el-GR" sz="1800" dirty="0"/>
              <a:t>2. Να έχει φρακάρει η φτερωτή στο κέλυφος από σκουριές ή σκουπίδια που υπήρχαν στο δίκτυο. Ξεβιδώνουμε τις βίδες που συγκρατούν τον κινητήρα πάνω στο κέλυφος της αντλίας και την καθαρίζουμε. </a:t>
            </a:r>
          </a:p>
        </p:txBody>
      </p:sp>
      <p:pic>
        <p:nvPicPr>
          <p:cNvPr id="12" name="Picture 8">
            <a:extLst>
              <a:ext uri="{FF2B5EF4-FFF2-40B4-BE49-F238E27FC236}">
                <a16:creationId xmlns:a16="http://schemas.microsoft.com/office/drawing/2014/main" id="{ADEFC64A-9815-487C-BD8F-128323068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60232" y="2071906"/>
            <a:ext cx="1972347" cy="20160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a:extLst>
              <a:ext uri="{FF2B5EF4-FFF2-40B4-BE49-F238E27FC236}">
                <a16:creationId xmlns:a16="http://schemas.microsoft.com/office/drawing/2014/main" id="{95D308F0-303D-454D-B644-D232A2950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89" y="4499145"/>
            <a:ext cx="2700821" cy="2026199"/>
          </a:xfrm>
          <a:prstGeom prst="rect">
            <a:avLst/>
          </a:prstGeom>
          <a:noFill/>
          <a:extLst>
            <a:ext uri="{909E8E84-426E-40DD-AFC4-6F175D3DCCD1}">
              <a14:hiddenFill xmlns:a14="http://schemas.microsoft.com/office/drawing/2010/main">
                <a:solidFill>
                  <a:srgbClr val="FFFFFF"/>
                </a:solidFill>
              </a14:hiddenFill>
            </a:ext>
          </a:extLst>
        </p:spPr>
      </p:pic>
      <p:sp>
        <p:nvSpPr>
          <p:cNvPr id="14" name="Θέση υποσέλιδου 13">
            <a:extLst>
              <a:ext uri="{FF2B5EF4-FFF2-40B4-BE49-F238E27FC236}">
                <a16:creationId xmlns:a16="http://schemas.microsoft.com/office/drawing/2014/main" id="{73847B39-DB86-4D8E-9598-B1D63629CBD9}"/>
              </a:ext>
            </a:extLst>
          </p:cNvPr>
          <p:cNvSpPr>
            <a:spLocks noGrp="1"/>
          </p:cNvSpPr>
          <p:nvPr>
            <p:ph type="ftr" sz="quarter" idx="11"/>
          </p:nvPr>
        </p:nvSpPr>
        <p:spPr>
          <a:xfrm>
            <a:off x="-36512" y="6507559"/>
            <a:ext cx="5990311" cy="377825"/>
          </a:xfrm>
        </p:spPr>
        <p:txBody>
          <a:bodyPr/>
          <a:lstStyle/>
          <a:p>
            <a:r>
              <a:rPr lang="el-GR" dirty="0"/>
              <a:t>ΜΑΣΤΡΟΓΙΑΝΝΟΠΟΥΛΟΣ ΓΕΩΡΓΙΟΣ</a:t>
            </a:r>
          </a:p>
        </p:txBody>
      </p:sp>
      <p:sp>
        <p:nvSpPr>
          <p:cNvPr id="15" name="Θέση αριθμού διαφάνειας 14">
            <a:extLst>
              <a:ext uri="{FF2B5EF4-FFF2-40B4-BE49-F238E27FC236}">
                <a16:creationId xmlns:a16="http://schemas.microsoft.com/office/drawing/2014/main" id="{81C81328-3680-4C28-9042-D5734CF79BDC}"/>
              </a:ext>
            </a:extLst>
          </p:cNvPr>
          <p:cNvSpPr>
            <a:spLocks noGrp="1"/>
          </p:cNvSpPr>
          <p:nvPr>
            <p:ph type="sldNum" sz="quarter" idx="12"/>
          </p:nvPr>
        </p:nvSpPr>
        <p:spPr>
          <a:xfrm>
            <a:off x="8546972" y="6525344"/>
            <a:ext cx="417516" cy="377825"/>
          </a:xfrm>
        </p:spPr>
        <p:txBody>
          <a:bodyPr/>
          <a:lstStyle/>
          <a:p>
            <a:fld id="{E8582751-7DE3-458B-9E22-B8C9DFC0329F}" type="slidenum">
              <a:rPr lang="el-GR" smtClean="0"/>
              <a:pPr/>
              <a:t>17</a:t>
            </a:fld>
            <a:endParaRPr lang="el-GR"/>
          </a:p>
        </p:txBody>
      </p:sp>
    </p:spTree>
    <p:extLst>
      <p:ext uri="{BB962C8B-B14F-4D97-AF65-F5344CB8AC3E}">
        <p14:creationId xmlns:p14="http://schemas.microsoft.com/office/powerpoint/2010/main" val="126908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B53FED8-759F-4060-AAFD-0E0BED140108}"/>
              </a:ext>
            </a:extLst>
          </p:cNvPr>
          <p:cNvSpPr txBox="1">
            <a:spLocks noGrp="1"/>
          </p:cNvSpPr>
          <p:nvPr>
            <p:ph type="title"/>
          </p:nvPr>
        </p:nvSpPr>
        <p:spPr>
          <a:xfrm>
            <a:off x="685800" y="17447"/>
            <a:ext cx="7772400" cy="1455738"/>
          </a:xfrm>
          <a:prstGeom prst="rect">
            <a:avLst/>
          </a:prstGeom>
          <a:noFill/>
        </p:spPr>
        <p:txBody>
          <a:bodyPr wrap="square">
            <a:spAutoFit/>
          </a:bodyPr>
          <a:lstStyle/>
          <a:p>
            <a:pPr algn="ctr"/>
            <a:r>
              <a:rPr lang="el-GR" altLang="el-GR" sz="3200" b="1" dirty="0"/>
              <a:t>ΒΛΑΒΕΣ ΚΥΚΛΟΦΟΡΗΤΗ</a:t>
            </a:r>
            <a:endParaRPr lang="el-GR" sz="3200" dirty="0"/>
          </a:p>
        </p:txBody>
      </p:sp>
      <p:sp>
        <p:nvSpPr>
          <p:cNvPr id="6" name="TextBox 5">
            <a:extLst>
              <a:ext uri="{FF2B5EF4-FFF2-40B4-BE49-F238E27FC236}">
                <a16:creationId xmlns:a16="http://schemas.microsoft.com/office/drawing/2014/main" id="{7D0B0081-D37F-4E54-946C-FC81611BA997}"/>
              </a:ext>
            </a:extLst>
          </p:cNvPr>
          <p:cNvSpPr txBox="1"/>
          <p:nvPr/>
        </p:nvSpPr>
        <p:spPr>
          <a:xfrm>
            <a:off x="251520" y="1384852"/>
            <a:ext cx="4572000" cy="2031325"/>
          </a:xfrm>
          <a:prstGeom prst="rect">
            <a:avLst/>
          </a:prstGeom>
          <a:noFill/>
        </p:spPr>
        <p:txBody>
          <a:bodyPr wrap="square">
            <a:spAutoFit/>
          </a:bodyPr>
          <a:lstStyle/>
          <a:p>
            <a:r>
              <a:rPr lang="el-GR" altLang="el-GR" sz="1800" dirty="0"/>
              <a:t>3. Σε μονοφασικό κυκλοφορητή μπορεί να έχει καταστραφεί ο πυκνωτής εκκίνησης. Αν ξεβιδώνοντας τη βίδα εξαέρωσης και στρέφοντας τον άξονα με ένα κατσαβίδι, ο κυκλοφορητής ξεκινάει, ο πυκνωτής έχει χαλάσει. Τον αντικαθιστούμε με ένα καινούριο με ίδια χαρακτηριστικά</a:t>
            </a:r>
            <a:endParaRPr lang="el-GR" dirty="0"/>
          </a:p>
        </p:txBody>
      </p:sp>
      <p:pic>
        <p:nvPicPr>
          <p:cNvPr id="7" name="Picture 10">
            <a:extLst>
              <a:ext uri="{FF2B5EF4-FFF2-40B4-BE49-F238E27FC236}">
                <a16:creationId xmlns:a16="http://schemas.microsoft.com/office/drawing/2014/main" id="{1228BB90-A96A-46BE-BEFB-B8D153D56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605687"/>
            <a:ext cx="1800225" cy="16779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358540-0627-40C5-A76E-D02546F43992}"/>
              </a:ext>
            </a:extLst>
          </p:cNvPr>
          <p:cNvSpPr txBox="1"/>
          <p:nvPr/>
        </p:nvSpPr>
        <p:spPr>
          <a:xfrm>
            <a:off x="3912913" y="4686487"/>
            <a:ext cx="4572000" cy="762645"/>
          </a:xfrm>
          <a:prstGeom prst="rect">
            <a:avLst/>
          </a:prstGeom>
          <a:noFill/>
        </p:spPr>
        <p:txBody>
          <a:bodyPr wrap="square">
            <a:spAutoFit/>
          </a:bodyPr>
          <a:lstStyle/>
          <a:p>
            <a:pPr>
              <a:lnSpc>
                <a:spcPct val="80000"/>
              </a:lnSpc>
            </a:pPr>
            <a:r>
              <a:rPr lang="el-GR" altLang="el-GR" sz="1800" dirty="0"/>
              <a:t>4. Οι επαφές ρύθμισης των ταχυτήτων περιστροφής μπορεί να είναι κατεστραμμένες. Αντικαθιστούμε το </a:t>
            </a:r>
            <a:r>
              <a:rPr lang="el-GR" altLang="el-GR" sz="1800" dirty="0" err="1"/>
              <a:t>μοντούλ</a:t>
            </a:r>
            <a:r>
              <a:rPr lang="el-GR" altLang="el-GR" sz="1800" dirty="0"/>
              <a:t> ταχυτήτων.</a:t>
            </a:r>
          </a:p>
        </p:txBody>
      </p:sp>
      <p:pic>
        <p:nvPicPr>
          <p:cNvPr id="10" name="Picture 11">
            <a:extLst>
              <a:ext uri="{FF2B5EF4-FFF2-40B4-BE49-F238E27FC236}">
                <a16:creationId xmlns:a16="http://schemas.microsoft.com/office/drawing/2014/main" id="{398F39E1-021C-4353-ADD8-1632CCA46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933056"/>
            <a:ext cx="1855788" cy="1943100"/>
          </a:xfrm>
          <a:prstGeom prst="rect">
            <a:avLst/>
          </a:prstGeom>
          <a:noFill/>
          <a:extLst>
            <a:ext uri="{909E8E84-426E-40DD-AFC4-6F175D3DCCD1}">
              <a14:hiddenFill xmlns:a14="http://schemas.microsoft.com/office/drawing/2010/main">
                <a:solidFill>
                  <a:srgbClr val="FFFFFF"/>
                </a:solidFill>
              </a14:hiddenFill>
            </a:ext>
          </a:extLst>
        </p:spPr>
      </p:pic>
      <p:sp>
        <p:nvSpPr>
          <p:cNvPr id="11" name="Θέση υποσέλιδου 10">
            <a:extLst>
              <a:ext uri="{FF2B5EF4-FFF2-40B4-BE49-F238E27FC236}">
                <a16:creationId xmlns:a16="http://schemas.microsoft.com/office/drawing/2014/main" id="{3AE22E0A-72FC-4F22-A1B5-FE614934AEB9}"/>
              </a:ext>
            </a:extLst>
          </p:cNvPr>
          <p:cNvSpPr>
            <a:spLocks noGrp="1"/>
          </p:cNvSpPr>
          <p:nvPr>
            <p:ph type="ftr" sz="quarter" idx="11"/>
          </p:nvPr>
        </p:nvSpPr>
        <p:spPr>
          <a:xfrm>
            <a:off x="107504" y="6363543"/>
            <a:ext cx="5990311" cy="377825"/>
          </a:xfrm>
        </p:spPr>
        <p:txBody>
          <a:bodyPr/>
          <a:lstStyle/>
          <a:p>
            <a:r>
              <a:rPr lang="el-GR"/>
              <a:t>ΜΑΣΤΡΟΓΙΑΝΝΟΠΟΥΛΟΣ ΓΕΩΡΓΙΟΣ</a:t>
            </a:r>
          </a:p>
        </p:txBody>
      </p:sp>
      <p:sp>
        <p:nvSpPr>
          <p:cNvPr id="12" name="Θέση αριθμού διαφάνειας 11">
            <a:extLst>
              <a:ext uri="{FF2B5EF4-FFF2-40B4-BE49-F238E27FC236}">
                <a16:creationId xmlns:a16="http://schemas.microsoft.com/office/drawing/2014/main" id="{A55850B4-C75B-4CAC-A4E3-96105D028D36}"/>
              </a:ext>
            </a:extLst>
          </p:cNvPr>
          <p:cNvSpPr>
            <a:spLocks noGrp="1"/>
          </p:cNvSpPr>
          <p:nvPr>
            <p:ph type="sldNum" sz="quarter" idx="12"/>
          </p:nvPr>
        </p:nvSpPr>
        <p:spPr>
          <a:xfrm>
            <a:off x="8618980" y="6507559"/>
            <a:ext cx="417516" cy="377825"/>
          </a:xfrm>
        </p:spPr>
        <p:txBody>
          <a:bodyPr/>
          <a:lstStyle/>
          <a:p>
            <a:fld id="{E8582751-7DE3-458B-9E22-B8C9DFC0329F}" type="slidenum">
              <a:rPr lang="el-GR" smtClean="0"/>
              <a:pPr/>
              <a:t>18</a:t>
            </a:fld>
            <a:endParaRPr lang="el-GR" dirty="0"/>
          </a:p>
        </p:txBody>
      </p:sp>
    </p:spTree>
    <p:extLst>
      <p:ext uri="{BB962C8B-B14F-4D97-AF65-F5344CB8AC3E}">
        <p14:creationId xmlns:p14="http://schemas.microsoft.com/office/powerpoint/2010/main" val="59721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4D85D8-DBF6-4D36-9967-FF0B85A3075A}"/>
              </a:ext>
            </a:extLst>
          </p:cNvPr>
          <p:cNvSpPr txBox="1"/>
          <p:nvPr/>
        </p:nvSpPr>
        <p:spPr>
          <a:xfrm>
            <a:off x="1547664" y="4797152"/>
            <a:ext cx="6048672" cy="1323439"/>
          </a:xfrm>
          <a:prstGeom prst="rect">
            <a:avLst/>
          </a:prstGeom>
          <a:noFill/>
        </p:spPr>
        <p:txBody>
          <a:bodyPr wrap="square">
            <a:spAutoFit/>
          </a:bodyPr>
          <a:lstStyle/>
          <a:p>
            <a:pPr algn="ctr">
              <a:buNone/>
            </a:pPr>
            <a:r>
              <a:rPr lang="el-GR" sz="2000" b="1" u="sng" dirty="0">
                <a:solidFill>
                  <a:srgbClr val="00B050"/>
                </a:solidFill>
              </a:rPr>
              <a:t>ΣΚΟΠΟΣ :</a:t>
            </a:r>
            <a:r>
              <a:rPr lang="el-GR" sz="2000" b="1" dirty="0">
                <a:solidFill>
                  <a:srgbClr val="00B050"/>
                </a:solidFill>
              </a:rPr>
              <a:t> </a:t>
            </a:r>
            <a:r>
              <a:rPr lang="el-GR" sz="2000" b="1" dirty="0"/>
              <a:t>Ο ΣΚΟΠΟΣ ΤΟΥ ΚΥΚΛΟΦΟΡΗΤΗ ΕΙΝΑΙ</a:t>
            </a:r>
            <a:endParaRPr lang="en-US" sz="2000" b="1" dirty="0"/>
          </a:p>
          <a:p>
            <a:pPr algn="ctr">
              <a:buNone/>
            </a:pPr>
            <a:r>
              <a:rPr lang="en-US" sz="2000" b="1" dirty="0"/>
              <a:t>              </a:t>
            </a:r>
            <a:r>
              <a:rPr lang="el-GR" sz="2000" b="1" dirty="0"/>
              <a:t>ΔΗΜΙΟΥΡΓΕΙ  ΕΞΑΝΑΓΚΑΣΜΕΝΗ ΚΥΚΛΟΦΟΡΙΑ</a:t>
            </a:r>
            <a:endParaRPr lang="en-US" sz="2000" b="1" dirty="0"/>
          </a:p>
          <a:p>
            <a:pPr algn="ctr">
              <a:buNone/>
            </a:pPr>
            <a:r>
              <a:rPr lang="en-US" sz="2000" b="1" dirty="0"/>
              <a:t>                </a:t>
            </a:r>
            <a:r>
              <a:rPr lang="el-GR" sz="2000" b="1" dirty="0"/>
              <a:t> ΤΟΥ ΝΕΡΟΥ </a:t>
            </a:r>
            <a:r>
              <a:rPr lang="en-US" sz="2000" b="1" dirty="0"/>
              <a:t> </a:t>
            </a:r>
            <a:r>
              <a:rPr lang="el-GR" sz="2000" b="1" dirty="0"/>
              <a:t>(ΤΑΧΥΤΗΤΑ)  ΣΤΗΝ  ΕΓΚΑΤΑΣΤΑΣΗ </a:t>
            </a:r>
            <a:endParaRPr lang="en-US" sz="2000" b="1" dirty="0"/>
          </a:p>
          <a:p>
            <a:pPr algn="ctr">
              <a:buNone/>
            </a:pPr>
            <a:r>
              <a:rPr lang="en-US" sz="2000" b="1" dirty="0"/>
              <a:t>                 </a:t>
            </a:r>
            <a:r>
              <a:rPr lang="el-GR" sz="2000" b="1" dirty="0"/>
              <a:t>ΚΕΝΤΡΙΚΗΣ ΘΕΡΜΑΝΣΗΣ</a:t>
            </a:r>
            <a:r>
              <a:rPr lang="en-US" sz="2000" b="1" dirty="0"/>
              <a:t>.</a:t>
            </a:r>
            <a:endParaRPr lang="el-GR" sz="2000" dirty="0"/>
          </a:p>
        </p:txBody>
      </p:sp>
      <p:sp>
        <p:nvSpPr>
          <p:cNvPr id="7" name="TextBox 6">
            <a:extLst>
              <a:ext uri="{FF2B5EF4-FFF2-40B4-BE49-F238E27FC236}">
                <a16:creationId xmlns:a16="http://schemas.microsoft.com/office/drawing/2014/main" id="{0F87E218-9460-40FE-A27C-990D9A0A14B2}"/>
              </a:ext>
            </a:extLst>
          </p:cNvPr>
          <p:cNvSpPr txBox="1"/>
          <p:nvPr/>
        </p:nvSpPr>
        <p:spPr>
          <a:xfrm>
            <a:off x="2411760" y="348913"/>
            <a:ext cx="4572000" cy="646331"/>
          </a:xfrm>
          <a:prstGeom prst="rect">
            <a:avLst/>
          </a:prstGeom>
          <a:noFill/>
        </p:spPr>
        <p:txBody>
          <a:bodyPr wrap="square">
            <a:spAutoFit/>
          </a:bodyPr>
          <a:lstStyle/>
          <a:p>
            <a:pPr algn="ctr"/>
            <a:r>
              <a:rPr lang="el-GR" sz="3600" b="1" u="sng" dirty="0">
                <a:solidFill>
                  <a:schemeClr val="accent5">
                    <a:lumMod val="75000"/>
                  </a:schemeClr>
                </a:solidFill>
              </a:rPr>
              <a:t>ΣΚΟΠΟΣ :</a:t>
            </a:r>
            <a:endParaRPr lang="el-GR" sz="3600" dirty="0">
              <a:solidFill>
                <a:schemeClr val="accent5">
                  <a:lumMod val="75000"/>
                </a:schemeClr>
              </a:solidFill>
            </a:endParaRPr>
          </a:p>
        </p:txBody>
      </p:sp>
      <p:sp>
        <p:nvSpPr>
          <p:cNvPr id="8" name="TextBox 7">
            <a:extLst>
              <a:ext uri="{FF2B5EF4-FFF2-40B4-BE49-F238E27FC236}">
                <a16:creationId xmlns:a16="http://schemas.microsoft.com/office/drawing/2014/main" id="{7CC81471-C601-45C9-8745-E57CED19BD7B}"/>
              </a:ext>
            </a:extLst>
          </p:cNvPr>
          <p:cNvSpPr txBox="1"/>
          <p:nvPr/>
        </p:nvSpPr>
        <p:spPr>
          <a:xfrm>
            <a:off x="179514" y="1268760"/>
            <a:ext cx="8640957" cy="2585323"/>
          </a:xfrm>
          <a:prstGeom prst="rect">
            <a:avLst/>
          </a:prstGeom>
          <a:noFill/>
        </p:spPr>
        <p:txBody>
          <a:bodyPr wrap="square">
            <a:spAutoFit/>
          </a:bodyPr>
          <a:lstStyle/>
          <a:p>
            <a:r>
              <a:rPr lang="el-GR" b="0" i="0" dirty="0">
                <a:effectLst/>
                <a:latin typeface="Open Sans" panose="020B0606030504020204" pitchFamily="34" charset="0"/>
              </a:rPr>
              <a:t>Ο κυκλοφορητής αποτελεί ένα από τα βασικότερα μέρη σε κάθε σύστημα θέρμανσης.</a:t>
            </a:r>
          </a:p>
          <a:p>
            <a:endParaRPr lang="el-GR" dirty="0"/>
          </a:p>
          <a:p>
            <a:r>
              <a:rPr lang="el-GR" b="0" i="0" dirty="0">
                <a:effectLst/>
                <a:latin typeface="Open Sans" panose="020B0606030504020204" pitchFamily="34" charset="0"/>
              </a:rPr>
              <a:t>Για να μπορεί το ζεστό νερό του λέβητα να φθάσει μέχρι τα θερμαντικά σώματα πρέπει να κυκλοφορήσει στο δίκτυο σωληνώσεων. Σε πολύ παλιότερες εγκαταστάσεις, το ζεστό νερό του λέβητα, λόγω μικρότερης πυκνότητας, ανέβαινε προς τα πάνω, δηλαδή υπήρχε μια φυσική κυκλοφορία του νερού. Αυτό απαιτούσε σωλήνες μεγάλης διαμέτρου και το ζεστό νερό αργούσε να φτάσει στα θερμαντικά σώματα.</a:t>
            </a:r>
            <a:endParaRPr lang="el-GR" dirty="0"/>
          </a:p>
        </p:txBody>
      </p:sp>
      <p:sp>
        <p:nvSpPr>
          <p:cNvPr id="9" name="TextBox 8">
            <a:extLst>
              <a:ext uri="{FF2B5EF4-FFF2-40B4-BE49-F238E27FC236}">
                <a16:creationId xmlns:a16="http://schemas.microsoft.com/office/drawing/2014/main" id="{92EAFBEA-0F75-4109-B492-C170A51AD61D}"/>
              </a:ext>
            </a:extLst>
          </p:cNvPr>
          <p:cNvSpPr txBox="1"/>
          <p:nvPr/>
        </p:nvSpPr>
        <p:spPr>
          <a:xfrm>
            <a:off x="179514" y="4043972"/>
            <a:ext cx="8640956" cy="369332"/>
          </a:xfrm>
          <a:prstGeom prst="rect">
            <a:avLst/>
          </a:prstGeom>
          <a:noFill/>
        </p:spPr>
        <p:txBody>
          <a:bodyPr wrap="square">
            <a:spAutoFit/>
          </a:bodyPr>
          <a:lstStyle/>
          <a:p>
            <a:r>
              <a:rPr lang="el-GR" dirty="0">
                <a:latin typeface="Open Sans" panose="020B0606030504020204" pitchFamily="34" charset="0"/>
              </a:rPr>
              <a:t>Αυτό έρχεται να επιλύσει ο</a:t>
            </a:r>
            <a:r>
              <a:rPr lang="el-GR" b="0" i="0" dirty="0">
                <a:effectLst/>
                <a:latin typeface="Open Sans" panose="020B0606030504020204" pitchFamily="34" charset="0"/>
              </a:rPr>
              <a:t> κυκλοφορητής. </a:t>
            </a:r>
            <a:endParaRPr lang="el-GR" dirty="0"/>
          </a:p>
        </p:txBody>
      </p:sp>
      <p:sp>
        <p:nvSpPr>
          <p:cNvPr id="10" name="Θέση υποσέλιδου 9">
            <a:extLst>
              <a:ext uri="{FF2B5EF4-FFF2-40B4-BE49-F238E27FC236}">
                <a16:creationId xmlns:a16="http://schemas.microsoft.com/office/drawing/2014/main" id="{50D20501-093F-4C7D-8B47-5F22FE2D8316}"/>
              </a:ext>
            </a:extLst>
          </p:cNvPr>
          <p:cNvSpPr>
            <a:spLocks noGrp="1"/>
          </p:cNvSpPr>
          <p:nvPr>
            <p:ph type="ftr" sz="quarter" idx="11"/>
          </p:nvPr>
        </p:nvSpPr>
        <p:spPr>
          <a:xfrm>
            <a:off x="179514" y="6480175"/>
            <a:ext cx="5990311" cy="377825"/>
          </a:xfrm>
        </p:spPr>
        <p:txBody>
          <a:bodyPr/>
          <a:lstStyle/>
          <a:p>
            <a:r>
              <a:rPr lang="el-GR" dirty="0"/>
              <a:t>ΜΑΣΤΡΟΓΙΑΝΝΟΠΟΥΛΟΣ ΓΕΩΡΓΙΟΣ</a:t>
            </a:r>
          </a:p>
        </p:txBody>
      </p:sp>
      <p:sp>
        <p:nvSpPr>
          <p:cNvPr id="11" name="Θέση αριθμού διαφάνειας 10">
            <a:extLst>
              <a:ext uri="{FF2B5EF4-FFF2-40B4-BE49-F238E27FC236}">
                <a16:creationId xmlns:a16="http://schemas.microsoft.com/office/drawing/2014/main" id="{742C32A0-43C9-4CC9-B584-DB8B202A75D6}"/>
              </a:ext>
            </a:extLst>
          </p:cNvPr>
          <p:cNvSpPr>
            <a:spLocks noGrp="1"/>
          </p:cNvSpPr>
          <p:nvPr>
            <p:ph type="sldNum" sz="quarter" idx="12"/>
          </p:nvPr>
        </p:nvSpPr>
        <p:spPr>
          <a:xfrm>
            <a:off x="8417297" y="6299755"/>
            <a:ext cx="403173" cy="369332"/>
          </a:xfrm>
        </p:spPr>
        <p:txBody>
          <a:bodyPr/>
          <a:lstStyle/>
          <a:p>
            <a:fld id="{E8582751-7DE3-458B-9E22-B8C9DFC0329F}" type="slidenum">
              <a:rPr lang="el-GR" smtClean="0"/>
              <a:pPr/>
              <a:t>2</a:t>
            </a:fld>
            <a:endParaRPr lang="el-GR"/>
          </a:p>
        </p:txBody>
      </p:sp>
    </p:spTree>
    <p:extLst>
      <p:ext uri="{BB962C8B-B14F-4D97-AF65-F5344CB8AC3E}">
        <p14:creationId xmlns:p14="http://schemas.microsoft.com/office/powerpoint/2010/main" val="385011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FFAFD2-4D04-47E4-A897-17063DAF440F}"/>
              </a:ext>
            </a:extLst>
          </p:cNvPr>
          <p:cNvSpPr>
            <a:spLocks noGrp="1"/>
          </p:cNvSpPr>
          <p:nvPr>
            <p:ph type="title"/>
          </p:nvPr>
        </p:nvSpPr>
        <p:spPr>
          <a:xfrm>
            <a:off x="432404" y="0"/>
            <a:ext cx="7772400" cy="1456267"/>
          </a:xfrm>
        </p:spPr>
        <p:txBody>
          <a:bodyPr/>
          <a:lstStyle/>
          <a:p>
            <a:pPr algn="ctr"/>
            <a:r>
              <a:rPr lang="el-GR" dirty="0"/>
              <a:t>Τι είναι ο </a:t>
            </a:r>
            <a:r>
              <a:rPr lang="el-GR" dirty="0" err="1"/>
              <a:t>κυκλοφορητησ</a:t>
            </a:r>
            <a:endParaRPr lang="el-GR" dirty="0"/>
          </a:p>
        </p:txBody>
      </p:sp>
      <p:sp>
        <p:nvSpPr>
          <p:cNvPr id="5" name="TextBox 4">
            <a:extLst>
              <a:ext uri="{FF2B5EF4-FFF2-40B4-BE49-F238E27FC236}">
                <a16:creationId xmlns:a16="http://schemas.microsoft.com/office/drawing/2014/main" id="{BFE1E93C-2BF2-43D3-BE6B-1C1A91E8D130}"/>
              </a:ext>
            </a:extLst>
          </p:cNvPr>
          <p:cNvSpPr txBox="1"/>
          <p:nvPr/>
        </p:nvSpPr>
        <p:spPr>
          <a:xfrm>
            <a:off x="179512" y="1300561"/>
            <a:ext cx="8784976" cy="646331"/>
          </a:xfrm>
          <a:prstGeom prst="rect">
            <a:avLst/>
          </a:prstGeom>
          <a:noFill/>
        </p:spPr>
        <p:txBody>
          <a:bodyPr wrap="square">
            <a:spAutoFit/>
          </a:bodyPr>
          <a:lstStyle/>
          <a:p>
            <a:pPr algn="l"/>
            <a:r>
              <a:rPr lang="el-GR" dirty="0">
                <a:latin typeface="Open Sans" panose="020B0606030504020204" pitchFamily="34" charset="0"/>
              </a:rPr>
              <a:t>Ο κυκλοφορητής είναι μια </a:t>
            </a:r>
            <a:r>
              <a:rPr lang="el-GR" b="0" i="0" dirty="0">
                <a:effectLst/>
                <a:latin typeface="Open Sans" panose="020B0606030504020204" pitchFamily="34" charset="0"/>
              </a:rPr>
              <a:t>φυγοκεντρική αντλία κλειστού τύπου που κινείται από ηλεκτρικό κινητήρα.</a:t>
            </a:r>
          </a:p>
        </p:txBody>
      </p:sp>
      <p:sp>
        <p:nvSpPr>
          <p:cNvPr id="10" name="TextBox 9">
            <a:extLst>
              <a:ext uri="{FF2B5EF4-FFF2-40B4-BE49-F238E27FC236}">
                <a16:creationId xmlns:a16="http://schemas.microsoft.com/office/drawing/2014/main" id="{77D95973-46B9-4FD6-A3F0-8EDA3AEFF229}"/>
              </a:ext>
            </a:extLst>
          </p:cNvPr>
          <p:cNvSpPr txBox="1"/>
          <p:nvPr/>
        </p:nvSpPr>
        <p:spPr>
          <a:xfrm>
            <a:off x="4318604" y="3243936"/>
            <a:ext cx="4572000" cy="1600566"/>
          </a:xfrm>
          <a:prstGeom prst="rect">
            <a:avLst/>
          </a:prstGeom>
          <a:noFill/>
        </p:spPr>
        <p:txBody>
          <a:bodyPr wrap="square">
            <a:spAutoFit/>
          </a:bodyPr>
          <a:lstStyle/>
          <a:p>
            <a:pPr marL="609600" indent="-609600">
              <a:lnSpc>
                <a:spcPct val="110000"/>
              </a:lnSpc>
            </a:pPr>
            <a:r>
              <a:rPr lang="el-GR" altLang="el-GR" sz="1800" b="1" dirty="0"/>
              <a:t>Οι ταχύτητες του νερού είναι αυξημένες, οι διάμετροι των σωλήνων μικρές, οι δυνατότητες διαμόρφωσης του δικτύου μεγάλες και το λεβητοστάσιο μπορεί να είναι σχεδόν οπουδήποτε. </a:t>
            </a:r>
          </a:p>
        </p:txBody>
      </p:sp>
      <p:pic>
        <p:nvPicPr>
          <p:cNvPr id="3076" name="Picture 4" descr="ALPHA2 | Grundfos">
            <a:extLst>
              <a:ext uri="{FF2B5EF4-FFF2-40B4-BE49-F238E27FC236}">
                <a16:creationId xmlns:a16="http://schemas.microsoft.com/office/drawing/2014/main" id="{623F5715-7081-40E8-A516-80E22348A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756828"/>
            <a:ext cx="2884737" cy="2884737"/>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υποσέλιδου 8">
            <a:extLst>
              <a:ext uri="{FF2B5EF4-FFF2-40B4-BE49-F238E27FC236}">
                <a16:creationId xmlns:a16="http://schemas.microsoft.com/office/drawing/2014/main" id="{CBC07C7A-E7EC-4E23-A908-6902DBA81861}"/>
              </a:ext>
            </a:extLst>
          </p:cNvPr>
          <p:cNvSpPr>
            <a:spLocks noGrp="1"/>
          </p:cNvSpPr>
          <p:nvPr>
            <p:ph type="ftr" sz="quarter" idx="11"/>
          </p:nvPr>
        </p:nvSpPr>
        <p:spPr>
          <a:xfrm>
            <a:off x="0" y="6294952"/>
            <a:ext cx="5990311" cy="377825"/>
          </a:xfrm>
        </p:spPr>
        <p:txBody>
          <a:bodyPr/>
          <a:lstStyle/>
          <a:p>
            <a:r>
              <a:rPr lang="el-GR"/>
              <a:t>ΜΑΣΤΡΟΓΙΑΝΝΟΠΟΥΛΟΣ ΓΕΩΡΓΙΟΣ</a:t>
            </a:r>
          </a:p>
        </p:txBody>
      </p:sp>
      <p:sp>
        <p:nvSpPr>
          <p:cNvPr id="11" name="Θέση αριθμού διαφάνειας 10">
            <a:extLst>
              <a:ext uri="{FF2B5EF4-FFF2-40B4-BE49-F238E27FC236}">
                <a16:creationId xmlns:a16="http://schemas.microsoft.com/office/drawing/2014/main" id="{CF1474FB-63A3-4917-A0A1-A2DCA48CE870}"/>
              </a:ext>
            </a:extLst>
          </p:cNvPr>
          <p:cNvSpPr>
            <a:spLocks noGrp="1"/>
          </p:cNvSpPr>
          <p:nvPr>
            <p:ph type="sldNum" sz="quarter" idx="12"/>
          </p:nvPr>
        </p:nvSpPr>
        <p:spPr>
          <a:xfrm>
            <a:off x="8330948" y="6453336"/>
            <a:ext cx="417516" cy="377825"/>
          </a:xfrm>
        </p:spPr>
        <p:txBody>
          <a:bodyPr/>
          <a:lstStyle/>
          <a:p>
            <a:fld id="{E8582751-7DE3-458B-9E22-B8C9DFC0329F}" type="slidenum">
              <a:rPr lang="el-GR" smtClean="0"/>
              <a:pPr/>
              <a:t>3</a:t>
            </a:fld>
            <a:endParaRPr lang="el-GR"/>
          </a:p>
        </p:txBody>
      </p:sp>
    </p:spTree>
    <p:extLst>
      <p:ext uri="{BB962C8B-B14F-4D97-AF65-F5344CB8AC3E}">
        <p14:creationId xmlns:p14="http://schemas.microsoft.com/office/powerpoint/2010/main" val="329742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20000"/>
          </a:bodyPr>
          <a:lstStyle/>
          <a:p>
            <a:pPr algn="ctr">
              <a:buNone/>
            </a:pPr>
            <a:r>
              <a:rPr lang="el-GR" b="1" u="sng" dirty="0"/>
              <a:t>ΕΦΑΡΜΟΓΕΣ ΚΥΚΛΟΦΟΡΗΤΩΝ</a:t>
            </a:r>
            <a:endParaRPr lang="el-GR" dirty="0"/>
          </a:p>
          <a:p>
            <a:pPr>
              <a:buNone/>
            </a:pPr>
            <a:r>
              <a:rPr lang="el-GR" sz="2000" b="1" dirty="0"/>
              <a:t>Κυκλοφορητές συναντάμε:</a:t>
            </a:r>
            <a:endParaRPr lang="el-GR" sz="2000" dirty="0"/>
          </a:p>
          <a:p>
            <a:pPr>
              <a:buNone/>
            </a:pPr>
            <a:r>
              <a:rPr lang="el-GR" sz="2000" b="1" dirty="0"/>
              <a:t> </a:t>
            </a:r>
            <a:endParaRPr lang="el-GR" sz="2000" dirty="0"/>
          </a:p>
          <a:p>
            <a:pPr lvl="0">
              <a:buFont typeface="Wingdings" pitchFamily="2" charset="2"/>
              <a:buChar char="ü"/>
            </a:pPr>
            <a:r>
              <a:rPr lang="el-GR" sz="2000" b="1" dirty="0"/>
              <a:t>Σε εγκαταστάσεις κεντρικής θέρμανσης βεβιασμένης κυκλοφορίας.</a:t>
            </a:r>
            <a:endParaRPr lang="el-GR" sz="2000" dirty="0"/>
          </a:p>
          <a:p>
            <a:pPr>
              <a:buNone/>
            </a:pPr>
            <a:r>
              <a:rPr lang="el-GR" sz="2000" b="1" dirty="0"/>
              <a:t> </a:t>
            </a:r>
            <a:endParaRPr lang="el-GR" sz="2000" dirty="0"/>
          </a:p>
          <a:p>
            <a:pPr>
              <a:buFont typeface="Wingdings" pitchFamily="2" charset="2"/>
              <a:buChar char="ü"/>
            </a:pPr>
            <a:r>
              <a:rPr lang="el-GR" sz="2000" b="1" dirty="0"/>
              <a:t>Σε εγκαταστάσεις κλιματισμού με νερό. Στις περιπτώσεις αυτές πρέπει να χρησιμοποιούνται ειδικοί κυκλοφορητές, των οποίων η περιέλιξη του μοτέρ είναι προστατευμένη μέσα σε συνθετικό υλικό, διότι τυχόν συμπυκνώσεις στο περίβλημα του στάτη  θα δημιουργήσουν πρόβλημα.</a:t>
            </a:r>
            <a:endParaRPr lang="el-GR" sz="2000" dirty="0"/>
          </a:p>
          <a:p>
            <a:pPr>
              <a:buNone/>
            </a:pPr>
            <a:r>
              <a:rPr lang="el-GR" sz="2000" b="1" dirty="0"/>
              <a:t> </a:t>
            </a:r>
            <a:endParaRPr lang="el-GR" sz="2000" dirty="0"/>
          </a:p>
          <a:p>
            <a:pPr>
              <a:buFont typeface="Wingdings" pitchFamily="2" charset="2"/>
              <a:buChar char="ü"/>
            </a:pPr>
            <a:r>
              <a:rPr lang="el-GR" sz="2000" b="1" dirty="0"/>
              <a:t>Σε ηλιακά συστήματα, για τη μεταφορά του ζεστού νερού από τους συλλέκτες στον εναλλάκτη του μπόιλερ. Ορισμένοι κατασκευαστές διαθέτουν ειδικούς κυκλοφορητές με κέλυφος επικαλυμμένο με αντιδιαβρωτικό υλικό. Τα ηλιακά συστήματα συνήθως απαιτούν κυκλοφορητή με μικρή παροχή και μεγάλο μανομετρικό.</a:t>
            </a:r>
            <a:endParaRPr lang="el-GR" sz="2000" dirty="0"/>
          </a:p>
          <a:p>
            <a:pPr>
              <a:buNone/>
            </a:pPr>
            <a:r>
              <a:rPr lang="el-GR" sz="2000" b="1" dirty="0"/>
              <a:t> </a:t>
            </a:r>
            <a:endParaRPr lang="el-GR" sz="2000" dirty="0"/>
          </a:p>
          <a:p>
            <a:pPr lvl="0">
              <a:buFont typeface="Wingdings" pitchFamily="2" charset="2"/>
              <a:buChar char="ü"/>
            </a:pPr>
            <a:r>
              <a:rPr lang="el-GR" sz="2000" b="1" dirty="0"/>
              <a:t>Σε βιομηχανίες, για κυκλοφορία διαφόρων υγρών. Ανάλογα με το είδος του υγρού, μπορεί να απαιτηθεί ειδικός κυκλοφορητής, π.χ. απαγορεύεται η χρήση κυκλοφορητή κεντρικής θέρμανσης για κυκλοφορία γάλακτος κ.α.</a:t>
            </a:r>
            <a:endParaRPr lang="el-GR" sz="2000" dirty="0"/>
          </a:p>
          <a:p>
            <a:pPr lvl="0">
              <a:buFont typeface="Wingdings" pitchFamily="2" charset="2"/>
              <a:buChar char="ü"/>
            </a:pPr>
            <a:r>
              <a:rPr lang="el-GR" sz="2000" b="1" dirty="0"/>
              <a:t>Σε ανακυκλοφορία ζεστού νερού χρήσης. Οι κυκλοφορητές αυτοί έχουν ορειχάλκινο κέλυφος και πτερωτή από αντιδιαβρωτικό υλικό.</a:t>
            </a:r>
            <a:endParaRPr lang="el-GR" sz="2000" dirty="0"/>
          </a:p>
          <a:p>
            <a:pPr algn="ctr">
              <a:buNone/>
            </a:pPr>
            <a:endParaRPr lang="el-GR" sz="2000" dirty="0">
              <a:solidFill>
                <a:srgbClr val="FF0000"/>
              </a:solidFill>
            </a:endParaRPr>
          </a:p>
        </p:txBody>
      </p:sp>
      <p:sp>
        <p:nvSpPr>
          <p:cNvPr id="4" name="3 - Θέση υποσέλιδου"/>
          <p:cNvSpPr>
            <a:spLocks noGrp="1"/>
          </p:cNvSpPr>
          <p:nvPr>
            <p:ph type="ftr" sz="quarter" idx="11"/>
          </p:nvPr>
        </p:nvSpPr>
        <p:spPr>
          <a:xfrm>
            <a:off x="251520" y="6363543"/>
            <a:ext cx="2530624" cy="377825"/>
          </a:xfrm>
        </p:spPr>
        <p:txBody>
          <a:bodyPr/>
          <a:lstStyle/>
          <a:p>
            <a:r>
              <a:rPr lang="el-GR" dirty="0"/>
              <a:t>ΜΑΣΤΡΟΓΙΑΝΝΟΠΟΥΛΟΣ ΓΕΩΡΓΙΟΣ</a:t>
            </a:r>
          </a:p>
        </p:txBody>
      </p:sp>
      <p:sp>
        <p:nvSpPr>
          <p:cNvPr id="5" name="4 - Θέση αριθμού διαφάνειας"/>
          <p:cNvSpPr>
            <a:spLocks noGrp="1"/>
          </p:cNvSpPr>
          <p:nvPr>
            <p:ph type="sldNum" sz="quarter" idx="12"/>
          </p:nvPr>
        </p:nvSpPr>
        <p:spPr>
          <a:xfrm>
            <a:off x="8402956" y="6507559"/>
            <a:ext cx="417516" cy="377825"/>
          </a:xfrm>
        </p:spPr>
        <p:txBody>
          <a:bodyPr/>
          <a:lstStyle/>
          <a:p>
            <a:fld id="{4C111FF5-5AD3-427F-B005-818A5D745D9A}" type="slidenum">
              <a:rPr lang="el-GR" smtClean="0"/>
              <a:pPr/>
              <a:t>4</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B23F7-9E01-4B12-9488-F72E63EE662B}"/>
              </a:ext>
            </a:extLst>
          </p:cNvPr>
          <p:cNvSpPr>
            <a:spLocks noGrp="1"/>
          </p:cNvSpPr>
          <p:nvPr>
            <p:ph type="title"/>
          </p:nvPr>
        </p:nvSpPr>
        <p:spPr>
          <a:xfrm>
            <a:off x="827584" y="44625"/>
            <a:ext cx="7772400" cy="720079"/>
          </a:xfrm>
        </p:spPr>
        <p:txBody>
          <a:bodyPr/>
          <a:lstStyle/>
          <a:p>
            <a:pPr algn="ctr"/>
            <a:r>
              <a:rPr lang="el-GR" dirty="0" err="1"/>
              <a:t>Κατασκευαστικα</a:t>
            </a:r>
            <a:r>
              <a:rPr lang="el-GR" dirty="0"/>
              <a:t> </a:t>
            </a:r>
            <a:r>
              <a:rPr lang="el-GR" dirty="0" err="1"/>
              <a:t>μερη</a:t>
            </a:r>
            <a:r>
              <a:rPr lang="el-GR" dirty="0"/>
              <a:t> </a:t>
            </a:r>
            <a:r>
              <a:rPr lang="el-GR" dirty="0" err="1"/>
              <a:t>κυκλοφορητη</a:t>
            </a:r>
            <a:endParaRPr lang="el-GR" dirty="0"/>
          </a:p>
        </p:txBody>
      </p:sp>
      <p:sp>
        <p:nvSpPr>
          <p:cNvPr id="4" name="TextBox 3">
            <a:extLst>
              <a:ext uri="{FF2B5EF4-FFF2-40B4-BE49-F238E27FC236}">
                <a16:creationId xmlns:a16="http://schemas.microsoft.com/office/drawing/2014/main" id="{783ED8C6-BE66-43F8-AB34-B2C2272ED249}"/>
              </a:ext>
            </a:extLst>
          </p:cNvPr>
          <p:cNvSpPr txBox="1"/>
          <p:nvPr/>
        </p:nvSpPr>
        <p:spPr>
          <a:xfrm>
            <a:off x="107504" y="764704"/>
            <a:ext cx="5616624" cy="5909310"/>
          </a:xfrm>
          <a:prstGeom prst="rect">
            <a:avLst/>
          </a:prstGeom>
          <a:noFill/>
        </p:spPr>
        <p:txBody>
          <a:bodyPr wrap="square">
            <a:spAutoFit/>
          </a:bodyPr>
          <a:lstStyle/>
          <a:p>
            <a:pPr algn="l"/>
            <a:r>
              <a:rPr lang="el-GR" b="0" i="0" dirty="0">
                <a:effectLst/>
                <a:latin typeface="Open Sans" panose="020B0606030504020204" pitchFamily="34" charset="0"/>
              </a:rPr>
              <a:t>Τα κύρια μέρη ενός κυκλοφορητή είναι:</a:t>
            </a:r>
          </a:p>
          <a:p>
            <a:pPr marL="342900" indent="-342900" algn="l">
              <a:buFont typeface="+mj-lt"/>
              <a:buAutoNum type="arabicPeriod"/>
            </a:pPr>
            <a:r>
              <a:rPr lang="el-GR" b="0" i="0" dirty="0">
                <a:effectLst/>
                <a:latin typeface="Open Sans" panose="020B0606030504020204" pitchFamily="34" charset="0"/>
              </a:rPr>
              <a:t>Κιβώτιο σύνδεσης: είναι το σημείο όπου καταλήγει το καλώδιο παροχής του ηλεκτροκινητήρα.</a:t>
            </a:r>
          </a:p>
          <a:p>
            <a:pPr marL="342900" indent="-342900" algn="l">
              <a:buFont typeface="+mj-lt"/>
              <a:buAutoNum type="arabicPeriod"/>
            </a:pPr>
            <a:r>
              <a:rPr lang="el-GR" b="0" i="0" dirty="0" err="1">
                <a:effectLst/>
                <a:latin typeface="Open Sans" panose="020B0606030504020204" pitchFamily="34" charset="0"/>
              </a:rPr>
              <a:t>Στάτης</a:t>
            </a:r>
            <a:r>
              <a:rPr lang="el-GR" b="0" i="0" dirty="0">
                <a:effectLst/>
                <a:latin typeface="Open Sans" panose="020B0606030504020204" pitchFamily="34" charset="0"/>
              </a:rPr>
              <a:t>: είναι το ακίνητο μέρος του ηλεκτροκινητήρα το οποίο διαρρέεται άμεσα με το </a:t>
            </a:r>
            <a:r>
              <a:rPr lang="el-GR" b="0" i="0" dirty="0" err="1">
                <a:effectLst/>
                <a:latin typeface="Open Sans" panose="020B0606030504020204" pitchFamily="34" charset="0"/>
              </a:rPr>
              <a:t>εναλασσόμενο</a:t>
            </a:r>
            <a:r>
              <a:rPr lang="el-GR" b="0" i="0" dirty="0">
                <a:effectLst/>
                <a:latin typeface="Open Sans" panose="020B0606030504020204" pitchFamily="34" charset="0"/>
              </a:rPr>
              <a:t> ρεύμα του δικτύου.</a:t>
            </a:r>
          </a:p>
          <a:p>
            <a:pPr marL="342900" indent="-342900" algn="l">
              <a:buFont typeface="+mj-lt"/>
              <a:buAutoNum type="arabicPeriod"/>
            </a:pPr>
            <a:r>
              <a:rPr lang="el-GR" b="0" i="0" dirty="0" err="1">
                <a:effectLst/>
                <a:latin typeface="Open Sans" panose="020B0606030504020204" pitchFamily="34" charset="0"/>
              </a:rPr>
              <a:t>Ρότορας</a:t>
            </a:r>
            <a:r>
              <a:rPr lang="el-GR" b="0" i="0" dirty="0">
                <a:effectLst/>
                <a:latin typeface="Open Sans" panose="020B0606030504020204" pitchFamily="34" charset="0"/>
              </a:rPr>
              <a:t> ή δρομέας: είναι το κινητό μέρος του ηλεκτροκινητήρα όπου αναπτύσσεται μηχανική ροπή που τον βάζει σε περιστροφή. Είναι απευθείας συνδεδεμένος με τη φτερωτή της αντλίας.</a:t>
            </a:r>
          </a:p>
          <a:p>
            <a:pPr marL="342900" indent="-342900" algn="l">
              <a:buFont typeface="+mj-lt"/>
              <a:buAutoNum type="arabicPeriod"/>
            </a:pPr>
            <a:r>
              <a:rPr lang="el-GR" b="0" i="0" dirty="0">
                <a:effectLst/>
                <a:latin typeface="Open Sans" panose="020B0606030504020204" pitchFamily="34" charset="0"/>
              </a:rPr>
              <a:t>Έδρανο από κεραμικό υψηλής αντοχής σε φθορά.</a:t>
            </a:r>
          </a:p>
          <a:p>
            <a:pPr marL="342900" indent="-342900" algn="l">
              <a:buFont typeface="+mj-lt"/>
              <a:buAutoNum type="arabicPeriod"/>
            </a:pPr>
            <a:r>
              <a:rPr lang="el-GR" b="0" i="0" dirty="0">
                <a:effectLst/>
                <a:latin typeface="Open Sans" panose="020B0606030504020204" pitchFamily="34" charset="0"/>
              </a:rPr>
              <a:t>Άξονας από κεραμικό υψηλής αντοχής ή ανοξείδωτο χάλυβα.</a:t>
            </a:r>
          </a:p>
          <a:p>
            <a:pPr marL="342900" indent="-342900" algn="l">
              <a:buFont typeface="+mj-lt"/>
              <a:buAutoNum type="arabicPeriod"/>
            </a:pPr>
            <a:r>
              <a:rPr lang="el-GR" b="0" i="0" dirty="0">
                <a:effectLst/>
                <a:latin typeface="Open Sans" panose="020B0606030504020204" pitchFamily="34" charset="0"/>
              </a:rPr>
              <a:t>Δίσκος εδράνου</a:t>
            </a:r>
          </a:p>
          <a:p>
            <a:pPr marL="342900" indent="-342900" algn="l">
              <a:buFont typeface="+mj-lt"/>
              <a:buAutoNum type="arabicPeriod"/>
            </a:pPr>
            <a:r>
              <a:rPr lang="el-GR" b="0" i="0" dirty="0">
                <a:effectLst/>
                <a:latin typeface="Open Sans" panose="020B0606030504020204" pitchFamily="34" charset="0"/>
              </a:rPr>
              <a:t>Φτερωτή από ανοξείδωτο χάλυβα ή πολυμερές συνθετικό υλικό</a:t>
            </a:r>
          </a:p>
          <a:p>
            <a:pPr marL="342900" indent="-342900" algn="l">
              <a:buFont typeface="+mj-lt"/>
              <a:buAutoNum type="arabicPeriod"/>
            </a:pPr>
            <a:r>
              <a:rPr lang="el-GR" b="0" i="0" dirty="0">
                <a:effectLst/>
                <a:latin typeface="Open Sans" panose="020B0606030504020204" pitchFamily="34" charset="0"/>
              </a:rPr>
              <a:t>Σώμα αντλίας από χυτοσίδηρο ή ανοξείδωτο χάλυβα</a:t>
            </a:r>
          </a:p>
        </p:txBody>
      </p:sp>
      <p:pic>
        <p:nvPicPr>
          <p:cNvPr id="4098" name="Picture 2" descr="TiSoft - Τι πρέπει να γνωρίζουμε για τις αντλίες">
            <a:extLst>
              <a:ext uri="{FF2B5EF4-FFF2-40B4-BE49-F238E27FC236}">
                <a16:creationId xmlns:a16="http://schemas.microsoft.com/office/drawing/2014/main" id="{DFC76E26-BD58-466B-B4B0-EBCFAE3A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714" y="836713"/>
            <a:ext cx="3379782" cy="5544615"/>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υποσέλιδου 4">
            <a:extLst>
              <a:ext uri="{FF2B5EF4-FFF2-40B4-BE49-F238E27FC236}">
                <a16:creationId xmlns:a16="http://schemas.microsoft.com/office/drawing/2014/main" id="{2CE31772-FB89-4FE6-8931-899EB8A4D4F9}"/>
              </a:ext>
            </a:extLst>
          </p:cNvPr>
          <p:cNvSpPr>
            <a:spLocks noGrp="1"/>
          </p:cNvSpPr>
          <p:nvPr>
            <p:ph type="ftr" sz="quarter" idx="11"/>
          </p:nvPr>
        </p:nvSpPr>
        <p:spPr>
          <a:xfrm>
            <a:off x="-36512" y="6579567"/>
            <a:ext cx="5990311" cy="377825"/>
          </a:xfrm>
        </p:spPr>
        <p:txBody>
          <a:bodyPr/>
          <a:lstStyle/>
          <a:p>
            <a:r>
              <a:rPr lang="el-GR" dirty="0"/>
              <a:t>ΜΑΣΤΡΟΓΙΑΝΝΟΠΟΥΛΟΣ ΓΕΩΡΓΙΟΣ</a:t>
            </a:r>
          </a:p>
        </p:txBody>
      </p:sp>
      <p:sp>
        <p:nvSpPr>
          <p:cNvPr id="6" name="Θέση αριθμού διαφάνειας 5">
            <a:extLst>
              <a:ext uri="{FF2B5EF4-FFF2-40B4-BE49-F238E27FC236}">
                <a16:creationId xmlns:a16="http://schemas.microsoft.com/office/drawing/2014/main" id="{A11FF74F-599C-4B94-BED9-26D008F95E6F}"/>
              </a:ext>
            </a:extLst>
          </p:cNvPr>
          <p:cNvSpPr>
            <a:spLocks noGrp="1"/>
          </p:cNvSpPr>
          <p:nvPr>
            <p:ph type="sldNum" sz="quarter" idx="12"/>
          </p:nvPr>
        </p:nvSpPr>
        <p:spPr>
          <a:xfrm>
            <a:off x="8546972" y="6507559"/>
            <a:ext cx="417516" cy="377825"/>
          </a:xfrm>
        </p:spPr>
        <p:txBody>
          <a:bodyPr/>
          <a:lstStyle/>
          <a:p>
            <a:fld id="{E8582751-7DE3-458B-9E22-B8C9DFC0329F}" type="slidenum">
              <a:rPr lang="el-GR" smtClean="0"/>
              <a:pPr/>
              <a:t>5</a:t>
            </a:fld>
            <a:endParaRPr lang="el-GR"/>
          </a:p>
        </p:txBody>
      </p:sp>
    </p:spTree>
    <p:extLst>
      <p:ext uri="{BB962C8B-B14F-4D97-AF65-F5344CB8AC3E}">
        <p14:creationId xmlns:p14="http://schemas.microsoft.com/office/powerpoint/2010/main" val="374508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a:xfrm>
            <a:off x="30516" y="6480175"/>
            <a:ext cx="5990311" cy="377825"/>
          </a:xfrm>
        </p:spPr>
        <p:txBody>
          <a:bodyPr/>
          <a:lstStyle/>
          <a:p>
            <a:r>
              <a:rPr lang="el-GR" dirty="0"/>
              <a:t>ΜΑΣΤΡΟΓΙΑΝΝΟΠΟΥΛΟΣ ΓΕΩΡΓΙΟΣ</a:t>
            </a:r>
          </a:p>
        </p:txBody>
      </p:sp>
      <p:sp>
        <p:nvSpPr>
          <p:cNvPr id="5" name="4 - Θέση αριθμού διαφάνειας"/>
          <p:cNvSpPr>
            <a:spLocks noGrp="1"/>
          </p:cNvSpPr>
          <p:nvPr>
            <p:ph type="sldNum" sz="quarter" idx="12"/>
          </p:nvPr>
        </p:nvSpPr>
        <p:spPr>
          <a:xfrm>
            <a:off x="8460432" y="6477152"/>
            <a:ext cx="417516" cy="377825"/>
          </a:xfrm>
        </p:spPr>
        <p:txBody>
          <a:bodyPr/>
          <a:lstStyle/>
          <a:p>
            <a:fld id="{4C111FF5-5AD3-427F-B005-818A5D745D9A}" type="slidenum">
              <a:rPr lang="el-GR" smtClean="0"/>
              <a:pPr/>
              <a:t>6</a:t>
            </a:fld>
            <a:endParaRPr lang="el-GR" dirty="0"/>
          </a:p>
        </p:txBody>
      </p:sp>
      <p:sp>
        <p:nvSpPr>
          <p:cNvPr id="6" name="TextBox 5">
            <a:extLst>
              <a:ext uri="{FF2B5EF4-FFF2-40B4-BE49-F238E27FC236}">
                <a16:creationId xmlns:a16="http://schemas.microsoft.com/office/drawing/2014/main" id="{E8277D34-79F5-4A48-98F4-E9EA5E52D71D}"/>
              </a:ext>
            </a:extLst>
          </p:cNvPr>
          <p:cNvSpPr txBox="1"/>
          <p:nvPr/>
        </p:nvSpPr>
        <p:spPr>
          <a:xfrm>
            <a:off x="1907704" y="260648"/>
            <a:ext cx="4572000" cy="923330"/>
          </a:xfrm>
          <a:prstGeom prst="rect">
            <a:avLst/>
          </a:prstGeom>
          <a:noFill/>
        </p:spPr>
        <p:txBody>
          <a:bodyPr wrap="square">
            <a:spAutoFit/>
          </a:bodyPr>
          <a:lstStyle/>
          <a:p>
            <a:pPr algn="ctr">
              <a:buNone/>
            </a:pPr>
            <a:r>
              <a:rPr lang="el-GR" sz="1800" b="1" u="sng" dirty="0">
                <a:solidFill>
                  <a:srgbClr val="FF0000"/>
                </a:solidFill>
              </a:rPr>
              <a:t>ΕΙΔΗ ΚΥΚΛΟΦΟΡΙΤΩΝ </a:t>
            </a:r>
          </a:p>
          <a:p>
            <a:pPr algn="ctr">
              <a:buNone/>
            </a:pPr>
            <a:endParaRPr lang="el-GR" b="1" u="sng" dirty="0">
              <a:solidFill>
                <a:srgbClr val="FF0000"/>
              </a:solidFill>
            </a:endParaRPr>
          </a:p>
          <a:p>
            <a:pPr algn="ctr">
              <a:buNone/>
            </a:pPr>
            <a:r>
              <a:rPr lang="el-GR" sz="1800" b="1" dirty="0"/>
              <a:t>ΟΙ ΚΥΚΛΟΦΟΡΗΤΕΣ ΔΙΑΚΡΙΝΟΝΤΑΙ : </a:t>
            </a:r>
            <a:endParaRPr lang="el-GR" sz="1800" dirty="0"/>
          </a:p>
        </p:txBody>
      </p:sp>
      <p:sp>
        <p:nvSpPr>
          <p:cNvPr id="8" name="TextBox 7">
            <a:extLst>
              <a:ext uri="{FF2B5EF4-FFF2-40B4-BE49-F238E27FC236}">
                <a16:creationId xmlns:a16="http://schemas.microsoft.com/office/drawing/2014/main" id="{413D80EE-1313-41A5-96AB-5856714F88E8}"/>
              </a:ext>
            </a:extLst>
          </p:cNvPr>
          <p:cNvSpPr txBox="1"/>
          <p:nvPr/>
        </p:nvSpPr>
        <p:spPr>
          <a:xfrm>
            <a:off x="30516" y="1313473"/>
            <a:ext cx="9005980" cy="1323439"/>
          </a:xfrm>
          <a:prstGeom prst="rect">
            <a:avLst/>
          </a:prstGeom>
          <a:noFill/>
        </p:spPr>
        <p:txBody>
          <a:bodyPr wrap="square">
            <a:spAutoFit/>
          </a:bodyPr>
          <a:lstStyle/>
          <a:p>
            <a:pPr marL="578358" lvl="0" indent="-514350">
              <a:buAutoNum type="arabicPeriod"/>
            </a:pPr>
            <a:r>
              <a:rPr lang="el-GR" sz="2000" b="1" dirty="0"/>
              <a:t>ΑΝΑΛΟΓΑ ΜΕ ΤΟΝ ΤΡΟΠΟ ΛΙΠΑΝΣΗΣ ΤΟΥΣ ΣΕ :</a:t>
            </a:r>
          </a:p>
          <a:p>
            <a:pPr marL="406908" lvl="0" indent="-342900">
              <a:buFont typeface="Arial" panose="020B0604020202020204" pitchFamily="34" charset="0"/>
              <a:buChar char="•"/>
            </a:pPr>
            <a:r>
              <a:rPr lang="el-GR" sz="2000" b="1" dirty="0"/>
              <a:t>ΥΔΡΟΛΙΠΑΝΤΟΥΣ ΚΥΚΛΟΦΟΡΗΤΕΣ</a:t>
            </a:r>
            <a:endParaRPr lang="el-GR" sz="2000" dirty="0"/>
          </a:p>
          <a:p>
            <a:pPr marL="406908" lvl="0" indent="-342900">
              <a:buFont typeface="Arial" panose="020B0604020202020204" pitchFamily="34" charset="0"/>
              <a:buChar char="•"/>
            </a:pPr>
            <a:r>
              <a:rPr lang="el-GR" sz="2000" b="1" dirty="0"/>
              <a:t>ΕΛΑΙΟΛΙΠΑΝΤΟΙ ΚΥΚΛΟΦΟΡΗΤΕΣ </a:t>
            </a:r>
            <a:r>
              <a:rPr lang="en-US" sz="2000" b="1" dirty="0"/>
              <a:t>(</a:t>
            </a:r>
            <a:r>
              <a:rPr lang="el-GR" sz="2000" b="1" dirty="0"/>
              <a:t>έχουν καταργηθεί)</a:t>
            </a:r>
            <a:endParaRPr lang="en-US" sz="2000" b="1" dirty="0"/>
          </a:p>
          <a:p>
            <a:pPr lvl="1"/>
            <a:endParaRPr lang="el-GR" sz="2000" dirty="0"/>
          </a:p>
        </p:txBody>
      </p:sp>
      <p:sp>
        <p:nvSpPr>
          <p:cNvPr id="10" name="TextBox 9">
            <a:extLst>
              <a:ext uri="{FF2B5EF4-FFF2-40B4-BE49-F238E27FC236}">
                <a16:creationId xmlns:a16="http://schemas.microsoft.com/office/drawing/2014/main" id="{BEAE0787-BFB1-43E0-AE2C-2E39DA86E83D}"/>
              </a:ext>
            </a:extLst>
          </p:cNvPr>
          <p:cNvSpPr txBox="1"/>
          <p:nvPr/>
        </p:nvSpPr>
        <p:spPr>
          <a:xfrm>
            <a:off x="61962" y="2570362"/>
            <a:ext cx="8861964" cy="1015663"/>
          </a:xfrm>
          <a:prstGeom prst="rect">
            <a:avLst/>
          </a:prstGeom>
          <a:noFill/>
        </p:spPr>
        <p:txBody>
          <a:bodyPr wrap="square">
            <a:spAutoFit/>
          </a:bodyPr>
          <a:lstStyle/>
          <a:p>
            <a:pPr lvl="0" algn="just">
              <a:buNone/>
            </a:pPr>
            <a:r>
              <a:rPr lang="en-US" sz="2000" b="1" dirty="0"/>
              <a:t>2. </a:t>
            </a:r>
            <a:r>
              <a:rPr lang="el-GR" sz="2000" b="1" dirty="0"/>
              <a:t>ΑΝΑΛΟΓΑ ΜΕ ΤΟΝ ΤΡΟΠΟ ΣΥΝΔΕΣΗΣ ΤΟΥΣ ΣΕ</a:t>
            </a:r>
            <a:endParaRPr lang="el-GR" sz="2000" dirty="0"/>
          </a:p>
          <a:p>
            <a:pPr marL="342900" lvl="0" indent="-342900" algn="just">
              <a:buFont typeface="Arial" panose="020B0604020202020204" pitchFamily="34" charset="0"/>
              <a:buChar char="•"/>
            </a:pPr>
            <a:r>
              <a:rPr lang="el-GR" sz="2000" b="1" dirty="0"/>
              <a:t>ΚΥΚΛΟΦΟΡΗΤΕΣ ΜΕ ΡΑΚΟΡ</a:t>
            </a:r>
            <a:endParaRPr lang="el-GR" sz="2000" dirty="0"/>
          </a:p>
          <a:p>
            <a:pPr marL="342900" lvl="0" indent="-342900" algn="just">
              <a:buFont typeface="Arial" panose="020B0604020202020204" pitchFamily="34" charset="0"/>
              <a:buChar char="•"/>
            </a:pPr>
            <a:r>
              <a:rPr lang="el-GR" sz="2000" b="1" dirty="0"/>
              <a:t>ΚΥΚΛΟΦΟΡΗΤΕΣ ΜΕ ΦΛΑΤΖΑ</a:t>
            </a:r>
            <a:endParaRPr lang="el-GR" sz="2000" dirty="0"/>
          </a:p>
        </p:txBody>
      </p:sp>
      <p:sp>
        <p:nvSpPr>
          <p:cNvPr id="12" name="TextBox 11">
            <a:extLst>
              <a:ext uri="{FF2B5EF4-FFF2-40B4-BE49-F238E27FC236}">
                <a16:creationId xmlns:a16="http://schemas.microsoft.com/office/drawing/2014/main" id="{74227A24-F5C9-4A13-9EA3-3D84BE8D29AE}"/>
              </a:ext>
            </a:extLst>
          </p:cNvPr>
          <p:cNvSpPr txBox="1"/>
          <p:nvPr/>
        </p:nvSpPr>
        <p:spPr>
          <a:xfrm>
            <a:off x="57269" y="3597984"/>
            <a:ext cx="6746979" cy="1323439"/>
          </a:xfrm>
          <a:prstGeom prst="rect">
            <a:avLst/>
          </a:prstGeom>
          <a:noFill/>
        </p:spPr>
        <p:txBody>
          <a:bodyPr wrap="square">
            <a:spAutoFit/>
          </a:bodyPr>
          <a:lstStyle/>
          <a:p>
            <a:pPr algn="ctr">
              <a:buNone/>
            </a:pPr>
            <a:r>
              <a:rPr lang="el-GR" sz="2000" b="1" dirty="0"/>
              <a:t> </a:t>
            </a:r>
            <a:endParaRPr lang="el-GR" sz="2000" dirty="0"/>
          </a:p>
          <a:p>
            <a:pPr lvl="0">
              <a:buNone/>
            </a:pPr>
            <a:r>
              <a:rPr lang="en-US" sz="2000" b="1" dirty="0"/>
              <a:t>3. </a:t>
            </a:r>
            <a:r>
              <a:rPr lang="el-GR" sz="2000" b="1" dirty="0"/>
              <a:t>ΑΝΑΛΟΓΑ ΜΕ ΤΟ ΡΕΥΜΑ ΠΟΥ ΧΡΗΣΙΜΟΠΟΙΟΥΝ ΣΕ :</a:t>
            </a:r>
            <a:endParaRPr lang="el-GR" sz="2000" dirty="0"/>
          </a:p>
          <a:p>
            <a:pPr marL="342900" indent="-342900">
              <a:buFont typeface="Arial" panose="020B0604020202020204" pitchFamily="34" charset="0"/>
              <a:buChar char="•"/>
            </a:pPr>
            <a:r>
              <a:rPr lang="el-GR" sz="2000" b="1" dirty="0"/>
              <a:t>ΜΟΝΟΦΑΣΙΚΟΥΣ</a:t>
            </a:r>
            <a:r>
              <a:rPr lang="en-US" sz="2000" b="1" dirty="0"/>
              <a:t> </a:t>
            </a:r>
            <a:r>
              <a:rPr lang="el-GR" sz="2000" b="1" dirty="0"/>
              <a:t>ΚΥΚΛΟΦΟΡΗΤΕΣ</a:t>
            </a:r>
            <a:endParaRPr lang="el-GR" sz="2000" dirty="0"/>
          </a:p>
          <a:p>
            <a:pPr marL="342900" indent="-342900">
              <a:buFont typeface="Arial" panose="020B0604020202020204" pitchFamily="34" charset="0"/>
              <a:buChar char="•"/>
            </a:pPr>
            <a:r>
              <a:rPr lang="el-GR" sz="2000" b="1" dirty="0"/>
              <a:t>ΤΡΙΦΑΣΙΚΟΥΣ</a:t>
            </a:r>
            <a:r>
              <a:rPr lang="en-US" sz="2000" b="1" dirty="0"/>
              <a:t> </a:t>
            </a:r>
            <a:r>
              <a:rPr lang="el-GR" sz="2000" b="1" dirty="0"/>
              <a:t>ΚΥΚΛΟΦΟΡΗΤΕΣ</a:t>
            </a:r>
          </a:p>
        </p:txBody>
      </p:sp>
      <p:sp>
        <p:nvSpPr>
          <p:cNvPr id="17" name="TextBox 16">
            <a:extLst>
              <a:ext uri="{FF2B5EF4-FFF2-40B4-BE49-F238E27FC236}">
                <a16:creationId xmlns:a16="http://schemas.microsoft.com/office/drawing/2014/main" id="{2672B606-33B5-452C-AF55-1F9140FB0718}"/>
              </a:ext>
            </a:extLst>
          </p:cNvPr>
          <p:cNvSpPr txBox="1"/>
          <p:nvPr/>
        </p:nvSpPr>
        <p:spPr>
          <a:xfrm>
            <a:off x="58445" y="5045114"/>
            <a:ext cx="6746979" cy="1015663"/>
          </a:xfrm>
          <a:prstGeom prst="rect">
            <a:avLst/>
          </a:prstGeom>
          <a:noFill/>
        </p:spPr>
        <p:txBody>
          <a:bodyPr wrap="square">
            <a:spAutoFit/>
          </a:bodyPr>
          <a:lstStyle/>
          <a:p>
            <a:pPr>
              <a:buNone/>
            </a:pPr>
            <a:r>
              <a:rPr lang="el-GR" sz="2000" b="1" dirty="0"/>
              <a:t>4. ΑΝΆΛΟΓΑ ΜΕ ΤΟΝ  ΤΡΟΠΟ ΛΕΙΤΟΥΡΓΊΑΣ ΤΟΥΣ ΣΕ :</a:t>
            </a:r>
          </a:p>
          <a:p>
            <a:pPr marL="342900" indent="-342900">
              <a:buFont typeface="Arial" panose="020B0604020202020204" pitchFamily="34" charset="0"/>
              <a:buChar char="•"/>
            </a:pPr>
            <a:r>
              <a:rPr lang="el-GR" sz="2000" b="1" dirty="0"/>
              <a:t>ΣΥΜΒΑΤΙΚΟΥΣ ΚΥΚΛΟΦΟΡΗΤΕΣ</a:t>
            </a:r>
          </a:p>
          <a:p>
            <a:pPr marL="342900" indent="-342900">
              <a:buFont typeface="Arial" panose="020B0604020202020204" pitchFamily="34" charset="0"/>
              <a:buChar char="•"/>
            </a:pPr>
            <a:r>
              <a:rPr lang="el-GR" sz="2000" b="1" dirty="0"/>
              <a:t>ΗΛΕΚΤΡΟΝΙΚΟΎΣ ΚΥΚΛΟΦΟΡΗΤΕΣ (</a:t>
            </a:r>
            <a:r>
              <a:rPr lang="en-US" sz="2000" b="1" dirty="0"/>
              <a:t>inverter)</a:t>
            </a:r>
            <a:endParaRPr lang="el-G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6B6B85-7EC2-4EEC-8EE9-6E645E5025B3}"/>
              </a:ext>
            </a:extLst>
          </p:cNvPr>
          <p:cNvSpPr>
            <a:spLocks noGrp="1"/>
          </p:cNvSpPr>
          <p:nvPr>
            <p:ph type="title"/>
          </p:nvPr>
        </p:nvSpPr>
        <p:spPr>
          <a:xfrm>
            <a:off x="323528" y="44624"/>
            <a:ext cx="7772400" cy="705763"/>
          </a:xfrm>
        </p:spPr>
        <p:txBody>
          <a:bodyPr/>
          <a:lstStyle/>
          <a:p>
            <a:pPr algn="ctr"/>
            <a:r>
              <a:rPr lang="el-GR" sz="2800" b="1" dirty="0"/>
              <a:t>ΕΛΑΙΟΛΙΠΑΝΤΟΙ ΚΥΚΛΟΦΟΡ</a:t>
            </a:r>
            <a:r>
              <a:rPr lang="en-US" sz="2800" b="1" dirty="0"/>
              <a:t>h</a:t>
            </a:r>
            <a:r>
              <a:rPr lang="el-GR" sz="2800" b="1" dirty="0"/>
              <a:t>ΤΕΣ</a:t>
            </a:r>
            <a:endParaRPr lang="el-GR" dirty="0"/>
          </a:p>
        </p:txBody>
      </p:sp>
      <p:pic>
        <p:nvPicPr>
          <p:cNvPr id="4" name="Picture 2" descr="Ελαιολίπαντοι – 3 Μέρη – Electromecanica">
            <a:extLst>
              <a:ext uri="{FF2B5EF4-FFF2-40B4-BE49-F238E27FC236}">
                <a16:creationId xmlns:a16="http://schemas.microsoft.com/office/drawing/2014/main" id="{9D2EEC3E-A57C-4143-9BFB-DE0196583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771" y="980728"/>
            <a:ext cx="2952693" cy="2204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4F3A77-2796-49C4-ACEB-913E288A85EB}"/>
              </a:ext>
            </a:extLst>
          </p:cNvPr>
          <p:cNvSpPr txBox="1"/>
          <p:nvPr/>
        </p:nvSpPr>
        <p:spPr>
          <a:xfrm>
            <a:off x="917849" y="2123564"/>
            <a:ext cx="4572000" cy="369332"/>
          </a:xfrm>
          <a:prstGeom prst="rect">
            <a:avLst/>
          </a:prstGeom>
          <a:noFill/>
        </p:spPr>
        <p:txBody>
          <a:bodyPr wrap="square">
            <a:spAutoFit/>
          </a:bodyPr>
          <a:lstStyle/>
          <a:p>
            <a:r>
              <a:rPr lang="el-GR" sz="1800" b="1" dirty="0"/>
              <a:t> </a:t>
            </a:r>
            <a:endParaRPr lang="el-GR" dirty="0"/>
          </a:p>
        </p:txBody>
      </p:sp>
      <p:sp>
        <p:nvSpPr>
          <p:cNvPr id="8" name="TextBox 7">
            <a:extLst>
              <a:ext uri="{FF2B5EF4-FFF2-40B4-BE49-F238E27FC236}">
                <a16:creationId xmlns:a16="http://schemas.microsoft.com/office/drawing/2014/main" id="{1574329F-2570-4EEC-BE89-2B4C3D7A64C6}"/>
              </a:ext>
            </a:extLst>
          </p:cNvPr>
          <p:cNvSpPr txBox="1"/>
          <p:nvPr/>
        </p:nvSpPr>
        <p:spPr>
          <a:xfrm>
            <a:off x="35496" y="1031750"/>
            <a:ext cx="5567278" cy="1200329"/>
          </a:xfrm>
          <a:prstGeom prst="rect">
            <a:avLst/>
          </a:prstGeom>
          <a:noFill/>
        </p:spPr>
        <p:txBody>
          <a:bodyPr wrap="square">
            <a:spAutoFit/>
          </a:bodyPr>
          <a:lstStyle/>
          <a:p>
            <a:pPr marL="285750" indent="-285750">
              <a:buFont typeface="Wingdings" panose="05000000000000000000" pitchFamily="2" charset="2"/>
              <a:buChar char="Ø"/>
            </a:pPr>
            <a:r>
              <a:rPr lang="el-GR" b="1" dirty="0"/>
              <a:t>Οι ελαιολίπαντοι κυκλοφορητές ήταν οι πρώτοι κυκλοφορητές που χρησιμοποιήθηκαν στις εγκαταστάσεις  θέρμανσης. Υπάρχουν ελάχιστοι  ακόμα σε λειτουργία. </a:t>
            </a:r>
            <a:endParaRPr lang="el-GR" dirty="0"/>
          </a:p>
        </p:txBody>
      </p:sp>
      <p:pic>
        <p:nvPicPr>
          <p:cNvPr id="5122" name="Picture 2" descr="ΜΗΧΑΝΟΛΟΓΙΚΑ ΦΟΡΟΥΜ - ΘΕΡΜΑΝΣΗ - ΚΛΙΜΑΤΙΣΜΟΣ - ΔΙΑΧΕΙΡΙΣΗ ΕΝΕΡΓΕΙΑΣ">
            <a:extLst>
              <a:ext uri="{FF2B5EF4-FFF2-40B4-BE49-F238E27FC236}">
                <a16:creationId xmlns:a16="http://schemas.microsoft.com/office/drawing/2014/main" id="{C7478A65-68E3-4ADB-92F8-392F7C45D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771" y="3861048"/>
            <a:ext cx="2952692" cy="24614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DBE0E39-3F2A-4600-9BB8-C5EF5C2A52D4}"/>
              </a:ext>
            </a:extLst>
          </p:cNvPr>
          <p:cNvSpPr txBox="1"/>
          <p:nvPr/>
        </p:nvSpPr>
        <p:spPr>
          <a:xfrm>
            <a:off x="35496" y="2579020"/>
            <a:ext cx="5699375" cy="1200329"/>
          </a:xfrm>
          <a:prstGeom prst="rect">
            <a:avLst/>
          </a:prstGeom>
          <a:noFill/>
        </p:spPr>
        <p:txBody>
          <a:bodyPr wrap="square">
            <a:spAutoFit/>
          </a:bodyPr>
          <a:lstStyle/>
          <a:p>
            <a:pPr marL="285750" indent="-285750">
              <a:buFont typeface="Wingdings" panose="05000000000000000000" pitchFamily="2" charset="2"/>
              <a:buChar char="Ø"/>
            </a:pPr>
            <a:r>
              <a:rPr lang="el-GR" b="1" dirty="0"/>
              <a:t>Όπως φαίνεται στις εικόνες δίπλα το μοτέρ ήταν ξεχωριστό από την αντλία και η λίπανσή  του γίνονταν με λάδι μέσω ενός μικρού ΄΄</a:t>
            </a:r>
            <a:r>
              <a:rPr lang="el-GR" b="1" dirty="0" err="1"/>
              <a:t>κάρτερ</a:t>
            </a:r>
            <a:r>
              <a:rPr lang="el-GR" b="1" dirty="0"/>
              <a:t>΄΄ που υπήρχε στην βάση του μοτέρ </a:t>
            </a:r>
            <a:endParaRPr lang="el-GR" dirty="0"/>
          </a:p>
        </p:txBody>
      </p:sp>
      <p:sp>
        <p:nvSpPr>
          <p:cNvPr id="11" name="TextBox 10">
            <a:extLst>
              <a:ext uri="{FF2B5EF4-FFF2-40B4-BE49-F238E27FC236}">
                <a16:creationId xmlns:a16="http://schemas.microsoft.com/office/drawing/2014/main" id="{2588EDB5-F5A3-4AB2-8F23-475BCC598BB5}"/>
              </a:ext>
            </a:extLst>
          </p:cNvPr>
          <p:cNvSpPr txBox="1"/>
          <p:nvPr/>
        </p:nvSpPr>
        <p:spPr>
          <a:xfrm>
            <a:off x="35496" y="3933056"/>
            <a:ext cx="5838760" cy="1200329"/>
          </a:xfrm>
          <a:prstGeom prst="rect">
            <a:avLst/>
          </a:prstGeom>
          <a:noFill/>
        </p:spPr>
        <p:txBody>
          <a:bodyPr wrap="square">
            <a:spAutoFit/>
          </a:bodyPr>
          <a:lstStyle/>
          <a:p>
            <a:pPr marL="285750" indent="-285750">
              <a:buFont typeface="Wingdings" panose="05000000000000000000" pitchFamily="2" charset="2"/>
              <a:buChar char="Ø"/>
            </a:pPr>
            <a:r>
              <a:rPr lang="el-GR" b="1" dirty="0"/>
              <a:t>Εκτός από ενεργοβόροι και πολύ θορυβώδεις αποδείχτηκαν και δις λειτουργικοί και αντικαταστάθηκαν από τους </a:t>
            </a:r>
            <a:r>
              <a:rPr lang="el-GR" b="1" dirty="0" err="1"/>
              <a:t>υδρολίπαντους</a:t>
            </a:r>
            <a:r>
              <a:rPr lang="el-GR" b="1" dirty="0"/>
              <a:t> κυκλοφορητές.</a:t>
            </a:r>
            <a:endParaRPr lang="el-GR" dirty="0"/>
          </a:p>
        </p:txBody>
      </p:sp>
      <p:sp>
        <p:nvSpPr>
          <p:cNvPr id="12" name="TextBox 11">
            <a:extLst>
              <a:ext uri="{FF2B5EF4-FFF2-40B4-BE49-F238E27FC236}">
                <a16:creationId xmlns:a16="http://schemas.microsoft.com/office/drawing/2014/main" id="{AF6880DD-674F-4457-A3D2-9BA6E4EAB08C}"/>
              </a:ext>
            </a:extLst>
          </p:cNvPr>
          <p:cNvSpPr txBox="1"/>
          <p:nvPr/>
        </p:nvSpPr>
        <p:spPr>
          <a:xfrm>
            <a:off x="35496" y="5241974"/>
            <a:ext cx="5236313" cy="923330"/>
          </a:xfrm>
          <a:prstGeom prst="rect">
            <a:avLst/>
          </a:prstGeom>
          <a:noFill/>
        </p:spPr>
        <p:txBody>
          <a:bodyPr wrap="square">
            <a:spAutoFit/>
          </a:bodyPr>
          <a:lstStyle/>
          <a:p>
            <a:pPr marL="285750" indent="-285750">
              <a:buFont typeface="Wingdings" panose="05000000000000000000" pitchFamily="2" charset="2"/>
              <a:buChar char="Ø"/>
            </a:pPr>
            <a:r>
              <a:rPr lang="el-GR" b="1" dirty="0"/>
              <a:t>Τοποθετούνταν στην σωλήνα της επιστροφής λόγο της μικρής αντοχής τους στην υψηλή θερμοκρασία του νερού.</a:t>
            </a:r>
            <a:endParaRPr lang="el-GR" dirty="0"/>
          </a:p>
        </p:txBody>
      </p:sp>
      <p:sp>
        <p:nvSpPr>
          <p:cNvPr id="13" name="Θέση υποσέλιδου 12">
            <a:extLst>
              <a:ext uri="{FF2B5EF4-FFF2-40B4-BE49-F238E27FC236}">
                <a16:creationId xmlns:a16="http://schemas.microsoft.com/office/drawing/2014/main" id="{DEC6D8F7-87D6-4C3E-874E-84972DCE351B}"/>
              </a:ext>
            </a:extLst>
          </p:cNvPr>
          <p:cNvSpPr>
            <a:spLocks noGrp="1"/>
          </p:cNvSpPr>
          <p:nvPr>
            <p:ph type="ftr" sz="quarter" idx="11"/>
          </p:nvPr>
        </p:nvSpPr>
        <p:spPr>
          <a:xfrm>
            <a:off x="107504" y="6435551"/>
            <a:ext cx="5990311" cy="377825"/>
          </a:xfrm>
        </p:spPr>
        <p:txBody>
          <a:bodyPr/>
          <a:lstStyle/>
          <a:p>
            <a:r>
              <a:rPr lang="el-GR" dirty="0"/>
              <a:t>ΜΑΣΤΡΟΓΙΑΝΝΟΠΟΥΛΟΣ ΓΕΩΡΓΙΟΣ</a:t>
            </a:r>
          </a:p>
        </p:txBody>
      </p:sp>
      <p:sp>
        <p:nvSpPr>
          <p:cNvPr id="15" name="Θέση αριθμού διαφάνειας 14">
            <a:extLst>
              <a:ext uri="{FF2B5EF4-FFF2-40B4-BE49-F238E27FC236}">
                <a16:creationId xmlns:a16="http://schemas.microsoft.com/office/drawing/2014/main" id="{7EC494EF-A887-493A-A7F2-AEDC32A31B8B}"/>
              </a:ext>
            </a:extLst>
          </p:cNvPr>
          <p:cNvSpPr>
            <a:spLocks noGrp="1"/>
          </p:cNvSpPr>
          <p:nvPr>
            <p:ph type="sldNum" sz="quarter" idx="12"/>
          </p:nvPr>
        </p:nvSpPr>
        <p:spPr>
          <a:xfrm>
            <a:off x="8546972" y="6507559"/>
            <a:ext cx="417516" cy="377825"/>
          </a:xfrm>
        </p:spPr>
        <p:txBody>
          <a:bodyPr/>
          <a:lstStyle/>
          <a:p>
            <a:fld id="{E8582751-7DE3-458B-9E22-B8C9DFC0329F}" type="slidenum">
              <a:rPr lang="el-GR" smtClean="0"/>
              <a:pPr/>
              <a:t>7</a:t>
            </a:fld>
            <a:endParaRPr lang="el-GR" dirty="0"/>
          </a:p>
        </p:txBody>
      </p:sp>
    </p:spTree>
    <p:extLst>
      <p:ext uri="{BB962C8B-B14F-4D97-AF65-F5344CB8AC3E}">
        <p14:creationId xmlns:p14="http://schemas.microsoft.com/office/powerpoint/2010/main" val="232216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0E0D2F-C6B5-4E12-B5CE-5651D51E3283}"/>
              </a:ext>
            </a:extLst>
          </p:cNvPr>
          <p:cNvSpPr>
            <a:spLocks noGrp="1"/>
          </p:cNvSpPr>
          <p:nvPr>
            <p:ph type="title"/>
          </p:nvPr>
        </p:nvSpPr>
        <p:spPr>
          <a:xfrm>
            <a:off x="457200" y="260648"/>
            <a:ext cx="7772400" cy="1019199"/>
          </a:xfrm>
        </p:spPr>
        <p:txBody>
          <a:bodyPr/>
          <a:lstStyle/>
          <a:p>
            <a:pPr algn="ctr"/>
            <a:r>
              <a:rPr lang="el-GR" sz="2800" b="1" dirty="0" err="1"/>
              <a:t>ΥΔΡΟΛΙΠΑΝΤΟι</a:t>
            </a:r>
            <a:r>
              <a:rPr lang="el-GR" sz="2800" b="1" dirty="0"/>
              <a:t> ΚΥΚΛΟΦΟΡΙΤΕΣ</a:t>
            </a:r>
            <a:br>
              <a:rPr lang="el-GR" sz="2800" dirty="0"/>
            </a:br>
            <a:endParaRPr lang="el-GR" dirty="0"/>
          </a:p>
        </p:txBody>
      </p:sp>
      <p:sp>
        <p:nvSpPr>
          <p:cNvPr id="4" name="TextBox 3">
            <a:extLst>
              <a:ext uri="{FF2B5EF4-FFF2-40B4-BE49-F238E27FC236}">
                <a16:creationId xmlns:a16="http://schemas.microsoft.com/office/drawing/2014/main" id="{CD0D3A8E-50E8-442A-827D-96281CBE7B7F}"/>
              </a:ext>
            </a:extLst>
          </p:cNvPr>
          <p:cNvSpPr txBox="1"/>
          <p:nvPr/>
        </p:nvSpPr>
        <p:spPr>
          <a:xfrm>
            <a:off x="35496" y="1031750"/>
            <a:ext cx="5567278" cy="646331"/>
          </a:xfrm>
          <a:prstGeom prst="rect">
            <a:avLst/>
          </a:prstGeom>
          <a:noFill/>
        </p:spPr>
        <p:txBody>
          <a:bodyPr wrap="square">
            <a:spAutoFit/>
          </a:bodyPr>
          <a:lstStyle/>
          <a:p>
            <a:pPr marL="285750" indent="-285750">
              <a:buFont typeface="Wingdings" panose="05000000000000000000" pitchFamily="2" charset="2"/>
              <a:buChar char="Ø"/>
            </a:pPr>
            <a:r>
              <a:rPr lang="el-GR" b="1" dirty="0"/>
              <a:t>Όλοι οι κυκλοφορητές που χρησιμοποιούνται πλέον  στις εγκαταστάσεις  θέρμανσης είναι </a:t>
            </a:r>
            <a:r>
              <a:rPr lang="el-GR" b="1" dirty="0" err="1"/>
              <a:t>υδρολίπαντοι</a:t>
            </a:r>
            <a:r>
              <a:rPr lang="el-GR" b="1" dirty="0"/>
              <a:t> .</a:t>
            </a:r>
            <a:endParaRPr lang="el-GR" dirty="0"/>
          </a:p>
        </p:txBody>
      </p:sp>
      <p:sp>
        <p:nvSpPr>
          <p:cNvPr id="5" name="TextBox 4">
            <a:extLst>
              <a:ext uri="{FF2B5EF4-FFF2-40B4-BE49-F238E27FC236}">
                <a16:creationId xmlns:a16="http://schemas.microsoft.com/office/drawing/2014/main" id="{5CCEA462-BCCD-4758-9AEE-052D1067234C}"/>
              </a:ext>
            </a:extLst>
          </p:cNvPr>
          <p:cNvSpPr txBox="1"/>
          <p:nvPr/>
        </p:nvSpPr>
        <p:spPr>
          <a:xfrm>
            <a:off x="35496" y="2012647"/>
            <a:ext cx="5567278" cy="1477328"/>
          </a:xfrm>
          <a:prstGeom prst="rect">
            <a:avLst/>
          </a:prstGeom>
          <a:noFill/>
        </p:spPr>
        <p:txBody>
          <a:bodyPr wrap="square">
            <a:spAutoFit/>
          </a:bodyPr>
          <a:lstStyle/>
          <a:p>
            <a:pPr marL="285750" indent="-285750">
              <a:buFont typeface="Wingdings" panose="05000000000000000000" pitchFamily="2" charset="2"/>
              <a:buChar char="Ø"/>
            </a:pPr>
            <a:r>
              <a:rPr lang="el-GR" b="1" dirty="0"/>
              <a:t>Αυτό σημαίνει πως οι κυκλοφορητές λιπαίνονται από το ίδιο το νερό της εγκατάστασης το οποίο κυκλοφορεί μέσα στον χώρο του σώματος του κυκλοφορητή φτάνοντας σε όλα τα μηχανικά μέρη του.</a:t>
            </a:r>
            <a:endParaRPr lang="el-GR" dirty="0"/>
          </a:p>
        </p:txBody>
      </p:sp>
      <p:sp>
        <p:nvSpPr>
          <p:cNvPr id="6" name="TextBox 5">
            <a:extLst>
              <a:ext uri="{FF2B5EF4-FFF2-40B4-BE49-F238E27FC236}">
                <a16:creationId xmlns:a16="http://schemas.microsoft.com/office/drawing/2014/main" id="{8D0EDA51-0AAC-479B-AC4D-7198D0AB6A96}"/>
              </a:ext>
            </a:extLst>
          </p:cNvPr>
          <p:cNvSpPr txBox="1"/>
          <p:nvPr/>
        </p:nvSpPr>
        <p:spPr>
          <a:xfrm>
            <a:off x="35496" y="3596823"/>
            <a:ext cx="5567278" cy="1754326"/>
          </a:xfrm>
          <a:prstGeom prst="rect">
            <a:avLst/>
          </a:prstGeom>
          <a:noFill/>
        </p:spPr>
        <p:txBody>
          <a:bodyPr wrap="square">
            <a:spAutoFit/>
          </a:bodyPr>
          <a:lstStyle/>
          <a:p>
            <a:pPr marL="285750" indent="-285750">
              <a:buFont typeface="Wingdings" panose="05000000000000000000" pitchFamily="2" charset="2"/>
              <a:buChar char="Ø"/>
            </a:pPr>
            <a:r>
              <a:rPr lang="el-GR" b="1" dirty="0"/>
              <a:t>Στους παλαιότερους </a:t>
            </a:r>
            <a:r>
              <a:rPr lang="el-GR" b="1" dirty="0" err="1"/>
              <a:t>υδρολίπαντους</a:t>
            </a:r>
            <a:r>
              <a:rPr lang="el-GR" b="1" dirty="0"/>
              <a:t> κυκλοφορητές ήταν απαραίτητο να κάνουμε ΄΄εξαέρωση΄΄ καθώς εγκλωβιζόταν αέρας στον χώρο περιστροφής του άξονα και δυσκόλευε την περιστροφή. Υπήρχε μια βίδα στο πίσω μέρος του μοτέρ και </a:t>
            </a:r>
            <a:r>
              <a:rPr lang="el-GR" b="1" dirty="0" err="1"/>
              <a:t>ξεβιδόνοντας</a:t>
            </a:r>
            <a:r>
              <a:rPr lang="el-GR" b="1" dirty="0"/>
              <a:t> αφαιρούσε τον αέρα. </a:t>
            </a:r>
            <a:endParaRPr lang="el-GR" dirty="0"/>
          </a:p>
        </p:txBody>
      </p:sp>
      <p:pic>
        <p:nvPicPr>
          <p:cNvPr id="7" name="3 - Εικόνα">
            <a:extLst>
              <a:ext uri="{FF2B5EF4-FFF2-40B4-BE49-F238E27FC236}">
                <a16:creationId xmlns:a16="http://schemas.microsoft.com/office/drawing/2014/main" id="{F589CC29-22CB-4315-8AD4-C25AF80E4791}"/>
              </a:ext>
            </a:extLst>
          </p:cNvPr>
          <p:cNvPicPr/>
          <p:nvPr/>
        </p:nvPicPr>
        <p:blipFill>
          <a:blip r:embed="rId2" cstate="print"/>
          <a:srcRect/>
          <a:stretch>
            <a:fillRect/>
          </a:stretch>
        </p:blipFill>
        <p:spPr bwMode="auto">
          <a:xfrm>
            <a:off x="6429388" y="1428736"/>
            <a:ext cx="2428892" cy="4500594"/>
          </a:xfrm>
          <a:prstGeom prst="rect">
            <a:avLst/>
          </a:prstGeom>
          <a:noFill/>
          <a:ln w="9525">
            <a:noFill/>
            <a:miter lim="800000"/>
            <a:headEnd/>
            <a:tailEnd/>
          </a:ln>
        </p:spPr>
      </p:pic>
      <p:sp>
        <p:nvSpPr>
          <p:cNvPr id="9" name="TextBox 8">
            <a:extLst>
              <a:ext uri="{FF2B5EF4-FFF2-40B4-BE49-F238E27FC236}">
                <a16:creationId xmlns:a16="http://schemas.microsoft.com/office/drawing/2014/main" id="{84BE6E13-926D-41BA-8291-D62EFF66212A}"/>
              </a:ext>
            </a:extLst>
          </p:cNvPr>
          <p:cNvSpPr txBox="1"/>
          <p:nvPr/>
        </p:nvSpPr>
        <p:spPr>
          <a:xfrm>
            <a:off x="35496" y="5445224"/>
            <a:ext cx="5567278" cy="646331"/>
          </a:xfrm>
          <a:prstGeom prst="rect">
            <a:avLst/>
          </a:prstGeom>
          <a:noFill/>
        </p:spPr>
        <p:txBody>
          <a:bodyPr wrap="square">
            <a:spAutoFit/>
          </a:bodyPr>
          <a:lstStyle/>
          <a:p>
            <a:pPr marL="285750" indent="-285750">
              <a:buFont typeface="Wingdings" panose="05000000000000000000" pitchFamily="2" charset="2"/>
              <a:buChar char="Ø"/>
            </a:pPr>
            <a:r>
              <a:rPr lang="el-GR" b="1" dirty="0"/>
              <a:t>Στους σύγχρονους κυκλοφορητές η εξαέρωση γίνετε αυτόματα.</a:t>
            </a:r>
            <a:endParaRPr lang="el-GR" dirty="0"/>
          </a:p>
        </p:txBody>
      </p:sp>
      <p:sp>
        <p:nvSpPr>
          <p:cNvPr id="12" name="Θέση υποσέλιδου 11">
            <a:extLst>
              <a:ext uri="{FF2B5EF4-FFF2-40B4-BE49-F238E27FC236}">
                <a16:creationId xmlns:a16="http://schemas.microsoft.com/office/drawing/2014/main" id="{FBB7E68E-21E8-4E40-BE23-057D2D0A3D47}"/>
              </a:ext>
            </a:extLst>
          </p:cNvPr>
          <p:cNvSpPr>
            <a:spLocks noGrp="1"/>
          </p:cNvSpPr>
          <p:nvPr>
            <p:ph type="ftr" sz="quarter" idx="11"/>
          </p:nvPr>
        </p:nvSpPr>
        <p:spPr>
          <a:xfrm>
            <a:off x="35496" y="6507559"/>
            <a:ext cx="5990311" cy="377825"/>
          </a:xfrm>
        </p:spPr>
        <p:txBody>
          <a:bodyPr/>
          <a:lstStyle/>
          <a:p>
            <a:r>
              <a:rPr lang="el-GR" dirty="0"/>
              <a:t>ΜΑΣΤΡΟΓΙΑΝΝΟΠΟΥΛΟΣ ΓΕΩΡΓΙΟΣ</a:t>
            </a:r>
          </a:p>
        </p:txBody>
      </p:sp>
      <p:sp>
        <p:nvSpPr>
          <p:cNvPr id="13" name="Θέση αριθμού διαφάνειας 12">
            <a:extLst>
              <a:ext uri="{FF2B5EF4-FFF2-40B4-BE49-F238E27FC236}">
                <a16:creationId xmlns:a16="http://schemas.microsoft.com/office/drawing/2014/main" id="{9AD14BF9-9A09-4CB5-9E76-73DEBA44582E}"/>
              </a:ext>
            </a:extLst>
          </p:cNvPr>
          <p:cNvSpPr>
            <a:spLocks noGrp="1"/>
          </p:cNvSpPr>
          <p:nvPr>
            <p:ph type="sldNum" sz="quarter" idx="12"/>
          </p:nvPr>
        </p:nvSpPr>
        <p:spPr>
          <a:xfrm>
            <a:off x="8474964" y="6435551"/>
            <a:ext cx="417516" cy="377825"/>
          </a:xfrm>
        </p:spPr>
        <p:txBody>
          <a:bodyPr/>
          <a:lstStyle/>
          <a:p>
            <a:fld id="{E8582751-7DE3-458B-9E22-B8C9DFC0329F}" type="slidenum">
              <a:rPr lang="el-GR" smtClean="0"/>
              <a:pPr/>
              <a:t>8</a:t>
            </a:fld>
            <a:endParaRPr lang="el-GR"/>
          </a:p>
        </p:txBody>
      </p:sp>
    </p:spTree>
    <p:extLst>
      <p:ext uri="{BB962C8B-B14F-4D97-AF65-F5344CB8AC3E}">
        <p14:creationId xmlns:p14="http://schemas.microsoft.com/office/powerpoint/2010/main" val="334703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78727-E163-4302-A3BE-D89AF2D361DE}"/>
              </a:ext>
            </a:extLst>
          </p:cNvPr>
          <p:cNvSpPr>
            <a:spLocks noGrp="1"/>
          </p:cNvSpPr>
          <p:nvPr>
            <p:ph type="title"/>
          </p:nvPr>
        </p:nvSpPr>
        <p:spPr>
          <a:xfrm>
            <a:off x="2355177" y="1116958"/>
            <a:ext cx="3866590" cy="731167"/>
          </a:xfrm>
        </p:spPr>
        <p:txBody>
          <a:bodyPr>
            <a:normAutofit fontScale="90000"/>
          </a:bodyPr>
          <a:lstStyle/>
          <a:p>
            <a:r>
              <a:rPr lang="el-GR" sz="2800" b="1" u="sng" dirty="0" err="1"/>
              <a:t>ΚΥΚΛΟΦΟΡηΤΕΣ</a:t>
            </a:r>
            <a:r>
              <a:rPr lang="el-GR" sz="2800" b="1" u="sng" dirty="0"/>
              <a:t> ΜΕ ΡΑΚΟΡ</a:t>
            </a:r>
            <a:br>
              <a:rPr lang="el-GR" sz="2800" b="1" u="sng" dirty="0"/>
            </a:br>
            <a:endParaRPr lang="el-GR" b="1" u="sng" dirty="0"/>
          </a:p>
        </p:txBody>
      </p:sp>
      <p:pic>
        <p:nvPicPr>
          <p:cNvPr id="6146" name="Picture 2" descr="ΣΕΤ ΡΑΚΟΡ ΣΥΝΔΕΣΗΣ ΚΥΚΛΟΦΟΡΗΤΗ DN32 2&amp;#39;&amp;#39; ΣΕ 1 1/4&amp;#39;&amp;#39;">
            <a:extLst>
              <a:ext uri="{FF2B5EF4-FFF2-40B4-BE49-F238E27FC236}">
                <a16:creationId xmlns:a16="http://schemas.microsoft.com/office/drawing/2014/main" id="{CB8511C4-F8CF-455E-9703-D651F0735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21631"/>
            <a:ext cx="2230769" cy="1895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41C3ED-499B-41ED-BD09-1FB6FB5D6041}"/>
              </a:ext>
            </a:extLst>
          </p:cNvPr>
          <p:cNvSpPr txBox="1"/>
          <p:nvPr/>
        </p:nvSpPr>
        <p:spPr>
          <a:xfrm>
            <a:off x="226505" y="82491"/>
            <a:ext cx="8658940" cy="830997"/>
          </a:xfrm>
          <a:prstGeom prst="rect">
            <a:avLst/>
          </a:prstGeom>
          <a:noFill/>
        </p:spPr>
        <p:txBody>
          <a:bodyPr wrap="square">
            <a:spAutoFit/>
          </a:bodyPr>
          <a:lstStyle/>
          <a:p>
            <a:r>
              <a:rPr lang="el-GR" sz="2400" b="1" dirty="0"/>
              <a:t>Μια ιδιότητα που πρέπει να έχει ο κυκλοφορητής είναι να είναι </a:t>
            </a:r>
            <a:r>
              <a:rPr lang="el-GR" sz="2400" b="1" dirty="0" err="1"/>
              <a:t>λειόμενος</a:t>
            </a:r>
            <a:r>
              <a:rPr lang="el-GR" sz="2400" b="1" dirty="0"/>
              <a:t>. Αυτό επιτυγχάνετε με τα </a:t>
            </a:r>
            <a:r>
              <a:rPr lang="el-GR" sz="2400" b="1" dirty="0" err="1"/>
              <a:t>ρακόρ</a:t>
            </a:r>
            <a:r>
              <a:rPr lang="el-GR" sz="2400" b="1" dirty="0"/>
              <a:t> και τις </a:t>
            </a:r>
            <a:r>
              <a:rPr lang="el-GR" sz="2400" b="1" dirty="0" err="1"/>
              <a:t>φλάτζες</a:t>
            </a:r>
            <a:r>
              <a:rPr lang="el-GR" sz="2400" b="1" dirty="0"/>
              <a:t>. </a:t>
            </a:r>
            <a:endParaRPr lang="el-GR" sz="2400" dirty="0"/>
          </a:p>
        </p:txBody>
      </p:sp>
      <p:sp>
        <p:nvSpPr>
          <p:cNvPr id="7" name="TextBox 6">
            <a:extLst>
              <a:ext uri="{FF2B5EF4-FFF2-40B4-BE49-F238E27FC236}">
                <a16:creationId xmlns:a16="http://schemas.microsoft.com/office/drawing/2014/main" id="{48CE85C7-4594-4B08-88F1-2F4663D4094F}"/>
              </a:ext>
            </a:extLst>
          </p:cNvPr>
          <p:cNvSpPr txBox="1"/>
          <p:nvPr/>
        </p:nvSpPr>
        <p:spPr>
          <a:xfrm>
            <a:off x="1115616" y="1797112"/>
            <a:ext cx="7272808" cy="2246769"/>
          </a:xfrm>
          <a:prstGeom prst="rect">
            <a:avLst/>
          </a:prstGeom>
          <a:noFill/>
        </p:spPr>
        <p:txBody>
          <a:bodyPr wrap="square">
            <a:spAutoFit/>
          </a:bodyPr>
          <a:lstStyle/>
          <a:p>
            <a:r>
              <a:rPr lang="el-GR" sz="2800" b="1" dirty="0"/>
              <a:t>Τα γνωστά </a:t>
            </a:r>
            <a:r>
              <a:rPr lang="el-GR" sz="2800" b="1" dirty="0" err="1"/>
              <a:t>ρακόρ</a:t>
            </a:r>
            <a:r>
              <a:rPr lang="el-GR" sz="2800" b="1" dirty="0"/>
              <a:t> μας δίνουν την δυνατότητα να αφαιρέσουμε τον κυκλοφορητή από την εγκατάσταση εύκολα. Χρησιμοποιούνται σε κυκλοφορητές μικρής διαμέτρου και μικρής δυναμικής ( έως 1 ½΄΄).</a:t>
            </a:r>
            <a:endParaRPr lang="el-GR" sz="2800" dirty="0"/>
          </a:p>
        </p:txBody>
      </p:sp>
      <p:pic>
        <p:nvPicPr>
          <p:cNvPr id="6148" name="Picture 4" descr="Kυκλοφορητής Wellerman 25-70 - Digi.gr - Θέρμανση - Κλιματισμός">
            <a:extLst>
              <a:ext uri="{FF2B5EF4-FFF2-40B4-BE49-F238E27FC236}">
                <a16:creationId xmlns:a16="http://schemas.microsoft.com/office/drawing/2014/main" id="{400CDA7F-09EA-43CA-B821-348458BBC0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96952" y="4144663"/>
            <a:ext cx="2049629" cy="2049629"/>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υποσέλιδου 4">
            <a:extLst>
              <a:ext uri="{FF2B5EF4-FFF2-40B4-BE49-F238E27FC236}">
                <a16:creationId xmlns:a16="http://schemas.microsoft.com/office/drawing/2014/main" id="{910135CA-0F33-46AF-9060-F53489AC2C84}"/>
              </a:ext>
            </a:extLst>
          </p:cNvPr>
          <p:cNvSpPr>
            <a:spLocks noGrp="1"/>
          </p:cNvSpPr>
          <p:nvPr>
            <p:ph type="ftr" sz="quarter" idx="11"/>
          </p:nvPr>
        </p:nvSpPr>
        <p:spPr>
          <a:xfrm>
            <a:off x="35496" y="6507559"/>
            <a:ext cx="5990311" cy="377825"/>
          </a:xfrm>
        </p:spPr>
        <p:txBody>
          <a:bodyPr/>
          <a:lstStyle/>
          <a:p>
            <a:r>
              <a:rPr lang="el-GR" dirty="0"/>
              <a:t>ΜΑΣΤΡΟΓΙΑΝΝΟΠΟΥΛΟΣ ΓΕΩΡΓΙΟΣ</a:t>
            </a:r>
          </a:p>
        </p:txBody>
      </p:sp>
      <p:sp>
        <p:nvSpPr>
          <p:cNvPr id="8" name="Θέση αριθμού διαφάνειας 7">
            <a:extLst>
              <a:ext uri="{FF2B5EF4-FFF2-40B4-BE49-F238E27FC236}">
                <a16:creationId xmlns:a16="http://schemas.microsoft.com/office/drawing/2014/main" id="{3B46F5EF-780C-4E4F-B421-2346C1FED73B}"/>
              </a:ext>
            </a:extLst>
          </p:cNvPr>
          <p:cNvSpPr>
            <a:spLocks noGrp="1"/>
          </p:cNvSpPr>
          <p:nvPr>
            <p:ph type="sldNum" sz="quarter" idx="12"/>
          </p:nvPr>
        </p:nvSpPr>
        <p:spPr>
          <a:xfrm>
            <a:off x="8402956" y="6507559"/>
            <a:ext cx="417516" cy="377825"/>
          </a:xfrm>
        </p:spPr>
        <p:txBody>
          <a:bodyPr/>
          <a:lstStyle/>
          <a:p>
            <a:fld id="{E8582751-7DE3-458B-9E22-B8C9DFC0329F}" type="slidenum">
              <a:rPr lang="el-GR" smtClean="0"/>
              <a:pPr/>
              <a:t>9</a:t>
            </a:fld>
            <a:endParaRPr lang="el-GR" dirty="0"/>
          </a:p>
        </p:txBody>
      </p:sp>
    </p:spTree>
    <p:extLst>
      <p:ext uri="{BB962C8B-B14F-4D97-AF65-F5344CB8AC3E}">
        <p14:creationId xmlns:p14="http://schemas.microsoft.com/office/powerpoint/2010/main" val="188619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Ουράνιο</Template>
  <TotalTime>188</TotalTime>
  <Words>1528</Words>
  <Application>Microsoft Office PowerPoint</Application>
  <PresentationFormat>Προβολή στην οθόνη (4:3)</PresentationFormat>
  <Paragraphs>162</Paragraphs>
  <Slides>18</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18</vt:i4>
      </vt:variant>
    </vt:vector>
  </HeadingPairs>
  <TitlesOfParts>
    <vt:vector size="24" baseType="lpstr">
      <vt:lpstr>Arial</vt:lpstr>
      <vt:lpstr>Calibri</vt:lpstr>
      <vt:lpstr>Calibri Light</vt:lpstr>
      <vt:lpstr>Open Sans</vt:lpstr>
      <vt:lpstr>Wingdings</vt:lpstr>
      <vt:lpstr>Ουράνιο</vt:lpstr>
      <vt:lpstr>ΚΥΚΛΟΦΟΡηΤΗΣ</vt:lpstr>
      <vt:lpstr>Παρουσίαση του PowerPoint</vt:lpstr>
      <vt:lpstr>Τι είναι ο κυκλοφορητησ</vt:lpstr>
      <vt:lpstr>Παρουσίαση του PowerPoint</vt:lpstr>
      <vt:lpstr>Κατασκευαστικα μερη κυκλοφορητη</vt:lpstr>
      <vt:lpstr>Παρουσίαση του PowerPoint</vt:lpstr>
      <vt:lpstr>ΕΛΑΙΟΛΙΠΑΝΤΟΙ ΚΥΚΛΟΦΟΡhΤΕΣ</vt:lpstr>
      <vt:lpstr>ΥΔΡΟΛΙΠΑΝΤΟι ΚΥΚΛΟΦΟΡΙΤΕΣ </vt:lpstr>
      <vt:lpstr>ΚΥΚΛΟΦΟΡηΤΕΣ ΜΕ ΡΑΚΟΡ </vt:lpstr>
      <vt:lpstr>ΚΥΚΛΟΦΟΡηΤΕΣ ΜΕ ΦΛΑΤΖΑ </vt:lpstr>
      <vt:lpstr>ΜΟΝΟΦΑΣΙΚΟΙ ΚΥΚΛΟΦΟΡΗΤΕΣ / ΤΡΙΦΑΣΙΚΟΙ ΚΥΚΛΟΦΟΡΗΤΕΣ </vt:lpstr>
      <vt:lpstr>ΣΥΜΒΑΤΙΚΟι ΚΥΚΛΟΦΟΡΗΤΕΣ </vt:lpstr>
      <vt:lpstr>ΗΛΕΚΤΡΟΝΙΚΟΎΣ ΚΥΚΛΟΦΟΡΗΤΕΣ (inverter) </vt:lpstr>
      <vt:lpstr>ΥΠΟΛΟΓΙΣΜΟΣ ΚΥΚΛΟΦΟΡΗΤΗ </vt:lpstr>
      <vt:lpstr>ΠΩΣ ΥΠΟΛΟΓΙΖΟΥΜΕ ΤΗΝ ΠΑΡΟΧΗ ΚΑΙ ΤΟ ΜΑΝΟΜΕΤΡΙΚΟ </vt:lpstr>
      <vt:lpstr>Παρουσίαση του PowerPoint</vt:lpstr>
      <vt:lpstr>Παρουσίαση του PowerPoint</vt:lpstr>
      <vt:lpstr>ΒΛΑΒΕΣ ΚΥΚΛΟΦΟΡΗΤΗ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ΚΥΚΛΟΦΟΡΙΤΗΣ</dc:title>
  <dc:creator>Γιωργος</dc:creator>
  <cp:lastModifiedBy>Giorgos Mastrogiannopoulos</cp:lastModifiedBy>
  <cp:revision>5</cp:revision>
  <dcterms:created xsi:type="dcterms:W3CDTF">2020-04-07T14:56:13Z</dcterms:created>
  <dcterms:modified xsi:type="dcterms:W3CDTF">2021-11-30T09:42:03Z</dcterms:modified>
</cp:coreProperties>
</file>