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7" r:id="rId2"/>
    <p:sldId id="257" r:id="rId3"/>
    <p:sldId id="258" r:id="rId4"/>
    <p:sldId id="268" r:id="rId5"/>
    <p:sldId id="269" r:id="rId6"/>
    <p:sldId id="270" r:id="rId7"/>
    <p:sldId id="274" r:id="rId8"/>
    <p:sldId id="271" r:id="rId9"/>
    <p:sldId id="272" r:id="rId10"/>
    <p:sldId id="260" r:id="rId11"/>
    <p:sldId id="273" r:id="rId12"/>
    <p:sldId id="259" r:id="rId13"/>
    <p:sldId id="263"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3400D-3FB4-4506-B114-2ED3EE1FF995}" type="datetimeFigureOut">
              <a:rPr lang="el-GR" smtClean="0"/>
              <a:pPr/>
              <a:t>11/11/2021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775C1-D1BB-46D4-A040-98B60975317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r>
              <a:rPr lang="el-GR"/>
              <a:t>ΚΑΤΑΣΚΕΥΗ ΚΑΙ ΛΕΙΤΟΥΡΓΙΑ Κ.Θ.</a:t>
            </a:r>
          </a:p>
        </p:txBody>
      </p:sp>
      <p:sp>
        <p:nvSpPr>
          <p:cNvPr id="5" name="4 - Θέση αριθμού διαφάνειας"/>
          <p:cNvSpPr>
            <a:spLocks noGrp="1"/>
          </p:cNvSpPr>
          <p:nvPr>
            <p:ph type="sldNum" sz="quarter" idx="11"/>
          </p:nvPr>
        </p:nvSpPr>
        <p:spPr/>
        <p:txBody>
          <a:bodyPr/>
          <a:lstStyle/>
          <a:p>
            <a:fld id="{BD985F1F-CBB2-405C-8E17-B5C904CDEAA5}"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B2FF303-8572-46CC-B64C-609FC9F7320C}"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15051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110C35-742E-45C9-A99F-5C86BB34B1D4}" type="datetime1">
              <a:rPr lang="el-GR" smtClean="0"/>
              <a:t>11/11/2021</a:t>
            </a:fld>
            <a:endParaRPr lang="el-GR"/>
          </a:p>
        </p:txBody>
      </p:sp>
      <p:sp>
        <p:nvSpPr>
          <p:cNvPr id="6" name="Footer Placeholder 5"/>
          <p:cNvSpPr>
            <a:spLocks noGrp="1"/>
          </p:cNvSpPr>
          <p:nvPr>
            <p:ph type="ftr" sz="quarter" idx="11"/>
          </p:nvPr>
        </p:nvSpPr>
        <p:spPr>
          <a:xfrm>
            <a:off x="917678" y="6181344"/>
            <a:ext cx="5337278" cy="365125"/>
          </a:xfrm>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142917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4709051-9E69-487F-A684-0E67854F44E0}"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242713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473048A-9825-4477-AF40-DCFF9AA4C729}"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119820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A4E274E-1023-43F0-915B-6B7790620790}"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360485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C4D249F-1DDA-46A0-A9BD-B0157B93B2C3}"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410149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CF375B0-9ED1-49B5-817A-28122E495802}"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421887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90A6540-A592-4045-A6B0-573DE9B1C545}"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108903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DE3FD03-5927-4FC3-A71F-EDF4DC81C451}"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403741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E19A10B-2339-455D-A41F-7FB580ED78B1}"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303661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8797FC-EC6C-4071-B163-FD3A19BF8F25}" type="datetime1">
              <a:rPr lang="el-GR" smtClean="0"/>
              <a:t>11/11/2021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258197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BE33086-8F62-42ED-A934-2C5D351D734D}" type="datetime1">
              <a:rPr lang="el-GR" smtClean="0"/>
              <a:t>11/11/2021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350932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2C11BC3-4DC8-4642-A640-200FCDDD3B07}" type="datetime1">
              <a:rPr lang="el-GR" smtClean="0"/>
              <a:t>11/11/2021</a:t>
            </a:fld>
            <a:endParaRPr lang="el-GR"/>
          </a:p>
        </p:txBody>
      </p:sp>
      <p:sp>
        <p:nvSpPr>
          <p:cNvPr id="8" name="Footer Placeholder 7"/>
          <p:cNvSpPr>
            <a:spLocks noGrp="1"/>
          </p:cNvSpPr>
          <p:nvPr>
            <p:ph type="ftr" sz="quarter" idx="11"/>
          </p:nvPr>
        </p:nvSpPr>
        <p:spPr/>
        <p:txBody>
          <a:bodyPr/>
          <a:lstStyle/>
          <a:p>
            <a:r>
              <a:rPr lang="el-GR"/>
              <a:t>ΜΑΣΤΡΟΓΙΑΝΝΟΠΟΥΛΟΣ ΓΕΩΡΓΙΟΣ</a:t>
            </a:r>
          </a:p>
        </p:txBody>
      </p:sp>
      <p:sp>
        <p:nvSpPr>
          <p:cNvPr id="9" name="Slide Number Placeholder 8"/>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104249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ACAA67-D02A-418A-9111-4BCCBB3B1EDC}" type="datetime1">
              <a:rPr lang="el-GR" smtClean="0"/>
              <a:t>11/11/2021</a:t>
            </a:fld>
            <a:endParaRPr lang="el-GR"/>
          </a:p>
        </p:txBody>
      </p:sp>
      <p:sp>
        <p:nvSpPr>
          <p:cNvPr id="4" name="Footer Placeholder 3"/>
          <p:cNvSpPr>
            <a:spLocks noGrp="1"/>
          </p:cNvSpPr>
          <p:nvPr>
            <p:ph type="ftr" sz="quarter" idx="11"/>
          </p:nvPr>
        </p:nvSpPr>
        <p:spPr/>
        <p:txBody>
          <a:bodyPr/>
          <a:lstStyle/>
          <a:p>
            <a:r>
              <a:rPr lang="el-GR"/>
              <a:t>ΜΑΣΤΡΟΓΙΑΝΝΟΠΟΥΛΟΣ ΓΕΩΡΓΙΟΣ</a:t>
            </a:r>
          </a:p>
        </p:txBody>
      </p:sp>
      <p:sp>
        <p:nvSpPr>
          <p:cNvPr id="5" name="Slide Number Placeholder 4"/>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391719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F58C7-5D42-4F97-9279-D200EBB022BB}" type="datetime1">
              <a:rPr lang="el-GR" smtClean="0"/>
              <a:t>11/11/2021</a:t>
            </a:fld>
            <a:endParaRPr lang="el-GR"/>
          </a:p>
        </p:txBody>
      </p:sp>
      <p:sp>
        <p:nvSpPr>
          <p:cNvPr id="3" name="Footer Placeholder 2"/>
          <p:cNvSpPr>
            <a:spLocks noGrp="1"/>
          </p:cNvSpPr>
          <p:nvPr>
            <p:ph type="ftr" sz="quarter" idx="11"/>
          </p:nvPr>
        </p:nvSpPr>
        <p:spPr/>
        <p:txBody>
          <a:bodyPr/>
          <a:lstStyle/>
          <a:p>
            <a:r>
              <a:rPr lang="el-GR"/>
              <a:t>ΜΑΣΤΡΟΓΙΑΝΝΟΠΟΥΛΟΣ ΓΕΩΡΓΙΟΣ</a:t>
            </a:r>
          </a:p>
        </p:txBody>
      </p:sp>
      <p:sp>
        <p:nvSpPr>
          <p:cNvPr id="4" name="Slide Number Placeholder 3"/>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401302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70387FE-7A47-46ED-9D5E-B66DCAB380DD}" type="datetime1">
              <a:rPr lang="el-GR" smtClean="0"/>
              <a:t>11/11/2021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344210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523649" y="6181344"/>
            <a:ext cx="718502" cy="365125"/>
          </a:xfrm>
        </p:spPr>
        <p:txBody>
          <a:bodyPr/>
          <a:lstStyle/>
          <a:p>
            <a:fld id="{16592BB9-7169-4567-BF8B-4D6A0E4CED41}" type="datetime1">
              <a:rPr lang="el-GR" smtClean="0"/>
              <a:t>11/11/2021</a:t>
            </a:fld>
            <a:endParaRPr lang="el-GR"/>
          </a:p>
        </p:txBody>
      </p:sp>
      <p:sp>
        <p:nvSpPr>
          <p:cNvPr id="6" name="Footer Placeholder 5"/>
          <p:cNvSpPr>
            <a:spLocks noGrp="1"/>
          </p:cNvSpPr>
          <p:nvPr>
            <p:ph type="ftr" sz="quarter" idx="11"/>
          </p:nvPr>
        </p:nvSpPr>
        <p:spPr>
          <a:xfrm>
            <a:off x="818348" y="6181344"/>
            <a:ext cx="3705300" cy="365125"/>
          </a:xfrm>
        </p:spPr>
        <p:txBody>
          <a:bodyPr/>
          <a:lstStyle/>
          <a:p>
            <a:r>
              <a:rPr lang="el-GR"/>
              <a:t>ΜΑΣΤΡΟΓΙΑΝΝΟΠΟΥΛΟΣ ΓΕΩΡΓΙΟΣ</a:t>
            </a:r>
          </a:p>
        </p:txBody>
      </p:sp>
      <p:sp>
        <p:nvSpPr>
          <p:cNvPr id="7" name="Slide Number Placeholder 6"/>
          <p:cNvSpPr>
            <a:spLocks noGrp="1"/>
          </p:cNvSpPr>
          <p:nvPr>
            <p:ph type="sldNum" sz="quarter" idx="12"/>
          </p:nvPr>
        </p:nvSpPr>
        <p:spPr>
          <a:xfrm>
            <a:off x="8024262" y="6181344"/>
            <a:ext cx="305186" cy="329250"/>
          </a:xfrm>
        </p:spPr>
        <p:txBody>
          <a:bodyPr/>
          <a:lstStyle/>
          <a:p>
            <a:fld id="{6E8B9BE5-3583-4075-9C06-6C86294C89A9}" type="slidenum">
              <a:rPr lang="el-GR" smtClean="0"/>
              <a:pPr/>
              <a:t>‹#›</a:t>
            </a:fld>
            <a:endParaRPr lang="el-GR"/>
          </a:p>
        </p:txBody>
      </p:sp>
    </p:spTree>
    <p:extLst>
      <p:ext uri="{BB962C8B-B14F-4D97-AF65-F5344CB8AC3E}">
        <p14:creationId xmlns:p14="http://schemas.microsoft.com/office/powerpoint/2010/main" val="420396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D5C1E34-6EB6-4DA6-943C-1F98DD73FC46}" type="datetime1">
              <a:rPr lang="el-GR" smtClean="0"/>
              <a:t>11/11/2021</a:t>
            </a:fld>
            <a:endParaRPr lang="el-G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l-GR"/>
              <a:t>ΜΑΣΤΡΟΓΙΑΝΝΟΠΟΥΛΟΣ ΓΕΩΡΓΙΟΣ</a:t>
            </a:r>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E8B9BE5-3583-4075-9C06-6C86294C89A9}" type="slidenum">
              <a:rPr lang="el-GR" smtClean="0"/>
              <a:pPr/>
              <a:t>‹#›</a:t>
            </a:fld>
            <a:endParaRPr lang="el-GR"/>
          </a:p>
        </p:txBody>
      </p:sp>
    </p:spTree>
    <p:extLst>
      <p:ext uri="{BB962C8B-B14F-4D97-AF65-F5344CB8AC3E}">
        <p14:creationId xmlns:p14="http://schemas.microsoft.com/office/powerpoint/2010/main" val="2968569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9DA847-EFD7-4B73-96A7-103A8EC7D00C}"/>
              </a:ext>
            </a:extLst>
          </p:cNvPr>
          <p:cNvSpPr txBox="1"/>
          <p:nvPr/>
        </p:nvSpPr>
        <p:spPr>
          <a:xfrm>
            <a:off x="2286000" y="35347"/>
            <a:ext cx="4572000" cy="923330"/>
          </a:xfrm>
          <a:prstGeom prst="rect">
            <a:avLst/>
          </a:prstGeom>
          <a:noFill/>
        </p:spPr>
        <p:txBody>
          <a:bodyPr wrap="square">
            <a:spAutoFit/>
          </a:bodyPr>
          <a:lstStyle/>
          <a:p>
            <a:pPr algn="ctr"/>
            <a:r>
              <a:rPr lang="el-GR" sz="5400" b="1" u="sng" dirty="0"/>
              <a:t>ΛΕΒΗΤΑΣ</a:t>
            </a:r>
            <a:endParaRPr lang="el-GR" sz="5400" dirty="0"/>
          </a:p>
        </p:txBody>
      </p:sp>
      <p:sp>
        <p:nvSpPr>
          <p:cNvPr id="6" name="TextBox 5">
            <a:extLst>
              <a:ext uri="{FF2B5EF4-FFF2-40B4-BE49-F238E27FC236}">
                <a16:creationId xmlns:a16="http://schemas.microsoft.com/office/drawing/2014/main" id="{AD9DC550-038A-4D2F-89A6-32F4A028B5F5}"/>
              </a:ext>
            </a:extLst>
          </p:cNvPr>
          <p:cNvSpPr txBox="1"/>
          <p:nvPr/>
        </p:nvSpPr>
        <p:spPr>
          <a:xfrm>
            <a:off x="539552" y="1317516"/>
            <a:ext cx="5256584" cy="4524315"/>
          </a:xfrm>
          <a:prstGeom prst="rect">
            <a:avLst/>
          </a:prstGeom>
          <a:noFill/>
        </p:spPr>
        <p:txBody>
          <a:bodyPr wrap="square">
            <a:spAutoFit/>
          </a:bodyPr>
          <a:lstStyle/>
          <a:p>
            <a:r>
              <a:rPr lang="el-GR" sz="2400" b="1" i="0" dirty="0">
                <a:effectLst/>
                <a:latin typeface="open sans" panose="020B0604020202020204" pitchFamily="34" charset="0"/>
              </a:rPr>
              <a:t>Ο λέβητας αποτελεί το σημαντικότερο κομμάτι ενός συστήματος θέρμανσης πετρελαίου, αφού είναι η συσκευή η οποία μεταφέρει την θερμότητα από τον καυστήρα στο νερό, ζεσταίνοντάς το. Ανάλογα με το μέγεθος του σπιτιού που έχετε να καλύψετε, οι λέβητες χωρίζονται σε κατηγορίες ανάλογα με τις θερμίδες που αποδίδουν.</a:t>
            </a:r>
            <a:endParaRPr lang="el-GR" sz="2400" b="1" dirty="0"/>
          </a:p>
        </p:txBody>
      </p:sp>
      <p:pic>
        <p:nvPicPr>
          <p:cNvPr id="5122" name="Picture 2" descr="ΑΓΟΡΕΣ | Λέβητας πετρελαίου: Πόσο θα μου κοστίσει;">
            <a:extLst>
              <a:ext uri="{FF2B5EF4-FFF2-40B4-BE49-F238E27FC236}">
                <a16:creationId xmlns:a16="http://schemas.microsoft.com/office/drawing/2014/main" id="{FBF501DF-DEB7-4343-ADA1-CB4A0A434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99" y="980668"/>
            <a:ext cx="2448272" cy="22774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Λέβητες Μαντεμένιοι - Skroutz.gr">
            <a:extLst>
              <a:ext uri="{FF2B5EF4-FFF2-40B4-BE49-F238E27FC236}">
                <a16:creationId xmlns:a16="http://schemas.microsoft.com/office/drawing/2014/main" id="{C49D81DC-4FAF-459B-BF66-E3C24EF7D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757" y="3599871"/>
            <a:ext cx="2448272" cy="2627405"/>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υποσέλιδου 6">
            <a:extLst>
              <a:ext uri="{FF2B5EF4-FFF2-40B4-BE49-F238E27FC236}">
                <a16:creationId xmlns:a16="http://schemas.microsoft.com/office/drawing/2014/main" id="{9BC90A0D-7515-4882-BF6A-78FF7F28DB40}"/>
              </a:ext>
            </a:extLst>
          </p:cNvPr>
          <p:cNvSpPr>
            <a:spLocks noGrp="1"/>
          </p:cNvSpPr>
          <p:nvPr>
            <p:ph type="ftr" sz="quarter" idx="11"/>
          </p:nvPr>
        </p:nvSpPr>
        <p:spPr>
          <a:xfrm>
            <a:off x="146828" y="6360822"/>
            <a:ext cx="5624137" cy="365125"/>
          </a:xfrm>
        </p:spPr>
        <p:txBody>
          <a:bodyPr/>
          <a:lstStyle/>
          <a:p>
            <a:r>
              <a:rPr lang="el-GR" dirty="0"/>
              <a:t>ΜΑΣΤΡΟΓΙΑΝΝΟΠΟΥΛΟΣ ΓΕΩΡΓΙΟΣ</a:t>
            </a:r>
          </a:p>
        </p:txBody>
      </p:sp>
      <p:sp>
        <p:nvSpPr>
          <p:cNvPr id="8" name="Θέση αριθμού διαφάνειας 7">
            <a:extLst>
              <a:ext uri="{FF2B5EF4-FFF2-40B4-BE49-F238E27FC236}">
                <a16:creationId xmlns:a16="http://schemas.microsoft.com/office/drawing/2014/main" id="{908B133A-2E65-41E1-8D17-6E2B20DE0A6A}"/>
              </a:ext>
            </a:extLst>
          </p:cNvPr>
          <p:cNvSpPr>
            <a:spLocks noGrp="1"/>
          </p:cNvSpPr>
          <p:nvPr>
            <p:ph type="sldNum" sz="quarter" idx="12"/>
          </p:nvPr>
        </p:nvSpPr>
        <p:spPr>
          <a:xfrm>
            <a:off x="8406989" y="6448251"/>
            <a:ext cx="413483" cy="365125"/>
          </a:xfrm>
        </p:spPr>
        <p:txBody>
          <a:bodyPr/>
          <a:lstStyle/>
          <a:p>
            <a:fld id="{6E8B9BE5-3583-4075-9C06-6C86294C89A9}" type="slidenum">
              <a:rPr lang="el-GR" smtClean="0"/>
              <a:pPr/>
              <a:t>1</a:t>
            </a:fld>
            <a:endParaRPr lang="el-GR"/>
          </a:p>
        </p:txBody>
      </p:sp>
    </p:spTree>
    <p:extLst>
      <p:ext uri="{BB962C8B-B14F-4D97-AF65-F5344CB8AC3E}">
        <p14:creationId xmlns:p14="http://schemas.microsoft.com/office/powerpoint/2010/main" val="216683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8347" y="314615"/>
            <a:ext cx="7511473" cy="960774"/>
          </a:xfrm>
        </p:spPr>
        <p:txBody>
          <a:bodyPr>
            <a:normAutofit/>
          </a:bodyPr>
          <a:lstStyle/>
          <a:p>
            <a:pPr algn="ctr"/>
            <a:r>
              <a:rPr lang="el-GR" b="1" u="sng" dirty="0" err="1"/>
              <a:t>Τομη</a:t>
            </a:r>
            <a:r>
              <a:rPr lang="el-GR" b="1" u="sng" dirty="0"/>
              <a:t> </a:t>
            </a:r>
            <a:r>
              <a:rPr lang="el-GR" b="1" u="sng" dirty="0" err="1"/>
              <a:t>ΜΑΝΤΕΜΕΝΙΟυΛΕΒΗΤΕΣ</a:t>
            </a:r>
            <a:r>
              <a:rPr lang="en-US" b="1" u="sng" dirty="0"/>
              <a:t> </a:t>
            </a:r>
            <a:endParaRPr lang="el-GR" dirty="0"/>
          </a:p>
        </p:txBody>
      </p:sp>
      <p:pic>
        <p:nvPicPr>
          <p:cNvPr id="4" name="3 - Θέση περιεχομένου"/>
          <p:cNvPicPr>
            <a:picLocks noGrp="1"/>
          </p:cNvPicPr>
          <p:nvPr>
            <p:ph idx="1"/>
          </p:nvPr>
        </p:nvPicPr>
        <p:blipFill>
          <a:blip r:embed="rId2" cstate="print"/>
          <a:stretch>
            <a:fillRect/>
          </a:stretch>
        </p:blipFill>
        <p:spPr bwMode="auto">
          <a:xfrm>
            <a:off x="395536" y="1124745"/>
            <a:ext cx="8352928" cy="4826574"/>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dirty="0"/>
              <a:t>ΜΑΣΤΡΟΓΙΑΝΝΟΠΟΥΛΟΣ ΓΕΩΡΓΙΟΣ</a:t>
            </a:r>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10</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23B78288-F01C-4D32-8FB2-C8D96CA68FED}"/>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B1AD10E2-C37B-48E6-8CA9-31965EC011AB}"/>
              </a:ext>
            </a:extLst>
          </p:cNvPr>
          <p:cNvSpPr>
            <a:spLocks noGrp="1"/>
          </p:cNvSpPr>
          <p:nvPr>
            <p:ph type="sldNum" sz="quarter" idx="12"/>
          </p:nvPr>
        </p:nvSpPr>
        <p:spPr/>
        <p:txBody>
          <a:bodyPr/>
          <a:lstStyle/>
          <a:p>
            <a:fld id="{6E8B9BE5-3583-4075-9C06-6C86294C89A9}" type="slidenum">
              <a:rPr lang="el-GR" smtClean="0"/>
              <a:pPr/>
              <a:t>11</a:t>
            </a:fld>
            <a:endParaRPr lang="el-GR"/>
          </a:p>
        </p:txBody>
      </p:sp>
      <p:pic>
        <p:nvPicPr>
          <p:cNvPr id="10242" name="Picture 2" descr="Άρθρα και νέα για Ηλεκτρολογικά Θέρμανση και Ψύξη| alltechsolutions">
            <a:extLst>
              <a:ext uri="{FF2B5EF4-FFF2-40B4-BE49-F238E27FC236}">
                <a16:creationId xmlns:a16="http://schemas.microsoft.com/office/drawing/2014/main" id="{0DCCD2A8-FF12-4268-BCFE-132E0F40A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159" y="947885"/>
            <a:ext cx="7056784" cy="5058770"/>
          </a:xfrm>
          <a:prstGeom prst="rect">
            <a:avLst/>
          </a:prstGeom>
          <a:solidFill>
            <a:schemeClr val="accent4">
              <a:lumMod val="60000"/>
              <a:lumOff val="40000"/>
            </a:schemeClr>
          </a:solidFill>
        </p:spPr>
      </p:pic>
      <p:sp>
        <p:nvSpPr>
          <p:cNvPr id="7" name="TextBox 6">
            <a:extLst>
              <a:ext uri="{FF2B5EF4-FFF2-40B4-BE49-F238E27FC236}">
                <a16:creationId xmlns:a16="http://schemas.microsoft.com/office/drawing/2014/main" id="{6861195E-A77F-47D1-AFDC-C2F135D576DE}"/>
              </a:ext>
            </a:extLst>
          </p:cNvPr>
          <p:cNvSpPr txBox="1"/>
          <p:nvPr/>
        </p:nvSpPr>
        <p:spPr>
          <a:xfrm>
            <a:off x="1880828" y="314615"/>
            <a:ext cx="5382344" cy="461665"/>
          </a:xfrm>
          <a:prstGeom prst="rect">
            <a:avLst/>
          </a:prstGeom>
          <a:noFill/>
        </p:spPr>
        <p:txBody>
          <a:bodyPr wrap="square">
            <a:spAutoFit/>
          </a:bodyPr>
          <a:lstStyle/>
          <a:p>
            <a:pPr algn="ctr"/>
            <a:r>
              <a:rPr lang="el-GR" sz="2400" b="1" u="sng" dirty="0"/>
              <a:t>ΦΕΤΑ ΜΑΝΤΕΜΕΝΙΟΥ ΛΕΒΗΤΑ </a:t>
            </a:r>
            <a:endParaRPr lang="el-GR" sz="2400" dirty="0"/>
          </a:p>
        </p:txBody>
      </p:sp>
    </p:spTree>
    <p:extLst>
      <p:ext uri="{BB962C8B-B14F-4D97-AF65-F5344CB8AC3E}">
        <p14:creationId xmlns:p14="http://schemas.microsoft.com/office/powerpoint/2010/main" val="103906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r>
              <a:rPr lang="el-GR"/>
              <a:t>ΜΑΣΤΡΟΓΙΑΝΝΟΠΟΥΛΟΣ ΓΕΩΡΓΙΟΣ</a:t>
            </a:r>
            <a:endParaRPr lang="el-GR" dirty="0"/>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12</a:t>
            </a:fld>
            <a:endParaRPr lang="el-GR" dirty="0"/>
          </a:p>
        </p:txBody>
      </p:sp>
      <p:pic>
        <p:nvPicPr>
          <p:cNvPr id="13" name="Θέση περιεχομένου 12">
            <a:extLst>
              <a:ext uri="{FF2B5EF4-FFF2-40B4-BE49-F238E27FC236}">
                <a16:creationId xmlns:a16="http://schemas.microsoft.com/office/drawing/2014/main" id="{6970387B-0AA6-4045-9F58-6596334A1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74" y="1857780"/>
            <a:ext cx="8171452" cy="4320480"/>
          </a:xfrm>
        </p:spPr>
      </p:pic>
      <p:sp>
        <p:nvSpPr>
          <p:cNvPr id="16" name="TextBox 15">
            <a:extLst>
              <a:ext uri="{FF2B5EF4-FFF2-40B4-BE49-F238E27FC236}">
                <a16:creationId xmlns:a16="http://schemas.microsoft.com/office/drawing/2014/main" id="{38EF2FB0-A75B-4337-AE77-41E97A13C96A}"/>
              </a:ext>
            </a:extLst>
          </p:cNvPr>
          <p:cNvSpPr txBox="1"/>
          <p:nvPr/>
        </p:nvSpPr>
        <p:spPr>
          <a:xfrm>
            <a:off x="1837667" y="98961"/>
            <a:ext cx="5382344" cy="830997"/>
          </a:xfrm>
          <a:prstGeom prst="rect">
            <a:avLst/>
          </a:prstGeom>
          <a:noFill/>
        </p:spPr>
        <p:txBody>
          <a:bodyPr wrap="square">
            <a:spAutoFit/>
          </a:bodyPr>
          <a:lstStyle/>
          <a:p>
            <a:pPr algn="ctr"/>
            <a:r>
              <a:rPr lang="el-GR" sz="2400" b="1" u="sng" dirty="0"/>
              <a:t>ΔΙΑΔΙΚΑΣΙΑ ΔΕΣΙΜΑΤΟΣ ΜΑΝΤΕΜΕΝΙΟΥ ΛΕΒΗΤΑ</a:t>
            </a:r>
            <a:endParaRPr lang="el-GR" sz="2400" dirty="0"/>
          </a:p>
        </p:txBody>
      </p:sp>
      <p:sp>
        <p:nvSpPr>
          <p:cNvPr id="17" name="TextBox 16">
            <a:extLst>
              <a:ext uri="{FF2B5EF4-FFF2-40B4-BE49-F238E27FC236}">
                <a16:creationId xmlns:a16="http://schemas.microsoft.com/office/drawing/2014/main" id="{A4B9DECE-E9F9-4032-81E5-BFD24EB7B438}"/>
              </a:ext>
            </a:extLst>
          </p:cNvPr>
          <p:cNvSpPr txBox="1"/>
          <p:nvPr/>
        </p:nvSpPr>
        <p:spPr>
          <a:xfrm>
            <a:off x="3148918" y="1261822"/>
            <a:ext cx="2759841" cy="461665"/>
          </a:xfrm>
          <a:prstGeom prst="rect">
            <a:avLst/>
          </a:prstGeom>
          <a:noFill/>
        </p:spPr>
        <p:txBody>
          <a:bodyPr wrap="square">
            <a:spAutoFit/>
          </a:bodyPr>
          <a:lstStyle/>
          <a:p>
            <a:pPr algn="ctr"/>
            <a:r>
              <a:rPr lang="el-GR" sz="2400" b="1" u="sng" dirty="0">
                <a:solidFill>
                  <a:schemeClr val="accent5">
                    <a:lumMod val="75000"/>
                  </a:schemeClr>
                </a:solidFill>
              </a:rPr>
              <a:t>Φάση 1</a:t>
            </a:r>
            <a:r>
              <a:rPr lang="el-GR" sz="2400" b="1" u="sng" baseline="30000" dirty="0">
                <a:solidFill>
                  <a:schemeClr val="accent5">
                    <a:lumMod val="75000"/>
                  </a:schemeClr>
                </a:solidFill>
              </a:rPr>
              <a:t>Η</a:t>
            </a:r>
            <a:r>
              <a:rPr lang="el-GR" sz="2400" b="1" u="sng" dirty="0">
                <a:solidFill>
                  <a:schemeClr val="accent5">
                    <a:lumMod val="75000"/>
                  </a:schemeClr>
                </a:solidFill>
              </a:rPr>
              <a:t> </a:t>
            </a:r>
            <a:endParaRPr lang="el-GR" sz="2400" dirty="0">
              <a:solidFill>
                <a:schemeClr val="accent5">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9">
            <a:extLst>
              <a:ext uri="{FF2B5EF4-FFF2-40B4-BE49-F238E27FC236}">
                <a16:creationId xmlns:a16="http://schemas.microsoft.com/office/drawing/2014/main" id="{2ECE1165-B4EE-4BBB-A708-666778DAA2E5}"/>
              </a:ext>
            </a:extLst>
          </p:cNvPr>
          <p:cNvSpPr>
            <a:spLocks noGrp="1"/>
          </p:cNvSpPr>
          <p:nvPr>
            <p:ph type="ftr" sz="quarter" idx="11"/>
          </p:nvPr>
        </p:nvSpPr>
        <p:spPr/>
        <p:txBody>
          <a:bodyPr/>
          <a:lstStyle/>
          <a:p>
            <a:r>
              <a:rPr lang="el-GR"/>
              <a:t>ΜΑΣΤΡΟΓΙΑΝΝΟΠΟΥΛΟΣ ΓΕΩΡΓΙΟΣ</a:t>
            </a:r>
          </a:p>
        </p:txBody>
      </p:sp>
      <p:sp>
        <p:nvSpPr>
          <p:cNvPr id="11" name="Θέση αριθμού διαφάνειας 10">
            <a:extLst>
              <a:ext uri="{FF2B5EF4-FFF2-40B4-BE49-F238E27FC236}">
                <a16:creationId xmlns:a16="http://schemas.microsoft.com/office/drawing/2014/main" id="{81B5DB82-5561-4F77-9690-DC9C41C370CF}"/>
              </a:ext>
            </a:extLst>
          </p:cNvPr>
          <p:cNvSpPr>
            <a:spLocks noGrp="1"/>
          </p:cNvSpPr>
          <p:nvPr>
            <p:ph type="sldNum" sz="quarter" idx="12"/>
          </p:nvPr>
        </p:nvSpPr>
        <p:spPr/>
        <p:txBody>
          <a:bodyPr/>
          <a:lstStyle/>
          <a:p>
            <a:fld id="{6E8B9BE5-3583-4075-9C06-6C86294C89A9}" type="slidenum">
              <a:rPr lang="el-GR" smtClean="0"/>
              <a:pPr/>
              <a:t>13</a:t>
            </a:fld>
            <a:endParaRPr lang="el-GR"/>
          </a:p>
        </p:txBody>
      </p:sp>
      <p:pic>
        <p:nvPicPr>
          <p:cNvPr id="13" name="Εικόνα 12">
            <a:extLst>
              <a:ext uri="{FF2B5EF4-FFF2-40B4-BE49-F238E27FC236}">
                <a16:creationId xmlns:a16="http://schemas.microsoft.com/office/drawing/2014/main" id="{9A16D1AE-3B3C-42FA-97D7-B9C05291F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46" y="1052736"/>
            <a:ext cx="7858109" cy="5011582"/>
          </a:xfrm>
          <a:prstGeom prst="rect">
            <a:avLst/>
          </a:prstGeom>
        </p:spPr>
      </p:pic>
      <p:sp>
        <p:nvSpPr>
          <p:cNvPr id="18" name="TextBox 17">
            <a:extLst>
              <a:ext uri="{FF2B5EF4-FFF2-40B4-BE49-F238E27FC236}">
                <a16:creationId xmlns:a16="http://schemas.microsoft.com/office/drawing/2014/main" id="{D796E2F9-8AB1-4216-AFEF-A8DA4A5CAF5F}"/>
              </a:ext>
            </a:extLst>
          </p:cNvPr>
          <p:cNvSpPr txBox="1"/>
          <p:nvPr/>
        </p:nvSpPr>
        <p:spPr>
          <a:xfrm>
            <a:off x="3192079" y="199964"/>
            <a:ext cx="2759841" cy="461665"/>
          </a:xfrm>
          <a:prstGeom prst="rect">
            <a:avLst/>
          </a:prstGeom>
          <a:noFill/>
        </p:spPr>
        <p:txBody>
          <a:bodyPr wrap="square">
            <a:spAutoFit/>
          </a:bodyPr>
          <a:lstStyle/>
          <a:p>
            <a:pPr algn="ctr"/>
            <a:r>
              <a:rPr lang="el-GR" sz="2400" b="1" u="sng" dirty="0">
                <a:solidFill>
                  <a:schemeClr val="accent5">
                    <a:lumMod val="75000"/>
                  </a:schemeClr>
                </a:solidFill>
              </a:rPr>
              <a:t>Φάση 2</a:t>
            </a:r>
            <a:r>
              <a:rPr lang="el-GR" sz="2400" b="1" u="sng" baseline="30000" dirty="0">
                <a:solidFill>
                  <a:schemeClr val="accent5">
                    <a:lumMod val="75000"/>
                  </a:schemeClr>
                </a:solidFill>
              </a:rPr>
              <a:t>Η</a:t>
            </a:r>
            <a:r>
              <a:rPr lang="el-GR" sz="2400" b="1" u="sng" dirty="0">
                <a:solidFill>
                  <a:schemeClr val="accent5">
                    <a:lumMod val="75000"/>
                  </a:schemeClr>
                </a:solidFill>
              </a:rPr>
              <a:t> </a:t>
            </a:r>
            <a:endParaRPr lang="el-GR" sz="2400" dirty="0">
              <a:solidFill>
                <a:schemeClr val="accent5">
                  <a:lumMod val="75000"/>
                </a:schemeClr>
              </a:solidFill>
            </a:endParaRPr>
          </a:p>
        </p:txBody>
      </p:sp>
    </p:spTree>
    <p:extLst>
      <p:ext uri="{BB962C8B-B14F-4D97-AF65-F5344CB8AC3E}">
        <p14:creationId xmlns:p14="http://schemas.microsoft.com/office/powerpoint/2010/main" val="124688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8D7A89C0-72E4-4103-ACE2-D8F943E1F1D0}"/>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A55BA088-79CC-441F-8954-1F35149F6778}"/>
              </a:ext>
            </a:extLst>
          </p:cNvPr>
          <p:cNvSpPr>
            <a:spLocks noGrp="1"/>
          </p:cNvSpPr>
          <p:nvPr>
            <p:ph type="sldNum" sz="quarter" idx="12"/>
          </p:nvPr>
        </p:nvSpPr>
        <p:spPr/>
        <p:txBody>
          <a:bodyPr/>
          <a:lstStyle/>
          <a:p>
            <a:fld id="{6E8B9BE5-3583-4075-9C06-6C86294C89A9}" type="slidenum">
              <a:rPr lang="el-GR" smtClean="0"/>
              <a:pPr/>
              <a:t>14</a:t>
            </a:fld>
            <a:endParaRPr lang="el-GR"/>
          </a:p>
        </p:txBody>
      </p:sp>
      <p:pic>
        <p:nvPicPr>
          <p:cNvPr id="7" name="Εικόνα 6">
            <a:extLst>
              <a:ext uri="{FF2B5EF4-FFF2-40B4-BE49-F238E27FC236}">
                <a16:creationId xmlns:a16="http://schemas.microsoft.com/office/drawing/2014/main" id="{25B6FA0A-DDBB-4F87-B989-5043048C3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53" y="979404"/>
            <a:ext cx="7714093" cy="5198856"/>
          </a:xfrm>
          <a:prstGeom prst="rect">
            <a:avLst/>
          </a:prstGeom>
        </p:spPr>
      </p:pic>
      <p:sp>
        <p:nvSpPr>
          <p:cNvPr id="10" name="TextBox 9">
            <a:extLst>
              <a:ext uri="{FF2B5EF4-FFF2-40B4-BE49-F238E27FC236}">
                <a16:creationId xmlns:a16="http://schemas.microsoft.com/office/drawing/2014/main" id="{ECBAA16D-E194-4391-83D7-9C792545A270}"/>
              </a:ext>
            </a:extLst>
          </p:cNvPr>
          <p:cNvSpPr txBox="1"/>
          <p:nvPr/>
        </p:nvSpPr>
        <p:spPr>
          <a:xfrm>
            <a:off x="3059832" y="314615"/>
            <a:ext cx="2759841" cy="461665"/>
          </a:xfrm>
          <a:prstGeom prst="rect">
            <a:avLst/>
          </a:prstGeom>
          <a:noFill/>
        </p:spPr>
        <p:txBody>
          <a:bodyPr wrap="square">
            <a:spAutoFit/>
          </a:bodyPr>
          <a:lstStyle/>
          <a:p>
            <a:pPr algn="ctr"/>
            <a:r>
              <a:rPr lang="el-GR" sz="2400" b="1" u="sng" dirty="0">
                <a:solidFill>
                  <a:schemeClr val="accent5">
                    <a:lumMod val="75000"/>
                  </a:schemeClr>
                </a:solidFill>
              </a:rPr>
              <a:t>Φάση 3</a:t>
            </a:r>
            <a:r>
              <a:rPr lang="el-GR" sz="2400" b="1" u="sng" baseline="30000" dirty="0">
                <a:solidFill>
                  <a:schemeClr val="accent5">
                    <a:lumMod val="75000"/>
                  </a:schemeClr>
                </a:solidFill>
              </a:rPr>
              <a:t>Η</a:t>
            </a:r>
            <a:r>
              <a:rPr lang="el-GR" sz="2400" b="1" u="sng" dirty="0">
                <a:solidFill>
                  <a:schemeClr val="accent5">
                    <a:lumMod val="75000"/>
                  </a:schemeClr>
                </a:solidFill>
              </a:rPr>
              <a:t> </a:t>
            </a:r>
            <a:endParaRPr lang="el-GR" sz="2400" dirty="0">
              <a:solidFill>
                <a:schemeClr val="accent5">
                  <a:lumMod val="75000"/>
                </a:schemeClr>
              </a:solidFill>
            </a:endParaRPr>
          </a:p>
        </p:txBody>
      </p:sp>
    </p:spTree>
    <p:extLst>
      <p:ext uri="{BB962C8B-B14F-4D97-AF65-F5344CB8AC3E}">
        <p14:creationId xmlns:p14="http://schemas.microsoft.com/office/powerpoint/2010/main" val="109078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68760"/>
            <a:ext cx="8686800" cy="4909500"/>
          </a:xfrm>
        </p:spPr>
        <p:txBody>
          <a:bodyPr>
            <a:normAutofit/>
          </a:bodyPr>
          <a:lstStyle/>
          <a:p>
            <a:pPr marL="521208" lvl="0" indent="-457200">
              <a:buNone/>
            </a:pPr>
            <a:r>
              <a:rPr lang="el-GR" sz="2000" b="1" dirty="0"/>
              <a:t>1.   ΝΑ ΥΠΟΔΕΧΕΤΑΙ ΤΗΝ ΦΛΟΓΑ  ΤΟΥ ΚΑΥΣΤΗΡΑ ΣΕ ΕΙΔΙΚΑ </a:t>
            </a:r>
          </a:p>
          <a:p>
            <a:pPr marL="521208" lvl="0" indent="-457200">
              <a:buNone/>
            </a:pPr>
            <a:r>
              <a:rPr lang="el-GR" sz="2000" b="1" dirty="0"/>
              <a:t>         ΔΙΑΜΟΡΦΩΜΕΝΟ ΧΩΡΟ  (εστία καύσης)</a:t>
            </a:r>
          </a:p>
          <a:p>
            <a:pPr marL="521208" indent="-457200">
              <a:buNone/>
            </a:pPr>
            <a:r>
              <a:rPr lang="el-GR" sz="2000" b="1" dirty="0"/>
              <a:t>   </a:t>
            </a:r>
          </a:p>
          <a:p>
            <a:pPr marL="521208" indent="-457200">
              <a:buNone/>
            </a:pPr>
            <a:endParaRPr lang="el-GR" sz="2000" b="1" dirty="0"/>
          </a:p>
          <a:p>
            <a:pPr marL="521208" indent="-457200">
              <a:buNone/>
            </a:pPr>
            <a:r>
              <a:rPr lang="el-GR" sz="2000" b="1" dirty="0"/>
              <a:t>2. ΝΑ ΜΕΤΑΔΙΔΕΙ ΤΗΝ ΘΕΡΜΟΤΗΤΑ ΣΤΟ ΝΕΡΟ</a:t>
            </a:r>
            <a:endParaRPr lang="el-GR" sz="2000" dirty="0"/>
          </a:p>
          <a:p>
            <a:pPr>
              <a:buNone/>
            </a:pPr>
            <a:endParaRPr lang="el-GR" sz="2000" dirty="0"/>
          </a:p>
          <a:p>
            <a:pPr>
              <a:buNone/>
            </a:pPr>
            <a:endParaRPr lang="el-GR" sz="2000" b="1" dirty="0"/>
          </a:p>
          <a:p>
            <a:pPr>
              <a:buNone/>
            </a:pPr>
            <a:r>
              <a:rPr lang="el-GR" sz="2000" b="1" dirty="0"/>
              <a:t>3. ΝΑ ΑΠΟΜΑΚΡΙΝΕΙ ΜΕ ΕΙΔΙΚΗ ΔΙΑΤΑΞΗ ΤΑ ΚΑΥΣΑΕΡΙΑ ΤΗΣ </a:t>
            </a:r>
          </a:p>
          <a:p>
            <a:pPr>
              <a:buNone/>
            </a:pPr>
            <a:r>
              <a:rPr lang="el-GR" sz="2000" b="1" dirty="0"/>
              <a:t>    ΚΑΥΣΗΣ ΠΡΟΣ ΤΗΝ ΑΤΜΟΣΦΑΙΡΑ</a:t>
            </a:r>
            <a:endParaRPr lang="el-GR" dirty="0"/>
          </a:p>
        </p:txBody>
      </p:sp>
      <p:sp>
        <p:nvSpPr>
          <p:cNvPr id="4" name="3 - Θέση υποσέλιδου"/>
          <p:cNvSpPr>
            <a:spLocks noGrp="1"/>
          </p:cNvSpPr>
          <p:nvPr>
            <p:ph type="ftr" sz="quarter" idx="11"/>
          </p:nvPr>
        </p:nvSpPr>
        <p:spPr>
          <a:xfrm>
            <a:off x="2643174" y="6557169"/>
            <a:ext cx="2359834" cy="300831"/>
          </a:xfrm>
        </p:spPr>
        <p:txBody>
          <a:bodyPr/>
          <a:lstStyle/>
          <a:p>
            <a:r>
              <a:rPr lang="el-GR" dirty="0"/>
              <a:t>ΜΑΣΤΡΟΓΙΑΝΝΟΠΟΥΛΟΣ ΓΕΩΡΓΙΟΣ</a:t>
            </a:r>
          </a:p>
        </p:txBody>
      </p:sp>
      <p:sp>
        <p:nvSpPr>
          <p:cNvPr id="5" name="4 - Θέση αριθμού διαφάνειας"/>
          <p:cNvSpPr>
            <a:spLocks noGrp="1"/>
          </p:cNvSpPr>
          <p:nvPr>
            <p:ph type="sldNum" sz="quarter" idx="12"/>
          </p:nvPr>
        </p:nvSpPr>
        <p:spPr/>
        <p:txBody>
          <a:bodyPr/>
          <a:lstStyle/>
          <a:p>
            <a:fld id="{4C111FF5-5AD3-427F-B005-818A5D745D9A}" type="slidenum">
              <a:rPr lang="el-GR" smtClean="0"/>
              <a:pPr/>
              <a:t>2</a:t>
            </a:fld>
            <a:endParaRPr lang="el-GR" dirty="0"/>
          </a:p>
        </p:txBody>
      </p:sp>
      <p:sp>
        <p:nvSpPr>
          <p:cNvPr id="9" name="TextBox 8">
            <a:extLst>
              <a:ext uri="{FF2B5EF4-FFF2-40B4-BE49-F238E27FC236}">
                <a16:creationId xmlns:a16="http://schemas.microsoft.com/office/drawing/2014/main" id="{8ED25EA0-19F6-402B-B296-E40844035390}"/>
              </a:ext>
            </a:extLst>
          </p:cNvPr>
          <p:cNvSpPr txBox="1"/>
          <p:nvPr/>
        </p:nvSpPr>
        <p:spPr>
          <a:xfrm>
            <a:off x="1763688" y="487413"/>
            <a:ext cx="5328592" cy="523220"/>
          </a:xfrm>
          <a:prstGeom prst="rect">
            <a:avLst/>
          </a:prstGeom>
          <a:noFill/>
        </p:spPr>
        <p:txBody>
          <a:bodyPr wrap="square">
            <a:spAutoFit/>
          </a:bodyPr>
          <a:lstStyle/>
          <a:p>
            <a:pPr>
              <a:buNone/>
            </a:pPr>
            <a:r>
              <a:rPr lang="el-GR" sz="2800" b="1" dirty="0"/>
              <a:t>Ο ΣΚΟΠΟΣ ΤΟΥ ΛΕΒΗΤΑ ΕΙΝΑΙ:</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357298"/>
          </a:xfrm>
        </p:spPr>
        <p:txBody>
          <a:bodyPr>
            <a:normAutofit fontScale="90000"/>
          </a:bodyPr>
          <a:lstStyle/>
          <a:p>
            <a:pPr algn="ctr"/>
            <a:r>
              <a:rPr lang="el-GR" sz="3200" b="1" u="sng" dirty="0"/>
              <a:t>ΤΥΠΟΙ ΛΕΒΗΤΑ ΑΝΑΛΟΓΑ ΜΕ ΤΟ ΥΛΙΚΟ ΚΑΤΑΣΚΕΥΗΣ ΤΟΥΣ:</a:t>
            </a:r>
            <a:r>
              <a:rPr lang="el-GR" sz="3200" b="1" dirty="0"/>
              <a:t>   </a:t>
            </a:r>
            <a:br>
              <a:rPr lang="el-GR" sz="2400" dirty="0"/>
            </a:br>
            <a:endParaRPr lang="el-GR" sz="2400" dirty="0"/>
          </a:p>
        </p:txBody>
      </p:sp>
      <p:sp>
        <p:nvSpPr>
          <p:cNvPr id="6" name="5 - Θέση υποσέλιδου"/>
          <p:cNvSpPr>
            <a:spLocks noGrp="1"/>
          </p:cNvSpPr>
          <p:nvPr>
            <p:ph type="ftr" sz="quarter" idx="11"/>
          </p:nvPr>
        </p:nvSpPr>
        <p:spPr/>
        <p:txBody>
          <a:bodyPr/>
          <a:lstStyle/>
          <a:p>
            <a:r>
              <a:rPr lang="el-GR"/>
              <a:t>ΜΑΣΤΡΟΓΙΑΝΝΟΠΟΥΛΟΣ ΓΕΩΡΓΙΟΣ</a:t>
            </a:r>
            <a:endParaRPr lang="el-GR" dirty="0"/>
          </a:p>
        </p:txBody>
      </p:sp>
      <p:sp>
        <p:nvSpPr>
          <p:cNvPr id="7" name="6 - Θέση αριθμού διαφάνειας"/>
          <p:cNvSpPr>
            <a:spLocks noGrp="1"/>
          </p:cNvSpPr>
          <p:nvPr>
            <p:ph type="sldNum" sz="quarter" idx="12"/>
          </p:nvPr>
        </p:nvSpPr>
        <p:spPr/>
        <p:txBody>
          <a:bodyPr/>
          <a:lstStyle/>
          <a:p>
            <a:fld id="{4C111FF5-5AD3-427F-B005-818A5D745D9A}" type="slidenum">
              <a:rPr lang="el-GR" smtClean="0"/>
              <a:pPr/>
              <a:t>3</a:t>
            </a:fld>
            <a:endParaRPr lang="el-GR" dirty="0"/>
          </a:p>
        </p:txBody>
      </p:sp>
      <p:pic>
        <p:nvPicPr>
          <p:cNvPr id="4" name="3 - Εικόνα"/>
          <p:cNvPicPr/>
          <p:nvPr/>
        </p:nvPicPr>
        <p:blipFill>
          <a:blip r:embed="rId2" cstate="print"/>
          <a:srcRect/>
          <a:stretch>
            <a:fillRect/>
          </a:stretch>
        </p:blipFill>
        <p:spPr bwMode="auto">
          <a:xfrm>
            <a:off x="297166" y="3645024"/>
            <a:ext cx="2286016" cy="1857388"/>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6560820" y="3551641"/>
            <a:ext cx="2380655" cy="2113740"/>
          </a:xfrm>
          <a:prstGeom prst="rect">
            <a:avLst/>
          </a:prstGeom>
          <a:noFill/>
          <a:ln w="9525">
            <a:noFill/>
            <a:miter lim="800000"/>
            <a:headEnd/>
            <a:tailEnd/>
          </a:ln>
        </p:spPr>
      </p:pic>
      <p:sp>
        <p:nvSpPr>
          <p:cNvPr id="9" name="TextBox 8">
            <a:extLst>
              <a:ext uri="{FF2B5EF4-FFF2-40B4-BE49-F238E27FC236}">
                <a16:creationId xmlns:a16="http://schemas.microsoft.com/office/drawing/2014/main" id="{26420ABC-E10D-469E-8FDF-108CDAB1D53D}"/>
              </a:ext>
            </a:extLst>
          </p:cNvPr>
          <p:cNvSpPr txBox="1"/>
          <p:nvPr/>
        </p:nvSpPr>
        <p:spPr>
          <a:xfrm>
            <a:off x="274533" y="5733256"/>
            <a:ext cx="2281243" cy="307777"/>
          </a:xfrm>
          <a:prstGeom prst="rect">
            <a:avLst/>
          </a:prstGeom>
          <a:noFill/>
        </p:spPr>
        <p:txBody>
          <a:bodyPr wrap="square">
            <a:spAutoFit/>
          </a:bodyPr>
          <a:lstStyle/>
          <a:p>
            <a:pPr lvl="0">
              <a:buNone/>
            </a:pPr>
            <a:r>
              <a:rPr lang="el-GR" sz="1400" b="1" dirty="0"/>
              <a:t> ΧΑΛΥΒΔΙΝΟΣ ΛΕΒΗΤΑΣ</a:t>
            </a:r>
            <a:endParaRPr lang="el-GR" sz="1400" dirty="0"/>
          </a:p>
        </p:txBody>
      </p:sp>
      <p:sp>
        <p:nvSpPr>
          <p:cNvPr id="13" name="TextBox 12">
            <a:extLst>
              <a:ext uri="{FF2B5EF4-FFF2-40B4-BE49-F238E27FC236}">
                <a16:creationId xmlns:a16="http://schemas.microsoft.com/office/drawing/2014/main" id="{8B9E87CE-58E6-4020-970F-1E5CAAC6CDB4}"/>
              </a:ext>
            </a:extLst>
          </p:cNvPr>
          <p:cNvSpPr txBox="1"/>
          <p:nvPr/>
        </p:nvSpPr>
        <p:spPr>
          <a:xfrm>
            <a:off x="6683244" y="5949280"/>
            <a:ext cx="2281244" cy="307777"/>
          </a:xfrm>
          <a:prstGeom prst="rect">
            <a:avLst/>
          </a:prstGeom>
          <a:noFill/>
        </p:spPr>
        <p:txBody>
          <a:bodyPr wrap="square">
            <a:spAutoFit/>
          </a:bodyPr>
          <a:lstStyle/>
          <a:p>
            <a:pPr lvl="0">
              <a:buNone/>
            </a:pPr>
            <a:r>
              <a:rPr lang="el-GR" sz="1400" b="1" dirty="0"/>
              <a:t> ΜΑΝΤΕΜΕΝΙΟΣ ΛΕΒΗΤΑΣ</a:t>
            </a:r>
            <a:endParaRPr lang="el-GR" sz="1400" dirty="0"/>
          </a:p>
        </p:txBody>
      </p:sp>
      <p:sp>
        <p:nvSpPr>
          <p:cNvPr id="15" name="TextBox 14">
            <a:extLst>
              <a:ext uri="{FF2B5EF4-FFF2-40B4-BE49-F238E27FC236}">
                <a16:creationId xmlns:a16="http://schemas.microsoft.com/office/drawing/2014/main" id="{33FB3A95-4875-4FB3-8010-EE09EBE95001}"/>
              </a:ext>
            </a:extLst>
          </p:cNvPr>
          <p:cNvSpPr txBox="1"/>
          <p:nvPr/>
        </p:nvSpPr>
        <p:spPr>
          <a:xfrm>
            <a:off x="179512" y="1436583"/>
            <a:ext cx="8761963" cy="1200329"/>
          </a:xfrm>
          <a:prstGeom prst="rect">
            <a:avLst/>
          </a:prstGeom>
          <a:noFill/>
        </p:spPr>
        <p:txBody>
          <a:bodyPr wrap="square">
            <a:spAutoFit/>
          </a:bodyPr>
          <a:lstStyle/>
          <a:p>
            <a:r>
              <a:rPr lang="el-GR" sz="2400" b="0" i="0" dirty="0">
                <a:effectLst/>
                <a:latin typeface="open sans" panose="020B0606030504020204" pitchFamily="34" charset="0"/>
              </a:rPr>
              <a:t>Οι </a:t>
            </a:r>
            <a:r>
              <a:rPr lang="el-GR" sz="2400" b="1" i="0" dirty="0">
                <a:effectLst/>
                <a:latin typeface="open sans" panose="020B0606030504020204" pitchFamily="34" charset="0"/>
              </a:rPr>
              <a:t>λέβητες πετρελαίου </a:t>
            </a:r>
            <a:r>
              <a:rPr lang="el-GR" sz="2400" b="0" i="0" dirty="0">
                <a:effectLst/>
                <a:latin typeface="open sans" panose="020B0606030504020204" pitchFamily="34" charset="0"/>
              </a:rPr>
              <a:t>χωρίζονται σε </a:t>
            </a:r>
            <a:r>
              <a:rPr lang="el-GR" sz="2400" dirty="0">
                <a:latin typeface="open sans" panose="020B0606030504020204" pitchFamily="34" charset="0"/>
              </a:rPr>
              <a:t>δύο βασικές </a:t>
            </a:r>
            <a:r>
              <a:rPr lang="el-GR" sz="2400" b="0" i="0" dirty="0">
                <a:effectLst/>
                <a:latin typeface="open sans" panose="020B0606030504020204" pitchFamily="34" charset="0"/>
              </a:rPr>
              <a:t> κατηγορίες, ανάλογα με το υλικό κατασκευής τους :            σε χαλύβδινους λέβητες και σε μαντεμένιους λέβητες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par>
                                <p:cTn id="12" presetID="2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DFA661AF-8737-4C21-A26A-C1C5877CA8C6}"/>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F3AAB7D2-9EAA-45BD-881B-16DCF0F64A62}"/>
              </a:ext>
            </a:extLst>
          </p:cNvPr>
          <p:cNvSpPr>
            <a:spLocks noGrp="1"/>
          </p:cNvSpPr>
          <p:nvPr>
            <p:ph type="sldNum" sz="quarter" idx="12"/>
          </p:nvPr>
        </p:nvSpPr>
        <p:spPr/>
        <p:txBody>
          <a:bodyPr/>
          <a:lstStyle/>
          <a:p>
            <a:fld id="{6E8B9BE5-3583-4075-9C06-6C86294C89A9}" type="slidenum">
              <a:rPr lang="el-GR" smtClean="0"/>
              <a:pPr/>
              <a:t>4</a:t>
            </a:fld>
            <a:endParaRPr lang="el-GR"/>
          </a:p>
        </p:txBody>
      </p:sp>
      <p:sp>
        <p:nvSpPr>
          <p:cNvPr id="7" name="TextBox 6">
            <a:extLst>
              <a:ext uri="{FF2B5EF4-FFF2-40B4-BE49-F238E27FC236}">
                <a16:creationId xmlns:a16="http://schemas.microsoft.com/office/drawing/2014/main" id="{6F92E96E-6365-45EF-A08D-CCDB8AC4B9CA}"/>
              </a:ext>
            </a:extLst>
          </p:cNvPr>
          <p:cNvSpPr txBox="1"/>
          <p:nvPr/>
        </p:nvSpPr>
        <p:spPr>
          <a:xfrm>
            <a:off x="2123728" y="347876"/>
            <a:ext cx="5145402" cy="584775"/>
          </a:xfrm>
          <a:prstGeom prst="rect">
            <a:avLst/>
          </a:prstGeom>
          <a:noFill/>
        </p:spPr>
        <p:txBody>
          <a:bodyPr wrap="square">
            <a:spAutoFit/>
          </a:bodyPr>
          <a:lstStyle/>
          <a:p>
            <a:r>
              <a:rPr lang="el-GR" sz="3200" b="1" u="sng" dirty="0"/>
              <a:t>ΧΑΛΥΒΔΙΝΟΙ ΛΕΒΗΤΕΣ</a:t>
            </a:r>
            <a:endParaRPr lang="el-GR" sz="3200" dirty="0"/>
          </a:p>
        </p:txBody>
      </p:sp>
      <p:pic>
        <p:nvPicPr>
          <p:cNvPr id="8" name="Picture 2" descr="Χαλύβδινοι πιεστικοί λέβητες MODAL">
            <a:extLst>
              <a:ext uri="{FF2B5EF4-FFF2-40B4-BE49-F238E27FC236}">
                <a16:creationId xmlns:a16="http://schemas.microsoft.com/office/drawing/2014/main" id="{4880D359-D303-48D2-B309-FD4D17C9CE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153182"/>
            <a:ext cx="3137925" cy="2353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32211F-387E-426A-9FB2-641CA04B7909}"/>
              </a:ext>
            </a:extLst>
          </p:cNvPr>
          <p:cNvSpPr txBox="1"/>
          <p:nvPr/>
        </p:nvSpPr>
        <p:spPr>
          <a:xfrm>
            <a:off x="818347" y="4094542"/>
            <a:ext cx="7858109" cy="2308324"/>
          </a:xfrm>
          <a:prstGeom prst="rect">
            <a:avLst/>
          </a:prstGeom>
          <a:noFill/>
        </p:spPr>
        <p:txBody>
          <a:bodyPr wrap="square">
            <a:spAutoFit/>
          </a:bodyPr>
          <a:lstStyle/>
          <a:p>
            <a:r>
              <a:rPr lang="el-GR" sz="2400" b="0" i="0" dirty="0">
                <a:effectLst/>
                <a:latin typeface="Arial Black" panose="020B0A04020102020204" pitchFamily="34" charset="0"/>
              </a:rPr>
              <a:t>Οι χαλύβδινοι λέβητες κατασκευάζονται από </a:t>
            </a:r>
            <a:r>
              <a:rPr lang="el-GR" sz="2400" b="0" i="0" dirty="0" err="1">
                <a:effectLst/>
                <a:latin typeface="Arial Black" panose="020B0A04020102020204" pitchFamily="34" charset="0"/>
              </a:rPr>
              <a:t>χαλυβδοελάσματα</a:t>
            </a:r>
            <a:r>
              <a:rPr lang="el-GR" sz="2400" b="0" i="0" dirty="0">
                <a:effectLst/>
                <a:latin typeface="Arial Black" panose="020B0A04020102020204" pitchFamily="34" charset="0"/>
              </a:rPr>
              <a:t> κατάλληλα διαμορφωμένα σε κύλινδρο και </a:t>
            </a:r>
            <a:r>
              <a:rPr lang="el-GR" sz="2400" b="0" i="0" dirty="0" err="1">
                <a:effectLst/>
                <a:latin typeface="Arial Black" panose="020B0A04020102020204" pitchFamily="34" charset="0"/>
              </a:rPr>
              <a:t>στράντζα</a:t>
            </a:r>
            <a:r>
              <a:rPr lang="el-GR" sz="2400" b="0" i="0" dirty="0">
                <a:effectLst/>
                <a:latin typeface="Arial Black" panose="020B0A04020102020204" pitchFamily="34" charset="0"/>
              </a:rPr>
              <a:t> και από σωλήνες χωρίς ραφή. Σαν μέθοδος κατασκευής χρησιμοποιείται η ηλεκτροσυγκόλληση.</a:t>
            </a:r>
            <a:br>
              <a:rPr lang="el-GR" sz="2400" dirty="0">
                <a:latin typeface="Arial Black" panose="020B0A04020102020204" pitchFamily="34" charset="0"/>
              </a:rPr>
            </a:br>
            <a:endParaRPr lang="el-GR" sz="2400" dirty="0">
              <a:latin typeface="Arial Black" panose="020B0A04020102020204" pitchFamily="34" charset="0"/>
            </a:endParaRPr>
          </a:p>
        </p:txBody>
      </p:sp>
      <p:pic>
        <p:nvPicPr>
          <p:cNvPr id="6146" name="Picture 2" descr="ΛΕΒΗΤΕΣ ΧΑΛΥΒΔΙΝΟΙ">
            <a:extLst>
              <a:ext uri="{FF2B5EF4-FFF2-40B4-BE49-F238E27FC236}">
                <a16:creationId xmlns:a16="http://schemas.microsoft.com/office/drawing/2014/main" id="{EEAA60B6-5AA7-4D8D-90E5-31F9DBEAC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55178"/>
            <a:ext cx="2232247" cy="227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4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16F9648C-87A7-4F39-9E02-8811E3C3AE7A}"/>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C083D8A8-D879-4319-A2CE-94706E06655F}"/>
              </a:ext>
            </a:extLst>
          </p:cNvPr>
          <p:cNvSpPr>
            <a:spLocks noGrp="1"/>
          </p:cNvSpPr>
          <p:nvPr>
            <p:ph type="sldNum" sz="quarter" idx="12"/>
          </p:nvPr>
        </p:nvSpPr>
        <p:spPr/>
        <p:txBody>
          <a:bodyPr/>
          <a:lstStyle/>
          <a:p>
            <a:fld id="{6E8B9BE5-3583-4075-9C06-6C86294C89A9}" type="slidenum">
              <a:rPr lang="el-GR" smtClean="0"/>
              <a:pPr/>
              <a:t>5</a:t>
            </a:fld>
            <a:endParaRPr lang="el-GR"/>
          </a:p>
        </p:txBody>
      </p:sp>
      <p:sp>
        <p:nvSpPr>
          <p:cNvPr id="6" name="TextBox 5">
            <a:extLst>
              <a:ext uri="{FF2B5EF4-FFF2-40B4-BE49-F238E27FC236}">
                <a16:creationId xmlns:a16="http://schemas.microsoft.com/office/drawing/2014/main" id="{E8882638-770D-4247-91C8-7E013856C2E1}"/>
              </a:ext>
            </a:extLst>
          </p:cNvPr>
          <p:cNvSpPr txBox="1"/>
          <p:nvPr/>
        </p:nvSpPr>
        <p:spPr>
          <a:xfrm>
            <a:off x="539552" y="1362512"/>
            <a:ext cx="3888432" cy="4062651"/>
          </a:xfrm>
          <a:prstGeom prst="rect">
            <a:avLst/>
          </a:prstGeom>
          <a:noFill/>
        </p:spPr>
        <p:txBody>
          <a:bodyPr wrap="square">
            <a:spAutoFit/>
          </a:bodyPr>
          <a:lstStyle/>
          <a:p>
            <a:r>
              <a:rPr lang="el-GR" sz="2400" b="1" i="0" dirty="0">
                <a:solidFill>
                  <a:srgbClr val="FFC000"/>
                </a:solidFill>
                <a:effectLst/>
                <a:latin typeface="verdana" panose="020B0604030504040204" pitchFamily="34" charset="0"/>
              </a:rPr>
              <a:t>Πλεονεκτήματα:</a:t>
            </a:r>
          </a:p>
          <a:p>
            <a:br>
              <a:rPr lang="el-GR" dirty="0"/>
            </a:br>
            <a:r>
              <a:rPr lang="el-GR" b="0" i="0" dirty="0">
                <a:effectLst/>
                <a:latin typeface="verdana" panose="020B0604030504040204" pitchFamily="34" charset="0"/>
              </a:rPr>
              <a:t>- Μικρό βάρος.</a:t>
            </a:r>
            <a:br>
              <a:rPr lang="el-GR" dirty="0"/>
            </a:br>
            <a:r>
              <a:rPr lang="el-GR" b="0" i="0" dirty="0">
                <a:effectLst/>
                <a:latin typeface="verdana" panose="020B0604030504040204" pitchFamily="34" charset="0"/>
              </a:rPr>
              <a:t>- Μικρή ευαισθησία σε γρήγορες αυξομειώσεις της θερμοκρασίας. (αντοχή σε θερμικά σοκ).</a:t>
            </a:r>
            <a:br>
              <a:rPr lang="el-GR" dirty="0"/>
            </a:br>
            <a:r>
              <a:rPr lang="el-GR" b="0" i="0" dirty="0">
                <a:effectLst/>
                <a:latin typeface="verdana" panose="020B0604030504040204" pitchFamily="34" charset="0"/>
              </a:rPr>
              <a:t>- Σχετικά εύκολη επισκευή(όχι πάντα), με συγκόλληση.</a:t>
            </a:r>
            <a:br>
              <a:rPr lang="el-GR" dirty="0"/>
            </a:br>
            <a:r>
              <a:rPr lang="el-GR" b="0" i="0" dirty="0">
                <a:effectLst/>
                <a:latin typeface="verdana" panose="020B0604030504040204" pitchFamily="34" charset="0"/>
              </a:rPr>
              <a:t>- Αντοχή σε μεγάλες πιέσεις.</a:t>
            </a:r>
            <a:br>
              <a:rPr lang="el-GR" dirty="0"/>
            </a:br>
            <a:r>
              <a:rPr lang="el-GR" b="0" i="0" dirty="0">
                <a:effectLst/>
                <a:latin typeface="verdana" panose="020B0604030504040204" pitchFamily="34" charset="0"/>
              </a:rPr>
              <a:t>- Προσαρμογή των διαστάσεων του λέβητα σε ορισμένες απαιτήσεις.</a:t>
            </a:r>
            <a:br>
              <a:rPr lang="el-GR" dirty="0"/>
            </a:br>
            <a:r>
              <a:rPr lang="el-GR" b="0" i="0" dirty="0">
                <a:effectLst/>
                <a:latin typeface="verdana" panose="020B0604030504040204" pitchFamily="34" charset="0"/>
              </a:rPr>
              <a:t>- Χαμηλότερο κόστος αγοράς.</a:t>
            </a:r>
            <a:br>
              <a:rPr lang="el-GR" dirty="0"/>
            </a:br>
            <a:endParaRPr lang="el-GR" dirty="0"/>
          </a:p>
        </p:txBody>
      </p:sp>
      <p:sp>
        <p:nvSpPr>
          <p:cNvPr id="8" name="TextBox 7">
            <a:extLst>
              <a:ext uri="{FF2B5EF4-FFF2-40B4-BE49-F238E27FC236}">
                <a16:creationId xmlns:a16="http://schemas.microsoft.com/office/drawing/2014/main" id="{8C6E4E49-2FE8-46C5-893E-6DE2E3F3E6D0}"/>
              </a:ext>
            </a:extLst>
          </p:cNvPr>
          <p:cNvSpPr txBox="1"/>
          <p:nvPr/>
        </p:nvSpPr>
        <p:spPr>
          <a:xfrm>
            <a:off x="5940152" y="1362512"/>
            <a:ext cx="3024336" cy="4154984"/>
          </a:xfrm>
          <a:prstGeom prst="rect">
            <a:avLst/>
          </a:prstGeom>
          <a:noFill/>
        </p:spPr>
        <p:txBody>
          <a:bodyPr wrap="square">
            <a:spAutoFit/>
          </a:bodyPr>
          <a:lstStyle/>
          <a:p>
            <a:r>
              <a:rPr lang="el-GR" sz="2400" b="1" i="0" dirty="0">
                <a:solidFill>
                  <a:srgbClr val="FFC000"/>
                </a:solidFill>
                <a:effectLst/>
                <a:latin typeface="verdana" panose="020B0604030504040204" pitchFamily="34" charset="0"/>
              </a:rPr>
              <a:t>Μειονεκτήματα:</a:t>
            </a:r>
          </a:p>
          <a:p>
            <a:endParaRPr lang="el-GR" sz="2400" b="1" dirty="0">
              <a:solidFill>
                <a:srgbClr val="FFC000"/>
              </a:solidFill>
              <a:latin typeface="verdana" panose="020B0604030504040204" pitchFamily="34" charset="0"/>
            </a:endParaRPr>
          </a:p>
          <a:p>
            <a:br>
              <a:rPr lang="el-GR" dirty="0"/>
            </a:br>
            <a:r>
              <a:rPr lang="el-GR" b="0" i="0" dirty="0">
                <a:effectLst/>
                <a:latin typeface="verdana" panose="020B0604030504040204" pitchFamily="34" charset="0"/>
              </a:rPr>
              <a:t>- Δεν υπάρχει δυνατότητα αύξησης της ισχύος τους.</a:t>
            </a:r>
            <a:br>
              <a:rPr lang="el-GR" dirty="0"/>
            </a:br>
            <a:r>
              <a:rPr lang="el-GR" b="0" i="0" dirty="0">
                <a:effectLst/>
                <a:latin typeface="verdana" panose="020B0604030504040204" pitchFamily="34" charset="0"/>
              </a:rPr>
              <a:t>- Δύσκολη μεταφορά στους λέβητες μεγάλης ισχύος.</a:t>
            </a:r>
            <a:br>
              <a:rPr lang="el-GR" dirty="0"/>
            </a:br>
            <a:r>
              <a:rPr lang="el-GR" b="0" i="0" dirty="0">
                <a:effectLst/>
                <a:latin typeface="verdana" panose="020B0604030504040204" pitchFamily="34" charset="0"/>
              </a:rPr>
              <a:t>- Υφίστανται οξειδώσεις και </a:t>
            </a:r>
            <a:r>
              <a:rPr lang="el-GR" b="0" i="0" dirty="0" err="1">
                <a:effectLst/>
                <a:latin typeface="verdana" panose="020B0604030504040204" pitchFamily="34" charset="0"/>
              </a:rPr>
              <a:t>ηλεκτροδιαβρώσεις</a:t>
            </a:r>
            <a:r>
              <a:rPr lang="el-GR" b="0" i="0" dirty="0">
                <a:effectLst/>
                <a:latin typeface="verdana" panose="020B0604030504040204" pitchFamily="34" charset="0"/>
              </a:rPr>
              <a:t>.</a:t>
            </a:r>
          </a:p>
          <a:p>
            <a:r>
              <a:rPr lang="el-GR" b="0" i="0" dirty="0">
                <a:effectLst/>
                <a:latin typeface="verdana" panose="020B0604030504040204" pitchFamily="34" charset="0"/>
              </a:rPr>
              <a:t>- Σχετικά κακός βαθμός απόδοσης (σε σχέση με τον μαντεμένιο).</a:t>
            </a:r>
            <a:endParaRPr lang="el-GR" dirty="0"/>
          </a:p>
        </p:txBody>
      </p:sp>
    </p:spTree>
    <p:extLst>
      <p:ext uri="{BB962C8B-B14F-4D97-AF65-F5344CB8AC3E}">
        <p14:creationId xmlns:p14="http://schemas.microsoft.com/office/powerpoint/2010/main" val="25132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CF34EA74-C7C8-47F0-9319-F66722C7ADA2}"/>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0405F566-1D10-45D6-85EF-C50DDFE00D91}"/>
              </a:ext>
            </a:extLst>
          </p:cNvPr>
          <p:cNvSpPr>
            <a:spLocks noGrp="1"/>
          </p:cNvSpPr>
          <p:nvPr>
            <p:ph type="sldNum" sz="quarter" idx="12"/>
          </p:nvPr>
        </p:nvSpPr>
        <p:spPr/>
        <p:txBody>
          <a:bodyPr/>
          <a:lstStyle/>
          <a:p>
            <a:fld id="{6E8B9BE5-3583-4075-9C06-6C86294C89A9}" type="slidenum">
              <a:rPr lang="el-GR" smtClean="0"/>
              <a:pPr/>
              <a:t>6</a:t>
            </a:fld>
            <a:endParaRPr lang="el-GR" dirty="0"/>
          </a:p>
        </p:txBody>
      </p:sp>
      <p:pic>
        <p:nvPicPr>
          <p:cNvPr id="6" name="Picture 4" descr="Χαλύβδινοι πιεστικοί λέβητες Ellprex">
            <a:extLst>
              <a:ext uri="{FF2B5EF4-FFF2-40B4-BE49-F238E27FC236}">
                <a16:creationId xmlns:a16="http://schemas.microsoft.com/office/drawing/2014/main" id="{494FF9EF-1E47-4858-BE02-6085DBD9A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115" y="249525"/>
            <a:ext cx="5441381" cy="56788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2BD8BB-28D1-4E6B-90FF-2E12084B7DA9}"/>
              </a:ext>
            </a:extLst>
          </p:cNvPr>
          <p:cNvSpPr txBox="1"/>
          <p:nvPr/>
        </p:nvSpPr>
        <p:spPr>
          <a:xfrm>
            <a:off x="107504" y="318952"/>
            <a:ext cx="3366120" cy="5539978"/>
          </a:xfrm>
          <a:prstGeom prst="rect">
            <a:avLst/>
          </a:prstGeom>
          <a:noFill/>
        </p:spPr>
        <p:txBody>
          <a:bodyPr wrap="square">
            <a:spAutoFit/>
          </a:bodyPr>
          <a:lstStyle/>
          <a:p>
            <a:r>
              <a:rPr lang="el-GR" sz="2400" b="1" i="0" dirty="0">
                <a:solidFill>
                  <a:srgbClr val="FFC000"/>
                </a:solidFill>
                <a:effectLst/>
                <a:latin typeface="verdana" panose="020B0604030504040204" pitchFamily="34" charset="0"/>
              </a:rPr>
              <a:t>Μέρη Λέβητα:</a:t>
            </a:r>
          </a:p>
          <a:p>
            <a:endParaRPr lang="el-GR" sz="2400" b="1" dirty="0">
              <a:solidFill>
                <a:srgbClr val="FFC000"/>
              </a:solidFill>
              <a:latin typeface="verdana" panose="020B0604030504040204" pitchFamily="34" charset="0"/>
            </a:endParaRPr>
          </a:p>
          <a:p>
            <a:pPr marL="342900" indent="-342900">
              <a:buAutoNum type="arabicPeriod"/>
            </a:pPr>
            <a:r>
              <a:rPr lang="el-GR" dirty="0"/>
              <a:t>Θάλαμος καύσης</a:t>
            </a:r>
          </a:p>
          <a:p>
            <a:pPr marL="342900" indent="-342900">
              <a:buAutoNum type="arabicPeriod"/>
            </a:pPr>
            <a:endParaRPr lang="el-GR" dirty="0"/>
          </a:p>
          <a:p>
            <a:pPr marL="342900" indent="-342900">
              <a:buAutoNum type="arabicPeriod"/>
            </a:pPr>
            <a:r>
              <a:rPr lang="el-GR" dirty="0" err="1"/>
              <a:t>Φλογαυλοί</a:t>
            </a:r>
            <a:endParaRPr lang="el-GR" dirty="0"/>
          </a:p>
          <a:p>
            <a:pPr marL="342900" indent="-342900">
              <a:buAutoNum type="arabicPeriod"/>
            </a:pPr>
            <a:endParaRPr lang="el-GR" dirty="0"/>
          </a:p>
          <a:p>
            <a:pPr marL="342900" indent="-342900">
              <a:buAutoNum type="arabicPeriod"/>
            </a:pPr>
            <a:r>
              <a:rPr lang="el-GR" dirty="0"/>
              <a:t>Έξοδος προσαγωγής</a:t>
            </a:r>
          </a:p>
          <a:p>
            <a:pPr marL="342900" indent="-342900">
              <a:buAutoNum type="arabicPeriod"/>
            </a:pPr>
            <a:endParaRPr lang="el-GR" dirty="0"/>
          </a:p>
          <a:p>
            <a:pPr marL="342900" indent="-342900">
              <a:buAutoNum type="arabicPeriod"/>
            </a:pPr>
            <a:r>
              <a:rPr lang="el-GR" dirty="0"/>
              <a:t>Έξοδος καυσαερίων</a:t>
            </a:r>
          </a:p>
          <a:p>
            <a:pPr marL="342900" indent="-342900">
              <a:buAutoNum type="arabicPeriod"/>
            </a:pPr>
            <a:endParaRPr lang="el-GR" dirty="0"/>
          </a:p>
          <a:p>
            <a:pPr marL="342900" indent="-342900">
              <a:buAutoNum type="arabicPeriod"/>
            </a:pPr>
            <a:r>
              <a:rPr lang="el-GR" dirty="0"/>
              <a:t>Κυκλοφορία νερού στον λέβητα</a:t>
            </a:r>
          </a:p>
          <a:p>
            <a:pPr marL="342900" indent="-342900">
              <a:buAutoNum type="arabicPeriod"/>
            </a:pPr>
            <a:endParaRPr lang="el-GR" dirty="0"/>
          </a:p>
          <a:p>
            <a:pPr marL="342900" indent="-342900">
              <a:buAutoNum type="arabicPeriod"/>
            </a:pPr>
            <a:r>
              <a:rPr lang="el-GR" dirty="0"/>
              <a:t>Μόνωση λέβητα</a:t>
            </a:r>
          </a:p>
          <a:p>
            <a:pPr marL="342900" indent="-342900">
              <a:buAutoNum type="arabicPeriod"/>
            </a:pPr>
            <a:endParaRPr lang="el-GR" dirty="0"/>
          </a:p>
          <a:p>
            <a:pPr marL="342900" indent="-342900">
              <a:buAutoNum type="arabicPeriod"/>
            </a:pPr>
            <a:r>
              <a:rPr lang="el-GR" dirty="0"/>
              <a:t>Πόρτα λέβητα με</a:t>
            </a:r>
          </a:p>
          <a:p>
            <a:r>
              <a:rPr lang="el-GR" dirty="0"/>
              <a:t> θερμομόνωση</a:t>
            </a:r>
          </a:p>
          <a:p>
            <a:pPr marL="342900" indent="-342900">
              <a:buAutoNum type="arabicPeriod"/>
            </a:pPr>
            <a:endParaRPr lang="el-GR" dirty="0"/>
          </a:p>
          <a:p>
            <a:pPr marL="342900" indent="-342900">
              <a:buAutoNum type="arabicPeriod"/>
            </a:pPr>
            <a:endParaRPr lang="el-GR" dirty="0"/>
          </a:p>
        </p:txBody>
      </p:sp>
      <p:cxnSp>
        <p:nvCxnSpPr>
          <p:cNvPr id="9" name="Ευθύγραμμο βέλος σύνδεσης 8">
            <a:extLst>
              <a:ext uri="{FF2B5EF4-FFF2-40B4-BE49-F238E27FC236}">
                <a16:creationId xmlns:a16="http://schemas.microsoft.com/office/drawing/2014/main" id="{836D1632-368E-4298-87D7-00F7D24D43EA}"/>
              </a:ext>
            </a:extLst>
          </p:cNvPr>
          <p:cNvCxnSpPr>
            <a:cxnSpLocks/>
          </p:cNvCxnSpPr>
          <p:nvPr/>
        </p:nvCxnSpPr>
        <p:spPr>
          <a:xfrm flipV="1">
            <a:off x="5436096" y="3789040"/>
            <a:ext cx="504056" cy="1608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E9A804-B20B-4CC9-A896-779F058D1256}"/>
              </a:ext>
            </a:extLst>
          </p:cNvPr>
          <p:cNvSpPr txBox="1"/>
          <p:nvPr/>
        </p:nvSpPr>
        <p:spPr>
          <a:xfrm>
            <a:off x="5220072" y="5435932"/>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1</a:t>
            </a:r>
            <a:endParaRPr lang="el-GR" dirty="0">
              <a:solidFill>
                <a:srgbClr val="7030A0"/>
              </a:solidFill>
              <a:latin typeface="Arial Black" panose="020B0A04020102020204" pitchFamily="34" charset="0"/>
            </a:endParaRPr>
          </a:p>
        </p:txBody>
      </p:sp>
      <p:cxnSp>
        <p:nvCxnSpPr>
          <p:cNvPr id="14" name="Ευθύγραμμο βέλος σύνδεσης 13">
            <a:extLst>
              <a:ext uri="{FF2B5EF4-FFF2-40B4-BE49-F238E27FC236}">
                <a16:creationId xmlns:a16="http://schemas.microsoft.com/office/drawing/2014/main" id="{924530FB-F1D3-47B8-A4F7-99FDF8FA79B2}"/>
              </a:ext>
            </a:extLst>
          </p:cNvPr>
          <p:cNvCxnSpPr>
            <a:cxnSpLocks/>
          </p:cNvCxnSpPr>
          <p:nvPr/>
        </p:nvCxnSpPr>
        <p:spPr>
          <a:xfrm>
            <a:off x="4572000" y="1412776"/>
            <a:ext cx="1016496" cy="11816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5A127188-3557-4FEF-B7EF-1F7745B12AD4}"/>
              </a:ext>
            </a:extLst>
          </p:cNvPr>
          <p:cNvCxnSpPr>
            <a:cxnSpLocks/>
          </p:cNvCxnSpPr>
          <p:nvPr/>
        </p:nvCxnSpPr>
        <p:spPr>
          <a:xfrm flipH="1">
            <a:off x="7001780" y="661338"/>
            <a:ext cx="388404" cy="454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C57CF18B-CFAE-4141-84A9-1503973633DD}"/>
              </a:ext>
            </a:extLst>
          </p:cNvPr>
          <p:cNvCxnSpPr>
            <a:cxnSpLocks/>
          </p:cNvCxnSpPr>
          <p:nvPr/>
        </p:nvCxnSpPr>
        <p:spPr>
          <a:xfrm flipH="1">
            <a:off x="7917202" y="1629018"/>
            <a:ext cx="410080" cy="3745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215CB9D7-3BE4-4C26-9E66-1974DE6D1ECD}"/>
              </a:ext>
            </a:extLst>
          </p:cNvPr>
          <p:cNvCxnSpPr>
            <a:cxnSpLocks/>
            <a:stCxn id="22" idx="1"/>
          </p:cNvCxnSpPr>
          <p:nvPr/>
        </p:nvCxnSpPr>
        <p:spPr>
          <a:xfrm flipH="1" flipV="1">
            <a:off x="7164288" y="2653513"/>
            <a:ext cx="1098376" cy="1608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F8D1C0-F924-41EA-BBDD-DE2E80B628D6}"/>
              </a:ext>
            </a:extLst>
          </p:cNvPr>
          <p:cNvSpPr txBox="1"/>
          <p:nvPr/>
        </p:nvSpPr>
        <p:spPr>
          <a:xfrm>
            <a:off x="4302224" y="1115452"/>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2</a:t>
            </a:r>
            <a:endParaRPr lang="el-GR" dirty="0">
              <a:solidFill>
                <a:srgbClr val="7030A0"/>
              </a:solidFill>
              <a:latin typeface="Arial Black" panose="020B0A04020102020204" pitchFamily="34" charset="0"/>
            </a:endParaRPr>
          </a:p>
        </p:txBody>
      </p:sp>
      <p:sp>
        <p:nvSpPr>
          <p:cNvPr id="21" name="TextBox 20">
            <a:extLst>
              <a:ext uri="{FF2B5EF4-FFF2-40B4-BE49-F238E27FC236}">
                <a16:creationId xmlns:a16="http://schemas.microsoft.com/office/drawing/2014/main" id="{C62C0953-01E2-495B-A482-63CDE56EDE5E}"/>
              </a:ext>
            </a:extLst>
          </p:cNvPr>
          <p:cNvSpPr txBox="1"/>
          <p:nvPr/>
        </p:nvSpPr>
        <p:spPr>
          <a:xfrm>
            <a:off x="7308304" y="332656"/>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3</a:t>
            </a:r>
            <a:endParaRPr lang="el-GR" dirty="0">
              <a:solidFill>
                <a:srgbClr val="7030A0"/>
              </a:solidFill>
              <a:latin typeface="Arial Black" panose="020B0A04020102020204" pitchFamily="34" charset="0"/>
            </a:endParaRPr>
          </a:p>
        </p:txBody>
      </p:sp>
      <p:sp>
        <p:nvSpPr>
          <p:cNvPr id="22" name="TextBox 21">
            <a:extLst>
              <a:ext uri="{FF2B5EF4-FFF2-40B4-BE49-F238E27FC236}">
                <a16:creationId xmlns:a16="http://schemas.microsoft.com/office/drawing/2014/main" id="{5A94D291-4155-4B6A-B214-F3F9429EDFDF}"/>
              </a:ext>
            </a:extLst>
          </p:cNvPr>
          <p:cNvSpPr txBox="1"/>
          <p:nvPr/>
        </p:nvSpPr>
        <p:spPr>
          <a:xfrm>
            <a:off x="8262664" y="4077072"/>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5</a:t>
            </a:r>
            <a:endParaRPr lang="el-GR" dirty="0">
              <a:solidFill>
                <a:srgbClr val="7030A0"/>
              </a:solidFill>
              <a:latin typeface="Arial Black" panose="020B0A04020102020204" pitchFamily="34" charset="0"/>
            </a:endParaRPr>
          </a:p>
        </p:txBody>
      </p:sp>
      <p:sp>
        <p:nvSpPr>
          <p:cNvPr id="23" name="TextBox 22">
            <a:extLst>
              <a:ext uri="{FF2B5EF4-FFF2-40B4-BE49-F238E27FC236}">
                <a16:creationId xmlns:a16="http://schemas.microsoft.com/office/drawing/2014/main" id="{AFEECCC4-EDAB-4868-945B-14BFD90D5969}"/>
              </a:ext>
            </a:extLst>
          </p:cNvPr>
          <p:cNvSpPr txBox="1"/>
          <p:nvPr/>
        </p:nvSpPr>
        <p:spPr>
          <a:xfrm>
            <a:off x="8334672" y="1340768"/>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4</a:t>
            </a:r>
            <a:endParaRPr lang="el-GR" dirty="0">
              <a:solidFill>
                <a:srgbClr val="7030A0"/>
              </a:solidFill>
              <a:latin typeface="Arial Black" panose="020B0A04020102020204" pitchFamily="34" charset="0"/>
            </a:endParaRPr>
          </a:p>
        </p:txBody>
      </p:sp>
      <p:sp>
        <p:nvSpPr>
          <p:cNvPr id="32" name="TextBox 31">
            <a:extLst>
              <a:ext uri="{FF2B5EF4-FFF2-40B4-BE49-F238E27FC236}">
                <a16:creationId xmlns:a16="http://schemas.microsoft.com/office/drawing/2014/main" id="{AB5C8C4D-8C42-4BA3-93F6-157DD7C48FC0}"/>
              </a:ext>
            </a:extLst>
          </p:cNvPr>
          <p:cNvSpPr txBox="1"/>
          <p:nvPr/>
        </p:nvSpPr>
        <p:spPr>
          <a:xfrm>
            <a:off x="7301818" y="4623654"/>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6</a:t>
            </a:r>
            <a:endParaRPr lang="el-GR" dirty="0">
              <a:solidFill>
                <a:srgbClr val="7030A0"/>
              </a:solidFill>
              <a:latin typeface="Arial Black" panose="020B0A04020102020204" pitchFamily="34" charset="0"/>
            </a:endParaRPr>
          </a:p>
        </p:txBody>
      </p:sp>
      <p:cxnSp>
        <p:nvCxnSpPr>
          <p:cNvPr id="33" name="Ευθύγραμμο βέλος σύνδεσης 32">
            <a:extLst>
              <a:ext uri="{FF2B5EF4-FFF2-40B4-BE49-F238E27FC236}">
                <a16:creationId xmlns:a16="http://schemas.microsoft.com/office/drawing/2014/main" id="{3BB9B8B7-E8F7-4B0D-AC73-3C18EA2467FE}"/>
              </a:ext>
            </a:extLst>
          </p:cNvPr>
          <p:cNvCxnSpPr>
            <a:cxnSpLocks/>
          </p:cNvCxnSpPr>
          <p:nvPr/>
        </p:nvCxnSpPr>
        <p:spPr>
          <a:xfrm flipH="1" flipV="1">
            <a:off x="7038528" y="3645024"/>
            <a:ext cx="426748" cy="9786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a:extLst>
              <a:ext uri="{FF2B5EF4-FFF2-40B4-BE49-F238E27FC236}">
                <a16:creationId xmlns:a16="http://schemas.microsoft.com/office/drawing/2014/main" id="{CEA7FF39-080F-4257-8E6E-BA4FCF4DEB69}"/>
              </a:ext>
            </a:extLst>
          </p:cNvPr>
          <p:cNvCxnSpPr>
            <a:cxnSpLocks/>
            <a:stCxn id="38" idx="3"/>
          </p:cNvCxnSpPr>
          <p:nvPr/>
        </p:nvCxnSpPr>
        <p:spPr>
          <a:xfrm flipV="1">
            <a:off x="4121696" y="2902460"/>
            <a:ext cx="900610" cy="135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9009496-A913-43C2-967E-047502E60050}"/>
              </a:ext>
            </a:extLst>
          </p:cNvPr>
          <p:cNvSpPr txBox="1"/>
          <p:nvPr/>
        </p:nvSpPr>
        <p:spPr>
          <a:xfrm>
            <a:off x="3779912" y="2852936"/>
            <a:ext cx="341784" cy="369332"/>
          </a:xfrm>
          <a:prstGeom prst="rect">
            <a:avLst/>
          </a:prstGeom>
          <a:noFill/>
        </p:spPr>
        <p:txBody>
          <a:bodyPr wrap="square">
            <a:spAutoFit/>
          </a:bodyPr>
          <a:lstStyle/>
          <a:p>
            <a:r>
              <a:rPr lang="el-GR" b="1" dirty="0">
                <a:solidFill>
                  <a:srgbClr val="7030A0"/>
                </a:solidFill>
                <a:latin typeface="Arial Black" panose="020B0A04020102020204" pitchFamily="34" charset="0"/>
              </a:rPr>
              <a:t>7</a:t>
            </a:r>
            <a:endParaRPr lang="el-GR"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927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C94DC49-D26A-4F52-BC0B-D4F9AC801212}"/>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A806FF60-90C3-4037-8A47-9A8FBE6FABC9}"/>
              </a:ext>
            </a:extLst>
          </p:cNvPr>
          <p:cNvSpPr>
            <a:spLocks noGrp="1"/>
          </p:cNvSpPr>
          <p:nvPr>
            <p:ph type="sldNum" sz="quarter" idx="12"/>
          </p:nvPr>
        </p:nvSpPr>
        <p:spPr/>
        <p:txBody>
          <a:bodyPr/>
          <a:lstStyle/>
          <a:p>
            <a:fld id="{6E8B9BE5-3583-4075-9C06-6C86294C89A9}" type="slidenum">
              <a:rPr lang="el-GR" smtClean="0"/>
              <a:pPr/>
              <a:t>7</a:t>
            </a:fld>
            <a:endParaRPr lang="el-GR"/>
          </a:p>
        </p:txBody>
      </p:sp>
      <p:pic>
        <p:nvPicPr>
          <p:cNvPr id="8" name="Picture 3" descr="Άρθρα και νέα για Ηλεκτρολογικά Θέρμανση και Ψύξη| alltechsolutions">
            <a:extLst>
              <a:ext uri="{FF2B5EF4-FFF2-40B4-BE49-F238E27FC236}">
                <a16:creationId xmlns:a16="http://schemas.microsoft.com/office/drawing/2014/main" id="{6468256E-124F-4920-8E91-9399B8F06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46" y="1772816"/>
            <a:ext cx="7228997" cy="3960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188D73-2FFA-4938-BE5D-8697AA7ACB80}"/>
              </a:ext>
            </a:extLst>
          </p:cNvPr>
          <p:cNvSpPr txBox="1"/>
          <p:nvPr/>
        </p:nvSpPr>
        <p:spPr>
          <a:xfrm>
            <a:off x="1880828" y="314615"/>
            <a:ext cx="5382344" cy="461665"/>
          </a:xfrm>
          <a:prstGeom prst="rect">
            <a:avLst/>
          </a:prstGeom>
          <a:noFill/>
        </p:spPr>
        <p:txBody>
          <a:bodyPr wrap="square">
            <a:spAutoFit/>
          </a:bodyPr>
          <a:lstStyle/>
          <a:p>
            <a:pPr algn="ctr"/>
            <a:r>
              <a:rPr lang="el-GR" sz="2400" b="1" u="sng" dirty="0"/>
              <a:t>ΛΕΙΤΟΥΡΓΙΑ ΧΑΛΥΒΔΙΝΟΥ ΛΕΒΗΤΑ</a:t>
            </a:r>
            <a:endParaRPr lang="el-GR" sz="2400" dirty="0"/>
          </a:p>
        </p:txBody>
      </p:sp>
    </p:spTree>
    <p:extLst>
      <p:ext uri="{BB962C8B-B14F-4D97-AF65-F5344CB8AC3E}">
        <p14:creationId xmlns:p14="http://schemas.microsoft.com/office/powerpoint/2010/main" val="19953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746C4AF4-58FC-4265-AF3C-6E32634A80FC}"/>
              </a:ext>
            </a:extLst>
          </p:cNvPr>
          <p:cNvSpPr>
            <a:spLocks noGrp="1"/>
          </p:cNvSpPr>
          <p:nvPr>
            <p:ph type="ftr" sz="quarter" idx="11"/>
          </p:nvPr>
        </p:nvSpPr>
        <p:spPr/>
        <p:txBody>
          <a:bodyPr/>
          <a:lstStyle/>
          <a:p>
            <a:r>
              <a:rPr lang="el-GR"/>
              <a:t>ΜΑΣΤΡΟΓΙΑΝΝΟΠΟΥΛΟΣ ΓΕΩΡΓΙΟΣ</a:t>
            </a:r>
          </a:p>
        </p:txBody>
      </p:sp>
      <p:sp>
        <p:nvSpPr>
          <p:cNvPr id="5" name="Θέση αριθμού διαφάνειας 4">
            <a:extLst>
              <a:ext uri="{FF2B5EF4-FFF2-40B4-BE49-F238E27FC236}">
                <a16:creationId xmlns:a16="http://schemas.microsoft.com/office/drawing/2014/main" id="{5B56C9B1-4D38-4181-BE95-8D3239AD85C4}"/>
              </a:ext>
            </a:extLst>
          </p:cNvPr>
          <p:cNvSpPr>
            <a:spLocks noGrp="1"/>
          </p:cNvSpPr>
          <p:nvPr>
            <p:ph type="sldNum" sz="quarter" idx="12"/>
          </p:nvPr>
        </p:nvSpPr>
        <p:spPr/>
        <p:txBody>
          <a:bodyPr/>
          <a:lstStyle/>
          <a:p>
            <a:fld id="{6E8B9BE5-3583-4075-9C06-6C86294C89A9}" type="slidenum">
              <a:rPr lang="el-GR" smtClean="0"/>
              <a:pPr/>
              <a:t>8</a:t>
            </a:fld>
            <a:endParaRPr lang="el-GR"/>
          </a:p>
        </p:txBody>
      </p:sp>
      <p:sp>
        <p:nvSpPr>
          <p:cNvPr id="7" name="TextBox 6">
            <a:extLst>
              <a:ext uri="{FF2B5EF4-FFF2-40B4-BE49-F238E27FC236}">
                <a16:creationId xmlns:a16="http://schemas.microsoft.com/office/drawing/2014/main" id="{C6F43EB5-64FA-416F-BAA2-B2C18868DB02}"/>
              </a:ext>
            </a:extLst>
          </p:cNvPr>
          <p:cNvSpPr txBox="1"/>
          <p:nvPr/>
        </p:nvSpPr>
        <p:spPr>
          <a:xfrm>
            <a:off x="1880828" y="314615"/>
            <a:ext cx="5382344" cy="830997"/>
          </a:xfrm>
          <a:prstGeom prst="rect">
            <a:avLst/>
          </a:prstGeom>
          <a:noFill/>
        </p:spPr>
        <p:txBody>
          <a:bodyPr wrap="square">
            <a:spAutoFit/>
          </a:bodyPr>
          <a:lstStyle/>
          <a:p>
            <a:pPr algn="ctr"/>
            <a:r>
              <a:rPr lang="el-GR" sz="2400" b="1" u="sng" dirty="0"/>
              <a:t>ΜΑΝΤΕΜΕΝΙΟΙ ΛΕΒΗΤΕΣ</a:t>
            </a:r>
            <a:r>
              <a:rPr lang="en-US" sz="2400" b="1" u="sng" dirty="0"/>
              <a:t> </a:t>
            </a:r>
            <a:r>
              <a:rPr lang="el-GR" sz="2400" b="1" u="sng" dirty="0"/>
              <a:t>(χυτοσίδηροι)</a:t>
            </a:r>
            <a:endParaRPr lang="el-GR" sz="2400" dirty="0"/>
          </a:p>
        </p:txBody>
      </p:sp>
      <p:pic>
        <p:nvPicPr>
          <p:cNvPr id="8" name="Picture 2" descr="Λέβητας Μαντεμένιος Torrent STAR 7 238000 kcal/h - Calbow AE">
            <a:extLst>
              <a:ext uri="{FF2B5EF4-FFF2-40B4-BE49-F238E27FC236}">
                <a16:creationId xmlns:a16="http://schemas.microsoft.com/office/drawing/2014/main" id="{B31D5954-3820-423A-B371-5F82273B1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292" y="133502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ΜΑΝΤΕΜΕΝΙΟΙ ΛΕΒΗΤΕΣ PARKER ΣΕΙΡΑ RS - Λέβητες Πετρελαίου - Θέρμανση -  Κλιματισμός &amp;amp; Ενεργειακά Συστήματα Κεφαλονιά">
            <a:extLst>
              <a:ext uri="{FF2B5EF4-FFF2-40B4-BE49-F238E27FC236}">
                <a16:creationId xmlns:a16="http://schemas.microsoft.com/office/drawing/2014/main" id="{9AA2753F-6379-4549-BE64-51014D47F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78" y="1324294"/>
            <a:ext cx="2673532"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2B8E2E-4147-4A90-B2CF-A3B86902ECE9}"/>
              </a:ext>
            </a:extLst>
          </p:cNvPr>
          <p:cNvSpPr txBox="1"/>
          <p:nvPr/>
        </p:nvSpPr>
        <p:spPr>
          <a:xfrm>
            <a:off x="568858" y="4486300"/>
            <a:ext cx="8147860" cy="1477328"/>
          </a:xfrm>
          <a:prstGeom prst="rect">
            <a:avLst/>
          </a:prstGeom>
          <a:noFill/>
        </p:spPr>
        <p:txBody>
          <a:bodyPr wrap="square">
            <a:spAutoFit/>
          </a:bodyPr>
          <a:lstStyle/>
          <a:p>
            <a:r>
              <a:rPr lang="el-GR" dirty="0">
                <a:latin typeface="verdana" panose="020B0604030504040204" pitchFamily="34" charset="0"/>
              </a:rPr>
              <a:t>Οι μαντεμένιοι λέβητες α</a:t>
            </a:r>
            <a:r>
              <a:rPr lang="el-GR" b="0" i="0" dirty="0">
                <a:effectLst/>
                <a:latin typeface="verdana" panose="020B0604030504040204" pitchFamily="34" charset="0"/>
              </a:rPr>
              <a:t>ποτελούνται από ξεχωριστά στοιχεία (φέτες) που </a:t>
            </a:r>
            <a:r>
              <a:rPr lang="el-GR" b="0" i="0" dirty="0" err="1">
                <a:effectLst/>
                <a:latin typeface="verdana" panose="020B0604030504040204" pitchFamily="34" charset="0"/>
              </a:rPr>
              <a:t>χυτεύονται</a:t>
            </a:r>
            <a:r>
              <a:rPr lang="el-GR" b="0" i="0" dirty="0">
                <a:effectLst/>
                <a:latin typeface="verdana" panose="020B0604030504040204" pitchFamily="34" charset="0"/>
              </a:rPr>
              <a:t> χωριστά και </a:t>
            </a:r>
            <a:r>
              <a:rPr lang="el-GR" b="0" i="0" dirty="0" err="1">
                <a:effectLst/>
                <a:latin typeface="verdana" panose="020B0604030504040204" pitchFamily="34" charset="0"/>
              </a:rPr>
              <a:t>συναρμολογούνται</a:t>
            </a:r>
            <a:r>
              <a:rPr lang="el-GR" b="0" i="0" dirty="0">
                <a:effectLst/>
                <a:latin typeface="verdana" panose="020B0604030504040204" pitchFamily="34" charset="0"/>
              </a:rPr>
              <a:t> στην συνέχεια, σχηματίζοντας το σώμα του λέβητα.</a:t>
            </a:r>
            <a:br>
              <a:rPr lang="el-GR" dirty="0"/>
            </a:br>
            <a:r>
              <a:rPr lang="el-GR" b="0" i="0" dirty="0">
                <a:effectLst/>
                <a:latin typeface="verdana" panose="020B0604030504040204" pitchFamily="34" charset="0"/>
              </a:rPr>
              <a:t>Η κατασκευή τους γίνεται μέσω χύτευσης (σε καλούπια) ώστε να δοθούν οι επιθυμητές διαστάσεις και γεωμετρία.</a:t>
            </a:r>
            <a:endParaRPr lang="el-GR" dirty="0"/>
          </a:p>
        </p:txBody>
      </p:sp>
    </p:spTree>
    <p:extLst>
      <p:ext uri="{BB962C8B-B14F-4D97-AF65-F5344CB8AC3E}">
        <p14:creationId xmlns:p14="http://schemas.microsoft.com/office/powerpoint/2010/main" val="380505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9E9EB367-7B42-49EE-AAA2-74D5552D356C}"/>
              </a:ext>
            </a:extLst>
          </p:cNvPr>
          <p:cNvSpPr>
            <a:spLocks noGrp="1"/>
          </p:cNvSpPr>
          <p:nvPr>
            <p:ph type="ftr" sz="quarter" idx="11"/>
          </p:nvPr>
        </p:nvSpPr>
        <p:spPr>
          <a:xfrm>
            <a:off x="179512" y="6402814"/>
            <a:ext cx="1944216" cy="338554"/>
          </a:xfrm>
        </p:spPr>
        <p:txBody>
          <a:bodyPr/>
          <a:lstStyle/>
          <a:p>
            <a:r>
              <a:rPr lang="el-GR" dirty="0"/>
              <a:t>ΜΑΣΤΡΟΓΙΑΝΝΟΠΟΥΛΟΣ ΓΕΩΡΓΙΟΣ</a:t>
            </a:r>
          </a:p>
        </p:txBody>
      </p:sp>
      <p:sp>
        <p:nvSpPr>
          <p:cNvPr id="5" name="Θέση αριθμού διαφάνειας 4">
            <a:extLst>
              <a:ext uri="{FF2B5EF4-FFF2-40B4-BE49-F238E27FC236}">
                <a16:creationId xmlns:a16="http://schemas.microsoft.com/office/drawing/2014/main" id="{43E80205-89A3-47DE-A685-C65FEB7096C3}"/>
              </a:ext>
            </a:extLst>
          </p:cNvPr>
          <p:cNvSpPr>
            <a:spLocks noGrp="1"/>
          </p:cNvSpPr>
          <p:nvPr>
            <p:ph type="sldNum" sz="quarter" idx="12"/>
          </p:nvPr>
        </p:nvSpPr>
        <p:spPr>
          <a:xfrm>
            <a:off x="8478997" y="6520259"/>
            <a:ext cx="413483" cy="365125"/>
          </a:xfrm>
        </p:spPr>
        <p:txBody>
          <a:bodyPr/>
          <a:lstStyle/>
          <a:p>
            <a:fld id="{6E8B9BE5-3583-4075-9C06-6C86294C89A9}" type="slidenum">
              <a:rPr lang="el-GR" smtClean="0"/>
              <a:pPr/>
              <a:t>9</a:t>
            </a:fld>
            <a:endParaRPr lang="el-GR"/>
          </a:p>
        </p:txBody>
      </p:sp>
      <p:sp>
        <p:nvSpPr>
          <p:cNvPr id="6" name="TextBox 5">
            <a:extLst>
              <a:ext uri="{FF2B5EF4-FFF2-40B4-BE49-F238E27FC236}">
                <a16:creationId xmlns:a16="http://schemas.microsoft.com/office/drawing/2014/main" id="{919FFED5-F442-4DA7-86E1-F4B7B41D8465}"/>
              </a:ext>
            </a:extLst>
          </p:cNvPr>
          <p:cNvSpPr txBox="1"/>
          <p:nvPr/>
        </p:nvSpPr>
        <p:spPr>
          <a:xfrm>
            <a:off x="251520" y="170855"/>
            <a:ext cx="3888432" cy="4585871"/>
          </a:xfrm>
          <a:prstGeom prst="rect">
            <a:avLst/>
          </a:prstGeom>
          <a:noFill/>
        </p:spPr>
        <p:txBody>
          <a:bodyPr wrap="square">
            <a:spAutoFit/>
          </a:bodyPr>
          <a:lstStyle/>
          <a:p>
            <a:r>
              <a:rPr lang="el-GR" sz="2400" b="1" i="0" dirty="0">
                <a:solidFill>
                  <a:srgbClr val="FFC000"/>
                </a:solidFill>
                <a:effectLst/>
                <a:latin typeface="verdana" panose="020B0604030504040204" pitchFamily="34" charset="0"/>
              </a:rPr>
              <a:t>Πλεονεκτήματα:</a:t>
            </a:r>
          </a:p>
          <a:p>
            <a:pPr algn="l"/>
            <a:br>
              <a:rPr lang="el-GR" sz="1400" dirty="0"/>
            </a:br>
            <a:r>
              <a:rPr lang="el-GR" sz="1600" b="0" i="0" dirty="0">
                <a:effectLst/>
                <a:latin typeface="verdana" panose="020B0604030504040204" pitchFamily="34" charset="0"/>
              </a:rPr>
              <a:t>- </a:t>
            </a:r>
            <a:r>
              <a:rPr lang="el-GR" sz="1600" b="0" i="0" dirty="0">
                <a:effectLst/>
                <a:latin typeface="Times New Roman" panose="02020603050405020304" pitchFamily="18" charset="0"/>
              </a:rPr>
              <a:t>ΣΕ ΜΕΛΛΟΝΤΙΚΗ ΑYΞΗΣΗ </a:t>
            </a:r>
            <a:r>
              <a:rPr lang="el-GR" sz="1600" dirty="0">
                <a:latin typeface="Times New Roman" panose="02020603050405020304" pitchFamily="18" charset="0"/>
              </a:rPr>
              <a:t> </a:t>
            </a:r>
            <a:r>
              <a:rPr lang="el-GR" sz="1600" b="0" i="0" dirty="0">
                <a:effectLst/>
                <a:latin typeface="Times New Roman" panose="02020603050405020304" pitchFamily="18" charset="0"/>
              </a:rPr>
              <a:t>ΟΡΟΦΩΝ ΣΕ ΈΝΑ ΚΤΙΡΙΟ ΔΕΝ ΑΛΛΑΖΟΥΜΕ ΤΟΝ ΛΕΒΗΤΑ ΑΛΛΑ  ΑΥΞΑΝΟΥΜΕ ΤΟ ΦΟΡΤΙΟ ΜΕ  ΠΡΟΣΘΗΚΗ ΣΤΟΙΧΕΙΩΝ </a:t>
            </a:r>
          </a:p>
          <a:p>
            <a:pPr algn="l"/>
            <a:endParaRPr lang="el-GR" sz="1600" b="0" i="0" dirty="0">
              <a:effectLst/>
              <a:latin typeface="Times New Roman" panose="02020603050405020304" pitchFamily="18" charset="0"/>
            </a:endParaRPr>
          </a:p>
          <a:p>
            <a:pPr algn="l"/>
            <a:r>
              <a:rPr lang="el-GR" sz="1600" b="0" i="0" dirty="0">
                <a:effectLst/>
                <a:latin typeface="Times New Roman" panose="02020603050405020304" pitchFamily="18" charset="0"/>
              </a:rPr>
              <a:t>- ΑΝ ΣΠΑΣΕΙ ΚΑΠΟΙΟ ΣΤΟΙΧΕΙΟ ΤΟΥΣ ΜΠΟΡΕΙ ΝΑ ΓΙΝΕΙ ΑΝΤΙΚΑΤΑΣΤΑΣΗ ΤΟΥ</a:t>
            </a:r>
          </a:p>
          <a:p>
            <a:pPr algn="l"/>
            <a:endParaRPr lang="el-GR" sz="1600" b="0" i="0" dirty="0">
              <a:effectLst/>
              <a:latin typeface="Times New Roman" panose="02020603050405020304" pitchFamily="18" charset="0"/>
            </a:endParaRPr>
          </a:p>
          <a:p>
            <a:pPr algn="l"/>
            <a:r>
              <a:rPr lang="el-GR" sz="1600" b="0" i="0" dirty="0">
                <a:effectLst/>
                <a:latin typeface="Times New Roman" panose="02020603050405020304" pitchFamily="18" charset="0"/>
              </a:rPr>
              <a:t>- ΕΙΝΑΙ ΕΥΚΟΛΗ Η ΜΕΤΑΦΟΡΑ ΤΟΥΣ </a:t>
            </a:r>
          </a:p>
          <a:p>
            <a:pPr algn="l"/>
            <a:r>
              <a:rPr lang="el-GR" sz="1600" b="0" i="0" dirty="0">
                <a:effectLst/>
                <a:latin typeface="Times New Roman" panose="02020603050405020304" pitchFamily="18" charset="0"/>
              </a:rPr>
              <a:t>ΚΑΙ Η ΤΟΠΟΘΕΤΗΣΗ ΤΟΥΣ ΚΑΙ ΣΕ </a:t>
            </a:r>
          </a:p>
          <a:p>
            <a:pPr algn="l"/>
            <a:r>
              <a:rPr lang="el-GR" sz="1600" b="0" i="0" dirty="0">
                <a:effectLst/>
                <a:latin typeface="Times New Roman" panose="02020603050405020304" pitchFamily="18" charset="0"/>
              </a:rPr>
              <a:t>ΔΥΣΚΟΛΑ ΛΕΒΗΤΟΣΤΑΣΙΑ ΓΙΑΤΙ </a:t>
            </a:r>
          </a:p>
          <a:p>
            <a:pPr algn="l"/>
            <a:r>
              <a:rPr lang="el-GR" sz="1600" b="0" i="0" dirty="0">
                <a:effectLst/>
                <a:latin typeface="Times New Roman" panose="02020603050405020304" pitchFamily="18" charset="0"/>
              </a:rPr>
              <a:t>ΜΕΤΑΦΕΡΟΝΤΑΙ ΣΕ ΣΤΟΙΧΕΙΑ</a:t>
            </a:r>
          </a:p>
          <a:p>
            <a:pPr algn="l"/>
            <a:endParaRPr lang="el-GR" sz="1600" b="0" i="0" dirty="0">
              <a:effectLst/>
              <a:latin typeface="Times New Roman" panose="02020603050405020304" pitchFamily="18" charset="0"/>
            </a:endParaRPr>
          </a:p>
          <a:p>
            <a:pPr algn="l"/>
            <a:r>
              <a:rPr lang="el-GR" sz="1600" b="0" i="0" dirty="0">
                <a:effectLst/>
                <a:latin typeface="Times New Roman" panose="02020603050405020304" pitchFamily="18" charset="0"/>
              </a:rPr>
              <a:t>-  ΜΕΓΑΛΗ ΔΙΑΡΚΕΙΑ ΖΩΗΣ</a:t>
            </a:r>
          </a:p>
          <a:p>
            <a:endParaRPr lang="el-GR" sz="1400" dirty="0"/>
          </a:p>
        </p:txBody>
      </p:sp>
      <p:sp>
        <p:nvSpPr>
          <p:cNvPr id="7" name="TextBox 6">
            <a:extLst>
              <a:ext uri="{FF2B5EF4-FFF2-40B4-BE49-F238E27FC236}">
                <a16:creationId xmlns:a16="http://schemas.microsoft.com/office/drawing/2014/main" id="{8E465287-4317-4599-9BBA-C9FC03D7DC3E}"/>
              </a:ext>
            </a:extLst>
          </p:cNvPr>
          <p:cNvSpPr txBox="1"/>
          <p:nvPr/>
        </p:nvSpPr>
        <p:spPr>
          <a:xfrm>
            <a:off x="4427984" y="170855"/>
            <a:ext cx="4716016" cy="6340197"/>
          </a:xfrm>
          <a:prstGeom prst="rect">
            <a:avLst/>
          </a:prstGeom>
          <a:noFill/>
        </p:spPr>
        <p:txBody>
          <a:bodyPr wrap="square">
            <a:spAutoFit/>
          </a:bodyPr>
          <a:lstStyle/>
          <a:p>
            <a:r>
              <a:rPr lang="el-GR" sz="2400" b="1" i="0" dirty="0">
                <a:solidFill>
                  <a:srgbClr val="FFC000"/>
                </a:solidFill>
                <a:effectLst/>
                <a:latin typeface="verdana" panose="020B0604030504040204" pitchFamily="34" charset="0"/>
              </a:rPr>
              <a:t>Μειονεκτήματα:</a:t>
            </a:r>
          </a:p>
          <a:p>
            <a:pPr algn="l"/>
            <a:endParaRPr lang="el-GR" sz="1400" b="0" i="0" dirty="0">
              <a:effectLst/>
              <a:latin typeface="Times New Roman" panose="02020603050405020304" pitchFamily="18" charset="0"/>
            </a:endParaRPr>
          </a:p>
          <a:p>
            <a:pPr marL="285750" indent="-285750" algn="l">
              <a:buFont typeface="Arial" panose="020B0604020202020204" pitchFamily="34" charset="0"/>
              <a:buChar char="•"/>
            </a:pPr>
            <a:r>
              <a:rPr lang="el-GR" sz="1600" b="0" i="0" dirty="0">
                <a:effectLst/>
                <a:latin typeface="Times New Roman" panose="02020603050405020304" pitchFamily="18" charset="0"/>
              </a:rPr>
              <a:t>ΠΡΟΒΛΗΜΑΤΑ ΟΣΟΝ ΑΦΟΡΑ ΤΑ   ΘΕΡΜΟΚΡΑΣΙΑΚΑ ΣΟΚ .</a:t>
            </a:r>
          </a:p>
          <a:p>
            <a:pPr marL="285750" indent="-285750" algn="l">
              <a:buFont typeface="Arial" panose="020B0604020202020204" pitchFamily="34" charset="0"/>
              <a:buChar char="•"/>
            </a:pPr>
            <a:endParaRPr lang="el-GR" sz="1600" b="0" i="0" dirty="0">
              <a:effectLst/>
              <a:latin typeface="Times New Roman" panose="02020603050405020304" pitchFamily="18" charset="0"/>
            </a:endParaRPr>
          </a:p>
          <a:p>
            <a:pPr marL="285750" indent="-285750" algn="l">
              <a:buFont typeface="Arial" panose="020B0604020202020204" pitchFamily="34" charset="0"/>
              <a:buChar char="•"/>
            </a:pPr>
            <a:r>
              <a:rPr lang="el-GR" sz="1600" b="0" i="0" dirty="0">
                <a:effectLst/>
                <a:latin typeface="Times New Roman" panose="02020603050405020304" pitchFamily="18" charset="0"/>
              </a:rPr>
              <a:t>ΕΊΝΑΙ ΠΟΛΎ ΠΙΟ ΑΚΡΙΒΟΣ ΑΠΌ ΤΟΥΣ ΧΑΛΥΒΔΙΝΟΥΣ ΛΕΒΗΤΕΣ</a:t>
            </a:r>
          </a:p>
          <a:p>
            <a:pPr marL="285750" indent="-285750" algn="l">
              <a:buFont typeface="Arial" panose="020B0604020202020204" pitchFamily="34" charset="0"/>
              <a:buChar char="•"/>
            </a:pPr>
            <a:endParaRPr lang="el-GR" sz="1600" b="0" i="0" dirty="0">
              <a:effectLst/>
              <a:latin typeface="Times New Roman" panose="02020603050405020304" pitchFamily="18" charset="0"/>
            </a:endParaRPr>
          </a:p>
          <a:p>
            <a:pPr marL="285750" indent="-285750" algn="l">
              <a:buFont typeface="Arial" panose="020B0604020202020204" pitchFamily="34" charset="0"/>
              <a:buChar char="•"/>
            </a:pPr>
            <a:r>
              <a:rPr lang="el-GR" sz="1600" b="0" i="0" dirty="0">
                <a:effectLst/>
                <a:latin typeface="Times New Roman" panose="02020603050405020304" pitchFamily="18" charset="0"/>
              </a:rPr>
              <a:t>ΕΊΝΑΙ ΕΥΚΟΛΟ ΝΑ ΣΠΑΣΟΥΝ ΤΑ ΣΤΟΙΧΕΙΑ ΑΠΌ ΚΡΟΥΣΗ .</a:t>
            </a:r>
          </a:p>
          <a:p>
            <a:pPr marL="285750" indent="-285750" algn="l">
              <a:buFont typeface="Arial" panose="020B0604020202020204" pitchFamily="34" charset="0"/>
              <a:buChar char="•"/>
            </a:pPr>
            <a:endParaRPr lang="el-GR" sz="1600" b="0" i="0" dirty="0">
              <a:effectLst/>
              <a:latin typeface="Times New Roman" panose="02020603050405020304" pitchFamily="18" charset="0"/>
            </a:endParaRPr>
          </a:p>
          <a:p>
            <a:pPr marL="285750" indent="-285750" algn="l">
              <a:buFont typeface="Arial" panose="020B0604020202020204" pitchFamily="34" charset="0"/>
              <a:buChar char="•"/>
            </a:pPr>
            <a:r>
              <a:rPr lang="el-GR" sz="1600" b="0" i="0" dirty="0">
                <a:effectLst/>
                <a:latin typeface="Times New Roman" panose="02020603050405020304" pitchFamily="18" charset="0"/>
              </a:rPr>
              <a:t>ΕΊΝΑΙ ΠΙΟ ΕΥΚΟΛΟ ΝΑ ΔΗΜΙΟΥΡΓΗΘΟΥΝ ΣΤΙΣ ΕΣΩΤΕΡΙΚΕΣ  ΕΠΙΦΑΝΕΙΕΣ ΤΟΥ ΕΠΙΣΤΡΩΣΕΙΣ ΑΠΌ ΤΗΝ ΑΙΘΑΛΗ ΚΑΙ ΤΟΥΣ </a:t>
            </a:r>
          </a:p>
          <a:p>
            <a:pPr algn="l"/>
            <a:r>
              <a:rPr lang="el-GR" sz="1600" b="0" i="0" dirty="0">
                <a:effectLst/>
                <a:latin typeface="Times New Roman" panose="02020603050405020304" pitchFamily="18" charset="0"/>
              </a:rPr>
              <a:t>     ΥΔΡΑΤΜΟΥΣ ΚΑΙ ΤΟ ΚΑΘΑΡΙΣΜΑ ΑΠΑΙΤΕΙ   </a:t>
            </a:r>
          </a:p>
          <a:p>
            <a:pPr algn="l"/>
            <a:r>
              <a:rPr lang="el-GR" sz="1600" dirty="0">
                <a:latin typeface="Times New Roman" panose="02020603050405020304" pitchFamily="18" charset="0"/>
              </a:rPr>
              <a:t>     </a:t>
            </a:r>
            <a:r>
              <a:rPr lang="el-GR" sz="1600" b="0" i="0" dirty="0">
                <a:effectLst/>
                <a:latin typeface="Times New Roman" panose="02020603050405020304" pitchFamily="18" charset="0"/>
              </a:rPr>
              <a:t>ΠΙΟ ΜΕΓΑΛΗ ΠΡΟΣΠΑΘΕΙΑ.</a:t>
            </a:r>
          </a:p>
          <a:p>
            <a:pPr algn="l"/>
            <a:endParaRPr lang="el-GR" sz="1600" b="0" i="0" dirty="0">
              <a:effectLst/>
              <a:latin typeface="Times New Roman" panose="02020603050405020304" pitchFamily="18" charset="0"/>
            </a:endParaRPr>
          </a:p>
          <a:p>
            <a:pPr marL="285750" indent="-285750" algn="l">
              <a:buFont typeface="Arial" panose="020B0604020202020204" pitchFamily="34" charset="0"/>
              <a:buChar char="•"/>
            </a:pPr>
            <a:r>
              <a:rPr lang="el-GR" sz="1600" b="0" i="0" dirty="0">
                <a:effectLst/>
                <a:latin typeface="Times New Roman" panose="02020603050405020304" pitchFamily="18" charset="0"/>
              </a:rPr>
              <a:t>ΣΤΙΣ ΧΑΜΗΛΕΣ ΘΕΡΜΟΚΡΑΣΙΕΣ ΛΕΙΤΟΥΡΓΙΑΣ ΠΑΡΑΤΗΡΟΥΝΤΑΙ </a:t>
            </a:r>
          </a:p>
          <a:p>
            <a:pPr algn="l"/>
            <a:r>
              <a:rPr lang="el-GR" sz="1600" b="0" i="0" dirty="0">
                <a:effectLst/>
                <a:latin typeface="Times New Roman" panose="02020603050405020304" pitchFamily="18" charset="0"/>
              </a:rPr>
              <a:t>      ΥΓΡΟΠΟΙΗΣΕΙΣ ΚΑΥΣΑΕΡΙΩΝ ΚΑΙ     </a:t>
            </a:r>
          </a:p>
          <a:p>
            <a:pPr algn="l"/>
            <a:r>
              <a:rPr lang="el-GR" sz="1600" dirty="0">
                <a:latin typeface="Times New Roman" panose="02020603050405020304" pitchFamily="18" charset="0"/>
              </a:rPr>
              <a:t>      </a:t>
            </a:r>
            <a:r>
              <a:rPr lang="el-GR" sz="1600" b="0" i="0" dirty="0">
                <a:effectLst/>
                <a:latin typeface="Times New Roman" panose="02020603050405020304" pitchFamily="18" charset="0"/>
              </a:rPr>
              <a:t>ΔΙΑΒΡΩΣΕΙΣ ΣΤΙΣ ΜΑΝΤΕΜΕΝΙΕΣ </a:t>
            </a:r>
          </a:p>
          <a:p>
            <a:pPr algn="l"/>
            <a:r>
              <a:rPr lang="el-GR" sz="1600" b="0" i="0" dirty="0">
                <a:effectLst/>
                <a:latin typeface="Times New Roman" panose="02020603050405020304" pitchFamily="18" charset="0"/>
              </a:rPr>
              <a:t>     ΕΠΙΦΑΝΕΙΕΣ.</a:t>
            </a:r>
          </a:p>
          <a:p>
            <a:pPr marL="285750" indent="-285750">
              <a:buFont typeface="Arial" panose="020B0604020202020204" pitchFamily="34" charset="0"/>
              <a:buChar char="•"/>
            </a:pPr>
            <a:r>
              <a:rPr lang="el-GR" sz="1600" b="0" i="0" dirty="0">
                <a:effectLst/>
                <a:latin typeface="Times New Roman" panose="02020603050405020304" pitchFamily="18" charset="0"/>
                <a:cs typeface="Times New Roman" panose="02020603050405020304" pitchFamily="18" charset="0"/>
              </a:rPr>
              <a:t>Ο ΚΑΘΑΡΙΣΜΟΣ ΤΟΥ ΕΊΝΑΙ ΣΧΕΤΙΚΑ ΔΥΣΚΟΛΟΣ ΛΌΓΟ ΤΗΣ ΤΡΑΧΕΙΑΣ ΕΠΙΦΑΝΕΙΑΣ ΤΟΥ ΧΥΤΟΣΙΔΗΡΟΥ</a:t>
            </a:r>
            <a:endParaRPr lang="el-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821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Πλέγμα">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Πλέγμα</Template>
  <TotalTime>1611</TotalTime>
  <Words>547</Words>
  <Application>Microsoft Office PowerPoint</Application>
  <PresentationFormat>Προβολή στην οθόνη (4:3)</PresentationFormat>
  <Paragraphs>114</Paragraphs>
  <Slides>14</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14</vt:i4>
      </vt:variant>
    </vt:vector>
  </HeadingPairs>
  <TitlesOfParts>
    <vt:vector size="22" baseType="lpstr">
      <vt:lpstr>Arial</vt:lpstr>
      <vt:lpstr>Arial Black</vt:lpstr>
      <vt:lpstr>Calibri</vt:lpstr>
      <vt:lpstr>Century Gothic</vt:lpstr>
      <vt:lpstr>Open Sans</vt:lpstr>
      <vt:lpstr>Times New Roman</vt:lpstr>
      <vt:lpstr>Verdana</vt:lpstr>
      <vt:lpstr>Πλέγμα</vt:lpstr>
      <vt:lpstr>Παρουσίαση του PowerPoint</vt:lpstr>
      <vt:lpstr>Παρουσίαση του PowerPoint</vt:lpstr>
      <vt:lpstr>ΤΥΠΟΙ ΛΕΒΗΤΑ ΑΝΑΛΟΓΑ ΜΕ ΤΟ ΥΛΙΚΟ ΚΑΤΑΣΚΕΥΗΣ ΤΟΥΣ: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Τομη ΜΑΝΤΕΜΕΝΙΟυΛΕΒΗΤΕΣ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ΛΕΒΗΤΑΣ</dc:title>
  <dc:creator>Γιωργος</dc:creator>
  <cp:lastModifiedBy>Giorgos Mastrogiannopoulos</cp:lastModifiedBy>
  <cp:revision>7</cp:revision>
  <dcterms:created xsi:type="dcterms:W3CDTF">2020-04-07T14:54:26Z</dcterms:created>
  <dcterms:modified xsi:type="dcterms:W3CDTF">2021-11-12T09:32:00Z</dcterms:modified>
</cp:coreProperties>
</file>