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1" d="100"/>
          <a:sy n="71" d="100"/>
        </p:scale>
        <p:origin x="-62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3209D9F1-D67C-4F1D-9629-BBFF55607295}" type="datetimeFigureOut">
              <a:rPr lang="el-GR" smtClean="0"/>
              <a:t>7/4/2020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8D202515-C06E-4C35-9457-8E32755D014F}" type="slidenum">
              <a:rPr lang="el-GR" smtClean="0"/>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209D9F1-D67C-4F1D-9629-BBFF55607295}" type="datetimeFigureOut">
              <a:rPr lang="el-GR" smtClean="0"/>
              <a:t>7/4/2020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D202515-C06E-4C35-9457-8E32755D014F}"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209D9F1-D67C-4F1D-9629-BBFF55607295}" type="datetimeFigureOut">
              <a:rPr lang="el-GR" smtClean="0"/>
              <a:t>7/4/2020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D202515-C06E-4C35-9457-8E32755D014F}"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209D9F1-D67C-4F1D-9629-BBFF55607295}" type="datetimeFigureOut">
              <a:rPr lang="el-GR" smtClean="0"/>
              <a:t>7/4/2020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D202515-C06E-4C35-9457-8E32755D014F}"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209D9F1-D67C-4F1D-9629-BBFF55607295}" type="datetimeFigureOut">
              <a:rPr lang="el-GR" smtClean="0"/>
              <a:t>7/4/2020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8D202515-C06E-4C35-9457-8E32755D014F}"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209D9F1-D67C-4F1D-9629-BBFF55607295}" type="datetimeFigureOut">
              <a:rPr lang="el-GR" smtClean="0"/>
              <a:t>7/4/2020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D202515-C06E-4C35-9457-8E32755D014F}"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3209D9F1-D67C-4F1D-9629-BBFF55607295}" type="datetimeFigureOut">
              <a:rPr lang="el-GR" smtClean="0"/>
              <a:t>7/4/2020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D202515-C06E-4C35-9457-8E32755D014F}"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209D9F1-D67C-4F1D-9629-BBFF55607295}" type="datetimeFigureOut">
              <a:rPr lang="el-GR" smtClean="0"/>
              <a:t>7/4/2020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D202515-C06E-4C35-9457-8E32755D014F}"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209D9F1-D67C-4F1D-9629-BBFF55607295}" type="datetimeFigureOut">
              <a:rPr lang="el-GR" smtClean="0"/>
              <a:t>7/4/2020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D202515-C06E-4C35-9457-8E32755D014F}"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209D9F1-D67C-4F1D-9629-BBFF55607295}" type="datetimeFigureOut">
              <a:rPr lang="el-GR" smtClean="0"/>
              <a:t>7/4/2020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D202515-C06E-4C35-9457-8E32755D014F}"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209D9F1-D67C-4F1D-9629-BBFF55607295}" type="datetimeFigureOut">
              <a:rPr lang="el-GR" smtClean="0"/>
              <a:t>7/4/2020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D202515-C06E-4C35-9457-8E32755D014F}"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209D9F1-D67C-4F1D-9629-BBFF55607295}" type="datetimeFigureOut">
              <a:rPr lang="el-GR" smtClean="0"/>
              <a:t>7/4/2020</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D202515-C06E-4C35-9457-8E32755D014F}"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lstStyle/>
          <a:p>
            <a:pPr>
              <a:buNone/>
            </a:pPr>
            <a:endParaRPr lang="el-GR" dirty="0" smtClean="0"/>
          </a:p>
          <a:p>
            <a:pPr algn="ctr">
              <a:buNone/>
            </a:pPr>
            <a:r>
              <a:rPr lang="el-GR" b="1" i="1" u="sng" dirty="0" smtClean="0"/>
              <a:t>ΛΕΒΗΤΟΣΤΑΣΙΟ</a:t>
            </a:r>
            <a:endParaRPr lang="el-GR" dirty="0" smtClean="0"/>
          </a:p>
          <a:p>
            <a:pPr>
              <a:buNone/>
            </a:pPr>
            <a:r>
              <a:rPr lang="el-GR" b="1" dirty="0" smtClean="0"/>
              <a:t>       </a:t>
            </a:r>
            <a:r>
              <a:rPr lang="el-GR" b="1" u="sng" dirty="0" smtClean="0"/>
              <a:t>Γενικά</a:t>
            </a:r>
            <a:endParaRPr lang="el-GR" dirty="0" smtClean="0"/>
          </a:p>
          <a:p>
            <a:pPr>
              <a:buNone/>
            </a:pPr>
            <a:r>
              <a:rPr lang="el-GR" dirty="0" smtClean="0"/>
              <a:t>   Λεβητοστάσιο είναι ο χώρος όπου παρασκευάζεται το ζεστό νερό για τη θέρμανση ενός κτιρίου. </a:t>
            </a:r>
          </a:p>
          <a:p>
            <a:pPr>
              <a:buNone/>
            </a:pPr>
            <a:r>
              <a:rPr lang="el-GR" dirty="0" smtClean="0"/>
              <a:t>Στο λεβητοστάσιο εγκαθίσταται όλος ο εξοπλισμός που είναι απαραίτητος για την οικονομική και ασφαλή παραγωγή του ζεστού νερού καθώς και τη διακίνησή του προς το δίκτυο διανομής. </a:t>
            </a:r>
            <a:endParaRPr lang="el-GR" dirty="0"/>
          </a:p>
        </p:txBody>
      </p:sp>
      <p:sp>
        <p:nvSpPr>
          <p:cNvPr id="4" name="3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1</a:t>
            </a:fld>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fontScale="70000" lnSpcReduction="20000"/>
          </a:bodyPr>
          <a:lstStyle/>
          <a:p>
            <a:pPr algn="ctr">
              <a:buNone/>
            </a:pPr>
            <a:r>
              <a:rPr lang="el-GR" sz="2000" b="1" u="sng" dirty="0" smtClean="0"/>
              <a:t>Αριθμός λεβήτων</a:t>
            </a:r>
            <a:endParaRPr lang="el-GR" sz="2000" dirty="0" smtClean="0"/>
          </a:p>
          <a:p>
            <a:pPr>
              <a:buNone/>
            </a:pPr>
            <a:r>
              <a:rPr lang="el-GR" sz="2000" dirty="0" smtClean="0"/>
              <a:t>Ανάλογα με την απαιτουμένη θερμική ισχύ μπορεί να τοποθετηθούν ένας ή περισσότεροι λέβητες.</a:t>
            </a:r>
          </a:p>
          <a:p>
            <a:pPr>
              <a:buNone/>
            </a:pPr>
            <a:r>
              <a:rPr lang="el-GR" sz="2000" dirty="0" smtClean="0"/>
              <a:t>Όταν το θερμικό φορτίο είναι μέχρι 215.000 </a:t>
            </a:r>
            <a:r>
              <a:rPr lang="el-GR" sz="2000" dirty="0" err="1" smtClean="0"/>
              <a:t>Kcal</a:t>
            </a:r>
            <a:r>
              <a:rPr lang="el-GR" sz="2000" dirty="0" smtClean="0"/>
              <a:t>/h (250 KW), μπορεί να τοποθετηθεί ένας λέβητας.</a:t>
            </a:r>
          </a:p>
          <a:p>
            <a:pPr>
              <a:buNone/>
            </a:pPr>
            <a:r>
              <a:rPr lang="el-GR" sz="2000" dirty="0" smtClean="0"/>
              <a:t>Για μεγαλύτερο φορτίο είναι προτιμότερο να υπάρχουν δυο λέβητες, ώστε:</a:t>
            </a:r>
          </a:p>
          <a:p>
            <a:pPr>
              <a:buNone/>
            </a:pPr>
            <a:r>
              <a:rPr lang="el-GR" sz="2000" dirty="0" smtClean="0"/>
              <a:t> </a:t>
            </a:r>
          </a:p>
          <a:p>
            <a:pPr lvl="0">
              <a:buFont typeface="Wingdings" pitchFamily="2" charset="2"/>
              <a:buChar char="ü"/>
            </a:pPr>
            <a:r>
              <a:rPr lang="el-GR" sz="2000" dirty="0" smtClean="0"/>
              <a:t>να υπάρχει μερική κάλυψη του φορτίου, σε περίπτωση βλάβης ενός λέβητα ή καυστήρα και</a:t>
            </a:r>
          </a:p>
          <a:p>
            <a:pPr lvl="0">
              <a:buFont typeface="Wingdings" pitchFamily="2" charset="2"/>
              <a:buChar char="ü"/>
            </a:pPr>
            <a:r>
              <a:rPr lang="el-GR" sz="2000" dirty="0" smtClean="0"/>
              <a:t>να έχουμε οικονομία στα καύσιμα επειδή οι καιρικές συνθήκες, συνήθως, απαιτούν μόνον το 50 % του εγκατεστημένου φορτίου. Και αυτό γιατί ενώ ο υπολογισμός των θερμικών απωλειών γίνεται </a:t>
            </a:r>
            <a:r>
              <a:rPr lang="el-GR" sz="2000" dirty="0" err="1" smtClean="0"/>
              <a:t>π.χ</a:t>
            </a:r>
            <a:r>
              <a:rPr lang="el-GR" sz="2000" dirty="0" smtClean="0"/>
              <a:t> στην περιοχή Αθηνών για εξωτερική θερμοκρασία0°Ο,η μέση θερμοκρασία του χειμώνα είναι περίπου 10 °C.</a:t>
            </a:r>
          </a:p>
          <a:p>
            <a:pPr>
              <a:buNone/>
            </a:pPr>
            <a:r>
              <a:rPr lang="el-GR" sz="2000" b="1" dirty="0" smtClean="0"/>
              <a:t>	</a:t>
            </a:r>
            <a:endParaRPr lang="el-GR" sz="2000" dirty="0" smtClean="0"/>
          </a:p>
          <a:p>
            <a:pPr>
              <a:buNone/>
            </a:pPr>
            <a:r>
              <a:rPr lang="el-GR" sz="2000" b="1" u="sng" dirty="0" smtClean="0"/>
              <a:t>Θέση λεβητοστασίου</a:t>
            </a:r>
            <a:endParaRPr lang="el-GR" sz="2000" dirty="0" smtClean="0"/>
          </a:p>
          <a:p>
            <a:pPr>
              <a:buNone/>
            </a:pPr>
            <a:r>
              <a:rPr lang="el-GR" sz="2000" dirty="0" smtClean="0"/>
              <a:t> </a:t>
            </a:r>
          </a:p>
          <a:p>
            <a:pPr>
              <a:buNone/>
            </a:pPr>
            <a:r>
              <a:rPr lang="el-GR" sz="2000" dirty="0" smtClean="0"/>
              <a:t>        Για ισχύ μέχρι 45 KW (38.700 </a:t>
            </a:r>
            <a:r>
              <a:rPr lang="el-GR" sz="2000" dirty="0" err="1" smtClean="0"/>
              <a:t>Kcal</a:t>
            </a:r>
            <a:r>
              <a:rPr lang="el-GR" sz="2000" dirty="0" smtClean="0"/>
              <a:t>/h) και υπό προϋποθέσεις, που αναφέρονται στον </a:t>
            </a:r>
            <a:r>
              <a:rPr lang="el-GR" sz="2000" dirty="0" err="1" smtClean="0"/>
              <a:t>Κτιριοδομικό</a:t>
            </a:r>
            <a:r>
              <a:rPr lang="el-GR" sz="2000" dirty="0" smtClean="0"/>
              <a:t> Κανονισμό, δεν είναι υποχρεωτική η κατασκευή ιδιαίτερου χώρου για τη στέγαση του λέβητα.</a:t>
            </a:r>
          </a:p>
          <a:p>
            <a:pPr>
              <a:buNone/>
            </a:pPr>
            <a:r>
              <a:rPr lang="el-GR" sz="2000" dirty="0" smtClean="0"/>
              <a:t>        Η επιλογή της θέσης ενός λεβητοστασίου αντιμετωπίζεται από την αρχιτεκτονική μελέτη του κτιρίου. Επειδή όμως γίνονται και πολλές εγκαταστάσεις Κ.Θ. σε παλαιά κτίρια, αναφέρουμε τις βασικές προϋποθέσεις που πρέπει να ικανοποιούνται προκειμένου ν' αποφύγουμε σοβαρά σφάλματα.</a:t>
            </a:r>
          </a:p>
          <a:p>
            <a:pPr>
              <a:buNone/>
            </a:pPr>
            <a:endParaRPr lang="el-GR" sz="2000" dirty="0" smtClean="0"/>
          </a:p>
          <a:p>
            <a:pPr>
              <a:buNone/>
            </a:pPr>
            <a:r>
              <a:rPr lang="el-GR" sz="2000" dirty="0" smtClean="0"/>
              <a:t>        α. Ένα λεβητοστάσιο κατασκευάζεται συνήθως στο υπόγειο του κτιρίου. Σε ειδικές περιπτώσεις μπορεί να τοποθετηθεί στο δώμα ή σε ενδιάμεσο όροφο. Στις περιπτώσεις αυτές πρέπει να λαμβάνονται πρόσθετα μέτρα περιορισμού του θορύβου (επιλογή πιο αθόρυβου καυστήρα-λέβητα, επαρκής διατομή καμινάδας, </a:t>
            </a:r>
            <a:r>
              <a:rPr lang="el-GR" sz="2000" dirty="0" err="1" smtClean="0"/>
              <a:t>αντικραδασμική</a:t>
            </a:r>
            <a:r>
              <a:rPr lang="el-GR" sz="2000" dirty="0" smtClean="0"/>
              <a:t> στήριξη κλπ)</a:t>
            </a:r>
          </a:p>
          <a:p>
            <a:pPr>
              <a:buNone/>
            </a:pPr>
            <a:endParaRPr lang="el-GR" sz="2000" dirty="0" smtClean="0"/>
          </a:p>
          <a:p>
            <a:pPr>
              <a:buNone/>
            </a:pPr>
            <a:r>
              <a:rPr lang="el-GR" sz="2000" dirty="0" smtClean="0"/>
              <a:t>        β. Πρέπει να είναι δυνατή η διέλευση της καπνοδόχου από το λεβητοστάσιο μέχρι το δώμα του κτιρίου. Και αυτό χωρίς να έχουμε μεγάλο οριζόντιο τμήμα ή αλλαγές στη πορεία του καπναγωγού ή της καπνοδόχου.</a:t>
            </a:r>
          </a:p>
          <a:p>
            <a:pPr>
              <a:buNone/>
            </a:pPr>
            <a:endParaRPr lang="el-GR" sz="2000" dirty="0" smtClean="0"/>
          </a:p>
          <a:p>
            <a:pPr>
              <a:buNone/>
            </a:pPr>
            <a:r>
              <a:rPr lang="el-GR" sz="2000" dirty="0" smtClean="0"/>
              <a:t>        γ. </a:t>
            </a:r>
            <a:r>
              <a:rPr lang="el-GR" sz="2000" dirty="0" err="1" smtClean="0"/>
              <a:t>To</a:t>
            </a:r>
            <a:r>
              <a:rPr lang="el-GR" sz="2000" dirty="0" smtClean="0"/>
              <a:t> λεβητοστάσιο πρέπει να επικοινωνεί με τον εξωτερικό χώρο απ' ευθείας ή μέσω σήραγγας, για να εξασφαλίζεται ο αερισμός και εξαερισμός του</a:t>
            </a:r>
          </a:p>
          <a:p>
            <a:pPr>
              <a:buNone/>
            </a:pPr>
            <a:endParaRPr lang="el-GR" sz="2000" dirty="0" smtClean="0"/>
          </a:p>
          <a:p>
            <a:pPr>
              <a:buNone/>
            </a:pPr>
            <a:r>
              <a:rPr lang="el-GR" sz="2000" dirty="0" smtClean="0"/>
              <a:t>        δ. Επιλέγεται θέση όσο γίνεται πιο μακριά από τα υπνοδωμάτια ώστε να μην ενοχλεί ο θόρυβος, χωρίς όμως να απομακρυνόμαστε πολύ από τους θερμαινόμενους χώρους και το "κέντρο βάρους" της εγκατάστασης.</a:t>
            </a:r>
          </a:p>
          <a:p>
            <a:pPr>
              <a:buNone/>
            </a:pPr>
            <a:endParaRPr lang="el-GR" sz="2000" dirty="0" smtClean="0"/>
          </a:p>
          <a:p>
            <a:pPr>
              <a:buNone/>
            </a:pPr>
            <a:r>
              <a:rPr lang="el-GR" sz="2000" dirty="0" smtClean="0"/>
              <a:t>        ε. Από το λεβητοστάσιο πρέπει να υπάρχει οδός διαφυγής προς ασφαλή χώρο.</a:t>
            </a:r>
          </a:p>
          <a:p>
            <a:pPr>
              <a:buNone/>
            </a:pPr>
            <a:endParaRPr lang="el-GR" sz="2000" dirty="0"/>
          </a:p>
        </p:txBody>
      </p:sp>
      <p:sp>
        <p:nvSpPr>
          <p:cNvPr id="4" name="3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2</a:t>
            </a:fld>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643710"/>
          </a:xfrm>
        </p:spPr>
        <p:txBody>
          <a:bodyPr>
            <a:normAutofit fontScale="85000" lnSpcReduction="10000"/>
          </a:bodyPr>
          <a:lstStyle/>
          <a:p>
            <a:pPr>
              <a:buNone/>
            </a:pPr>
            <a:endParaRPr lang="el-GR" dirty="0" smtClean="0"/>
          </a:p>
          <a:p>
            <a:pPr algn="ctr">
              <a:buNone/>
            </a:pPr>
            <a:r>
              <a:rPr lang="el-GR" sz="2000" b="1" u="sng" dirty="0" smtClean="0"/>
              <a:t> Μέγεθος λεβητοστασίου</a:t>
            </a:r>
            <a:endParaRPr lang="el-GR" sz="2000" dirty="0" smtClean="0"/>
          </a:p>
          <a:p>
            <a:pPr>
              <a:buNone/>
            </a:pPr>
            <a:r>
              <a:rPr lang="el-GR" sz="2000" dirty="0" smtClean="0"/>
              <a:t>Οι διαστάσεις του λεβητοστασίου εξαρτώνται από το μέγεθος και τον αριθμό των λεβήτων.</a:t>
            </a:r>
          </a:p>
          <a:p>
            <a:pPr>
              <a:buNone/>
            </a:pPr>
            <a:r>
              <a:rPr lang="el-GR" sz="2000" dirty="0" smtClean="0"/>
              <a:t>Από τη φάση της αρχιτεκτονικής μελέτης ενός κτιρίου είναι απαραίτητο να συνεργασθούν ο αρχιτέκτονας και ο μηχανολόγος, ώστε:</a:t>
            </a:r>
          </a:p>
          <a:p>
            <a:pPr lvl="0">
              <a:buFont typeface="Wingdings" pitchFamily="2" charset="2"/>
              <a:buChar char="ü"/>
            </a:pPr>
            <a:r>
              <a:rPr lang="el-GR" sz="2000" dirty="0" smtClean="0"/>
              <a:t>να γίνει η διάταξη του εξοπλισμού του λεβητοστασίου (λέβητας, καυστήρας, Δ.Δ. κλπ.)</a:t>
            </a:r>
          </a:p>
          <a:p>
            <a:pPr lvl="0">
              <a:buFont typeface="Wingdings" pitchFamily="2" charset="2"/>
              <a:buChar char="ü"/>
            </a:pPr>
            <a:r>
              <a:rPr lang="el-GR" sz="2000" dirty="0" smtClean="0"/>
              <a:t>να μείνουν οι απαραίτητες αποστάσεις από τους τοίχους για </a:t>
            </a:r>
            <a:r>
              <a:rPr lang="el-GR" sz="2000" dirty="0" err="1" smtClean="0"/>
              <a:t>τησυντήρηση</a:t>
            </a:r>
            <a:endParaRPr lang="el-GR" sz="2000" dirty="0" smtClean="0"/>
          </a:p>
          <a:p>
            <a:pPr lvl="0">
              <a:buFont typeface="Wingdings" pitchFamily="2" charset="2"/>
              <a:buChar char="ü"/>
            </a:pPr>
            <a:r>
              <a:rPr lang="el-GR" sz="2000" dirty="0" smtClean="0"/>
              <a:t>να ευρεθεί η διέλευση του καπναγωγού και της καπνοδόχου και</a:t>
            </a:r>
          </a:p>
          <a:p>
            <a:pPr lvl="0">
              <a:buFont typeface="Wingdings" pitchFamily="2" charset="2"/>
              <a:buChar char="ü"/>
            </a:pPr>
            <a:r>
              <a:rPr lang="el-GR" sz="2000" dirty="0" smtClean="0"/>
              <a:t>να σχεδιασθούν, στο τέλος, οι</a:t>
            </a:r>
            <a:r>
              <a:rPr lang="el-GR" sz="2000" cap="small" dirty="0" smtClean="0"/>
              <a:t> </a:t>
            </a:r>
            <a:r>
              <a:rPr lang="el-GR" sz="2000" dirty="0" smtClean="0"/>
              <a:t>τοίχοι.</a:t>
            </a:r>
          </a:p>
          <a:p>
            <a:pPr>
              <a:buNone/>
            </a:pPr>
            <a:r>
              <a:rPr lang="el-GR" sz="2000" dirty="0" smtClean="0"/>
              <a:t>Γύρω από το λέβητα πρέπει να υπάρχει χώρος για τον καθαρισμό του. Οι απαιτούμενες αποστάσεις ορίζονται παρακάτω. Ιδιαίτερα μέριμνα λαμβάνεται, όπως προαναφέραμε, για τη διαδρομή του καπναγωγού και της καπνοδόχου.</a:t>
            </a:r>
          </a:p>
          <a:p>
            <a:pPr>
              <a:buNone/>
            </a:pPr>
            <a:r>
              <a:rPr lang="el-GR" sz="2000" dirty="0" smtClean="0"/>
              <a:t>Βάσει του </a:t>
            </a:r>
            <a:r>
              <a:rPr lang="el-GR" sz="2000" dirty="0" err="1" smtClean="0"/>
              <a:t>Κτιριοδομικού</a:t>
            </a:r>
            <a:r>
              <a:rPr lang="el-GR" sz="2000" dirty="0" smtClean="0"/>
              <a:t> Κανονισμού πρέπει να προβλέπονται οι παρακάτω αποστάσεις.</a:t>
            </a:r>
          </a:p>
          <a:p>
            <a:pPr>
              <a:buNone/>
            </a:pPr>
            <a:r>
              <a:rPr lang="el-GR" sz="2000" dirty="0" smtClean="0"/>
              <a:t>α.  Απόσταση </a:t>
            </a:r>
            <a:r>
              <a:rPr lang="el-GR" sz="2000" b="1" dirty="0" smtClean="0"/>
              <a:t>μεταξύ της πλευράς της πόρτας του λέβητα και του απέναντι τοίχου:</a:t>
            </a:r>
            <a:endParaRPr lang="el-GR" sz="2000" dirty="0" smtClean="0"/>
          </a:p>
          <a:p>
            <a:pPr>
              <a:buNone/>
            </a:pPr>
            <a:r>
              <a:rPr lang="el-GR" sz="2000" dirty="0" smtClean="0"/>
              <a:t>•	για λέβητες μέχρι 260.000 </a:t>
            </a:r>
            <a:r>
              <a:rPr lang="el-GR" sz="2000" dirty="0" err="1" smtClean="0"/>
              <a:t>Kcal</a:t>
            </a:r>
            <a:r>
              <a:rPr lang="el-GR" sz="2000" dirty="0" smtClean="0"/>
              <a:t>/h, </a:t>
            </a:r>
            <a:r>
              <a:rPr lang="el-GR" sz="2000" dirty="0" smtClean="0">
                <a:solidFill>
                  <a:srgbClr val="FF0000"/>
                </a:solidFill>
              </a:rPr>
              <a:t>τουλάχιστον 1,5m</a:t>
            </a:r>
          </a:p>
          <a:p>
            <a:pPr>
              <a:buNone/>
            </a:pPr>
            <a:r>
              <a:rPr lang="el-GR" sz="2000" dirty="0" smtClean="0"/>
              <a:t>•     για μεγαλύτερους λέβητες, </a:t>
            </a:r>
            <a:r>
              <a:rPr lang="el-GR" sz="2000" dirty="0" smtClean="0">
                <a:solidFill>
                  <a:srgbClr val="FF0000"/>
                </a:solidFill>
              </a:rPr>
              <a:t>τουλάχιστον 2m</a:t>
            </a:r>
          </a:p>
          <a:p>
            <a:pPr>
              <a:buNone/>
            </a:pPr>
            <a:r>
              <a:rPr lang="el-GR" sz="2000" b="1" dirty="0" smtClean="0"/>
              <a:t>β.  Απόσταση μεταξύ πίσω πλευράς λέβητα και απέναντι τοίχου </a:t>
            </a:r>
            <a:r>
              <a:rPr lang="el-GR" sz="2000" dirty="0" smtClean="0"/>
              <a:t>:</a:t>
            </a:r>
          </a:p>
          <a:p>
            <a:pPr>
              <a:buNone/>
            </a:pPr>
            <a:r>
              <a:rPr lang="el-GR" sz="2000" dirty="0" smtClean="0"/>
              <a:t>τουλάχιστον η μισή από τις προαναφερθείσες.</a:t>
            </a:r>
          </a:p>
          <a:p>
            <a:pPr>
              <a:buNone/>
            </a:pPr>
            <a:r>
              <a:rPr lang="el-GR" sz="2000" b="1" dirty="0" smtClean="0"/>
              <a:t>γ.  Απόσταση πλευρών από τους απέναντι τοίχους: </a:t>
            </a:r>
            <a:r>
              <a:rPr lang="el-GR" sz="2000" dirty="0" err="1" smtClean="0"/>
              <a:t>min</a:t>
            </a:r>
            <a:r>
              <a:rPr lang="el-GR" sz="2000" dirty="0" smtClean="0"/>
              <a:t> 0,60m</a:t>
            </a:r>
          </a:p>
          <a:p>
            <a:pPr>
              <a:buNone/>
            </a:pPr>
            <a:r>
              <a:rPr lang="el-GR" sz="2000" b="1" dirty="0" smtClean="0"/>
              <a:t>δ . Ύψος λεβητοστασίου</a:t>
            </a:r>
            <a:endParaRPr lang="el-GR" sz="2000" dirty="0" smtClean="0"/>
          </a:p>
          <a:p>
            <a:pPr lvl="0">
              <a:buNone/>
            </a:pPr>
            <a:r>
              <a:rPr lang="el-GR" sz="2000" dirty="0" smtClean="0"/>
              <a:t>για ισχύ μέχρι 60.000 </a:t>
            </a:r>
            <a:r>
              <a:rPr lang="el-GR" sz="2000" dirty="0" err="1" smtClean="0"/>
              <a:t>Kcal</a:t>
            </a:r>
            <a:r>
              <a:rPr lang="el-GR" sz="2000" dirty="0" smtClean="0"/>
              <a:t>/h	      :  </a:t>
            </a:r>
            <a:r>
              <a:rPr lang="el-GR" sz="2000" dirty="0" smtClean="0">
                <a:solidFill>
                  <a:srgbClr val="FF0000"/>
                </a:solidFill>
              </a:rPr>
              <a:t>τουλάχιστον 2,20 m</a:t>
            </a:r>
          </a:p>
          <a:p>
            <a:pPr lvl="0">
              <a:buNone/>
            </a:pPr>
            <a:r>
              <a:rPr lang="el-GR" sz="2000" dirty="0" smtClean="0"/>
              <a:t>για ισχύ άνω των 60.000 </a:t>
            </a:r>
            <a:r>
              <a:rPr lang="el-GR" sz="2000" dirty="0" err="1" smtClean="0"/>
              <a:t>Kcal</a:t>
            </a:r>
            <a:r>
              <a:rPr lang="el-GR" sz="2000" dirty="0" smtClean="0"/>
              <a:t>/h          :  </a:t>
            </a:r>
            <a:r>
              <a:rPr lang="el-GR" sz="2000" dirty="0" smtClean="0">
                <a:solidFill>
                  <a:srgbClr val="FF0000"/>
                </a:solidFill>
              </a:rPr>
              <a:t>τουλάχιστον  2,40 m</a:t>
            </a:r>
          </a:p>
          <a:p>
            <a:pPr lvl="0">
              <a:buNone/>
            </a:pPr>
            <a:r>
              <a:rPr lang="el-GR" sz="2000" dirty="0" smtClean="0"/>
              <a:t>για ισχύ μεγαλύτερη των 200.000 </a:t>
            </a:r>
            <a:r>
              <a:rPr lang="el-GR" sz="2000" dirty="0" err="1" smtClean="0"/>
              <a:t>Kcal</a:t>
            </a:r>
            <a:r>
              <a:rPr lang="el-GR" sz="2000" dirty="0" smtClean="0"/>
              <a:t>/h: </a:t>
            </a:r>
            <a:r>
              <a:rPr lang="el-GR" sz="2000" dirty="0" smtClean="0">
                <a:solidFill>
                  <a:srgbClr val="FF0000"/>
                </a:solidFill>
              </a:rPr>
              <a:t>τουλάχιστον 3 m</a:t>
            </a:r>
            <a:endParaRPr lang="el-GR" sz="2000" dirty="0">
              <a:solidFill>
                <a:srgbClr val="FF0000"/>
              </a:solidFill>
            </a:endParaRPr>
          </a:p>
        </p:txBody>
      </p:sp>
      <p:sp>
        <p:nvSpPr>
          <p:cNvPr id="4" name="3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3</a:t>
            </a:fld>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lstStyle/>
          <a:p>
            <a:pPr algn="ctr">
              <a:buNone/>
            </a:pPr>
            <a:r>
              <a:rPr lang="el-GR" sz="2000" b="1" dirty="0" smtClean="0"/>
              <a:t> Πόρτες, ανοίγματα	</a:t>
            </a:r>
            <a:endParaRPr lang="el-GR" sz="2000" dirty="0" smtClean="0"/>
          </a:p>
          <a:p>
            <a:pPr>
              <a:buFont typeface="Wingdings" pitchFamily="2" charset="2"/>
              <a:buChar char="ü"/>
            </a:pPr>
            <a:r>
              <a:rPr lang="el-GR" sz="2000" dirty="0" smtClean="0"/>
              <a:t>Οι πόρτες να ανοίγουν προς τα έξω, να είναι μεταλλικές και να κλείνουν με ειδικό μηχανισμό αυτόματης επαναφοράς στη κλειστή θέση.</a:t>
            </a:r>
          </a:p>
          <a:p>
            <a:pPr>
              <a:buFont typeface="Wingdings" pitchFamily="2" charset="2"/>
              <a:buChar char="ü"/>
            </a:pPr>
            <a:r>
              <a:rPr lang="el-GR" sz="2000" dirty="0" smtClean="0"/>
              <a:t>Φυσικά οι διαστάσεις τους πρέπει να επιτρέπουν τη διέλευση του λέβητα και του υπόλοιπου εξοπλισμού.</a:t>
            </a:r>
          </a:p>
          <a:p>
            <a:pPr>
              <a:buNone/>
            </a:pPr>
            <a:endParaRPr lang="el-GR" dirty="0"/>
          </a:p>
        </p:txBody>
      </p:sp>
      <p:sp>
        <p:nvSpPr>
          <p:cNvPr id="4" name="3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4</a:t>
            </a:fld>
            <a:endParaRPr lang="el-GR" dirty="0"/>
          </a:p>
        </p:txBody>
      </p:sp>
      <p:pic>
        <p:nvPicPr>
          <p:cNvPr id="6" name="5 - Εικόνα"/>
          <p:cNvPicPr/>
          <p:nvPr/>
        </p:nvPicPr>
        <p:blipFill>
          <a:blip r:embed="rId2" cstate="print">
            <a:grayscl/>
          </a:blip>
          <a:srcRect/>
          <a:stretch>
            <a:fillRect/>
          </a:stretch>
        </p:blipFill>
        <p:spPr bwMode="auto">
          <a:xfrm>
            <a:off x="285720" y="2143117"/>
            <a:ext cx="7143800" cy="4000527"/>
          </a:xfrm>
          <a:prstGeom prst="rect">
            <a:avLst/>
          </a:prstGeom>
          <a:noFill/>
        </p:spPr>
      </p:pic>
      <p:graphicFrame>
        <p:nvGraphicFramePr>
          <p:cNvPr id="7" name="6 - Πίνακας"/>
          <p:cNvGraphicFramePr>
            <a:graphicFrameLocks noGrp="1"/>
          </p:cNvGraphicFramePr>
          <p:nvPr/>
        </p:nvGraphicFramePr>
        <p:xfrm>
          <a:off x="428596" y="2214554"/>
          <a:ext cx="1476375" cy="559562"/>
        </p:xfrm>
        <a:graphic>
          <a:graphicData uri="http://schemas.openxmlformats.org/drawingml/2006/table">
            <a:tbl>
              <a:tblPr/>
              <a:tblGrid>
                <a:gridCol w="1476375"/>
              </a:tblGrid>
              <a:tr h="419100">
                <a:tc>
                  <a:txBody>
                    <a:bodyPr/>
                    <a:lstStyle/>
                    <a:p>
                      <a:pPr algn="l">
                        <a:lnSpc>
                          <a:spcPts val="1080"/>
                        </a:lnSpc>
                        <a:spcAft>
                          <a:spcPts val="0"/>
                        </a:spcAft>
                      </a:pPr>
                      <a:r>
                        <a:rPr lang="el-GR" sz="1200" b="1" spc="-10" dirty="0" err="1">
                          <a:solidFill>
                            <a:srgbClr val="000000"/>
                          </a:solidFill>
                          <a:latin typeface="Times New Roman"/>
                          <a:ea typeface="Times New Roman"/>
                        </a:rPr>
                        <a:t>Περσιδωτό</a:t>
                      </a:r>
                      <a:r>
                        <a:rPr lang="el-GR" sz="1200" b="1" spc="-10" dirty="0">
                          <a:solidFill>
                            <a:srgbClr val="000000"/>
                          </a:solidFill>
                          <a:latin typeface="Times New Roman"/>
                          <a:ea typeface="Times New Roman"/>
                        </a:rPr>
                        <a:t> άνοιγμα F1 </a:t>
                      </a:r>
                      <a:r>
                        <a:rPr lang="el-GR" sz="1200" b="1" spc="-30" dirty="0">
                          <a:solidFill>
                            <a:srgbClr val="000000"/>
                          </a:solidFill>
                          <a:latin typeface="Times New Roman"/>
                          <a:ea typeface="Times New Roman"/>
                        </a:rPr>
                        <a:t>εισαγωγής αέρα(χαμηλά) </a:t>
                      </a:r>
                      <a:r>
                        <a:rPr lang="el-GR" sz="1200" b="1" spc="10" dirty="0">
                          <a:solidFill>
                            <a:srgbClr val="000000"/>
                          </a:solidFill>
                          <a:latin typeface="Times New Roman"/>
                          <a:ea typeface="Times New Roman"/>
                        </a:rPr>
                        <a:t>F1= .5 F, </a:t>
                      </a:r>
                      <a:r>
                        <a:rPr lang="el-GR" sz="1200" b="1" spc="10" dirty="0" err="1">
                          <a:solidFill>
                            <a:srgbClr val="000000"/>
                          </a:solidFill>
                          <a:latin typeface="Times New Roman"/>
                          <a:ea typeface="Times New Roman"/>
                        </a:rPr>
                        <a:t>min</a:t>
                      </a:r>
                      <a:r>
                        <a:rPr lang="el-GR" sz="1200" b="1" spc="10" dirty="0">
                          <a:solidFill>
                            <a:srgbClr val="000000"/>
                          </a:solidFill>
                          <a:latin typeface="Times New Roman"/>
                          <a:ea typeface="Times New Roman"/>
                        </a:rPr>
                        <a:t> 300 τ.εκ.</a:t>
                      </a:r>
                      <a:endParaRPr lang="el-GR" sz="1200" dirty="0">
                        <a:latin typeface="Times New Roman"/>
                        <a:ea typeface="Times New Roman"/>
                      </a:endParaRPr>
                    </a:p>
                  </a:txBody>
                  <a:tcPr marL="24130" marR="24130" marT="0" marB="0">
                    <a:lnL>
                      <a:noFill/>
                    </a:lnL>
                    <a:lnR>
                      <a:noFill/>
                    </a:lnR>
                    <a:lnT>
                      <a:noFill/>
                    </a:lnT>
                    <a:lnB>
                      <a:noFill/>
                    </a:lnB>
                  </a:tcPr>
                </a:tc>
              </a:tr>
            </a:tbl>
          </a:graphicData>
        </a:graphic>
      </p:graphicFrame>
      <p:sp>
        <p:nvSpPr>
          <p:cNvPr id="34817"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Arial" pitchFamily="34" charset="0"/>
                <a:cs typeface="Arial" pitchFamily="34" charset="0"/>
              </a:rPr>
              <a:t/>
            </a:r>
            <a:br>
              <a:rPr kumimoji="0" lang="el-GR" sz="1800" b="0" i="0" u="none" strike="noStrike" cap="none" normalizeH="0" baseline="0" smtClean="0">
                <a:ln>
                  <a:noFill/>
                </a:ln>
                <a:solidFill>
                  <a:schemeClr val="tx1"/>
                </a:solidFill>
                <a:effectLst/>
                <a:latin typeface="Arial" pitchFamily="34" charset="0"/>
                <a:cs typeface="Arial" pitchFamily="34" charset="0"/>
              </a:rPr>
            </a:b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9" name="8 - Πίνακας"/>
          <p:cNvGraphicFramePr>
            <a:graphicFrameLocks noGrp="1"/>
          </p:cNvGraphicFramePr>
          <p:nvPr/>
        </p:nvGraphicFramePr>
        <p:xfrm>
          <a:off x="7500958" y="5357826"/>
          <a:ext cx="1428750" cy="863600"/>
        </p:xfrm>
        <a:graphic>
          <a:graphicData uri="http://schemas.openxmlformats.org/drawingml/2006/table">
            <a:tbl>
              <a:tblPr/>
              <a:tblGrid>
                <a:gridCol w="1428750"/>
              </a:tblGrid>
              <a:tr h="676275">
                <a:tc>
                  <a:txBody>
                    <a:bodyPr/>
                    <a:lstStyle/>
                    <a:p>
                      <a:pPr algn="l">
                        <a:lnSpc>
                          <a:spcPts val="1250"/>
                        </a:lnSpc>
                        <a:spcAft>
                          <a:spcPts val="0"/>
                        </a:spcAft>
                      </a:pPr>
                      <a:r>
                        <a:rPr lang="el-GR" sz="1200" b="1" spc="-20" dirty="0">
                          <a:solidFill>
                            <a:srgbClr val="000000"/>
                          </a:solidFill>
                          <a:latin typeface="Times New Roman"/>
                          <a:ea typeface="Times New Roman"/>
                        </a:rPr>
                        <a:t>Αερισμός </a:t>
                      </a:r>
                      <a:r>
                        <a:rPr lang="el-GR" sz="1200" b="1" dirty="0">
                          <a:solidFill>
                            <a:srgbClr val="000000"/>
                          </a:solidFill>
                          <a:latin typeface="Times New Roman"/>
                          <a:ea typeface="Times New Roman"/>
                        </a:rPr>
                        <a:t>| λεβητοστασίου </a:t>
                      </a:r>
                      <a:r>
                        <a:rPr lang="el-GR" sz="1200" b="1" spc="-45" dirty="0">
                          <a:solidFill>
                            <a:srgbClr val="000000"/>
                          </a:solidFill>
                          <a:latin typeface="Times New Roman"/>
                          <a:ea typeface="Times New Roman"/>
                        </a:rPr>
                        <a:t>(ψηλά)</a:t>
                      </a:r>
                      <a:endParaRPr lang="el-GR" sz="1200" dirty="0">
                        <a:latin typeface="Times New Roman"/>
                        <a:ea typeface="Times New Roman"/>
                      </a:endParaRPr>
                    </a:p>
                    <a:p>
                      <a:pPr marL="304800" indent="-189230" algn="l">
                        <a:lnSpc>
                          <a:spcPts val="1295"/>
                        </a:lnSpc>
                        <a:spcBef>
                          <a:spcPts val="290"/>
                        </a:spcBef>
                        <a:spcAft>
                          <a:spcPts val="0"/>
                        </a:spcAft>
                      </a:pPr>
                      <a:r>
                        <a:rPr lang="el-GR" sz="1200" b="1" spc="25" dirty="0">
                          <a:solidFill>
                            <a:srgbClr val="000000"/>
                          </a:solidFill>
                          <a:latin typeface="Times New Roman"/>
                          <a:ea typeface="Times New Roman"/>
                        </a:rPr>
                        <a:t>F2= .25 F </a:t>
                      </a:r>
                      <a:r>
                        <a:rPr lang="el-GR" sz="1200" b="1" spc="5" dirty="0">
                          <a:solidFill>
                            <a:srgbClr val="000000"/>
                          </a:solidFill>
                          <a:latin typeface="Times New Roman"/>
                          <a:ea typeface="Times New Roman"/>
                        </a:rPr>
                        <a:t>min200T.e.</a:t>
                      </a:r>
                      <a:endParaRPr lang="el-GR" sz="1200" dirty="0">
                        <a:latin typeface="Times New Roman"/>
                        <a:ea typeface="Times New Roman"/>
                      </a:endParaRPr>
                    </a:p>
                  </a:txBody>
                  <a:tcPr marL="24130" marR="24130" marT="0" marB="0">
                    <a:lnL>
                      <a:noFill/>
                    </a:lnL>
                    <a:lnR>
                      <a:noFill/>
                    </a:lnR>
                    <a:lnT>
                      <a:noFill/>
                    </a:lnT>
                    <a:lnB>
                      <a:noFill/>
                    </a:lnB>
                  </a:tcPr>
                </a:tc>
              </a:tr>
            </a:tbl>
          </a:graphicData>
        </a:graphic>
      </p:graphicFrame>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Arial" pitchFamily="34" charset="0"/>
                <a:cs typeface="Arial" pitchFamily="34" charset="0"/>
              </a:rPr>
              <a:t/>
            </a:r>
            <a:br>
              <a:rPr kumimoji="0" lang="el-GR" sz="1800" b="0" i="0" u="none" strike="noStrike" cap="none" normalizeH="0" baseline="0" smtClean="0">
                <a:ln>
                  <a:noFill/>
                </a:ln>
                <a:solidFill>
                  <a:schemeClr val="tx1"/>
                </a:solidFill>
                <a:effectLst/>
                <a:latin typeface="Arial" pitchFamily="34" charset="0"/>
                <a:cs typeface="Arial" pitchFamily="34" charset="0"/>
              </a:rPr>
            </a:b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1" name="10 - Πίνακας"/>
          <p:cNvGraphicFramePr>
            <a:graphicFrameLocks noGrp="1"/>
          </p:cNvGraphicFramePr>
          <p:nvPr/>
        </p:nvGraphicFramePr>
        <p:xfrm>
          <a:off x="285720" y="6357958"/>
          <a:ext cx="1352550" cy="247650"/>
        </p:xfrm>
        <a:graphic>
          <a:graphicData uri="http://schemas.openxmlformats.org/drawingml/2006/table">
            <a:tbl>
              <a:tblPr/>
              <a:tblGrid>
                <a:gridCol w="1352550"/>
              </a:tblGrid>
              <a:tr h="247650">
                <a:tc>
                  <a:txBody>
                    <a:bodyPr/>
                    <a:lstStyle/>
                    <a:p>
                      <a:pPr algn="l">
                        <a:spcAft>
                          <a:spcPts val="0"/>
                        </a:spcAft>
                      </a:pPr>
                      <a:r>
                        <a:rPr lang="el-GR" sz="1200" b="1" spc="-25" dirty="0">
                          <a:solidFill>
                            <a:srgbClr val="000000"/>
                          </a:solidFill>
                          <a:latin typeface="Times New Roman"/>
                          <a:ea typeface="Times New Roman"/>
                        </a:rPr>
                        <a:t>Μεταλλική πόρτα</a:t>
                      </a:r>
                      <a:endParaRPr lang="el-GR" sz="1200" dirty="0">
                        <a:latin typeface="Times New Roman"/>
                        <a:ea typeface="Times New Roman"/>
                      </a:endParaRPr>
                    </a:p>
                  </a:txBody>
                  <a:tcPr marL="24130" marR="24130" marT="0" marB="0">
                    <a:lnL>
                      <a:noFill/>
                    </a:lnL>
                    <a:lnR>
                      <a:noFill/>
                    </a:lnR>
                    <a:lnT>
                      <a:noFill/>
                    </a:lnT>
                    <a:lnB>
                      <a:noFill/>
                    </a:lnB>
                  </a:tcPr>
                </a:tc>
              </a:tr>
            </a:tbl>
          </a:graphicData>
        </a:graphic>
      </p:graphicFrame>
      <p:sp>
        <p:nvSpPr>
          <p:cNvPr id="3481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Arial" pitchFamily="34" charset="0"/>
                <a:cs typeface="Arial" pitchFamily="34" charset="0"/>
              </a:rPr>
              <a:t/>
            </a:r>
            <a:br>
              <a:rPr kumimoji="0" lang="el-GR" sz="1800" b="0" i="0" u="none" strike="noStrike" cap="none" normalizeH="0" baseline="0" smtClean="0">
                <a:ln>
                  <a:noFill/>
                </a:ln>
                <a:solidFill>
                  <a:schemeClr val="tx1"/>
                </a:solidFill>
                <a:effectLst/>
                <a:latin typeface="Arial" pitchFamily="34" charset="0"/>
                <a:cs typeface="Arial" pitchFamily="34" charset="0"/>
              </a:rPr>
            </a:b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buNone/>
            </a:pPr>
            <a:endParaRPr lang="el-GR" sz="2000" dirty="0" smtClean="0"/>
          </a:p>
          <a:p>
            <a:pPr algn="ctr">
              <a:buNone/>
            </a:pPr>
            <a:r>
              <a:rPr lang="el-GR" sz="2000" dirty="0" smtClean="0"/>
              <a:t> </a:t>
            </a:r>
            <a:r>
              <a:rPr lang="el-GR" sz="2000" b="1" u="sng" dirty="0" smtClean="0"/>
              <a:t>Αποχέτευση λεβητοστασίου</a:t>
            </a:r>
          </a:p>
          <a:p>
            <a:pPr algn="ctr">
              <a:buNone/>
            </a:pPr>
            <a:endParaRPr lang="el-GR" sz="2000" dirty="0" smtClean="0"/>
          </a:p>
          <a:p>
            <a:pPr>
              <a:buFont typeface="Wingdings" pitchFamily="2" charset="2"/>
              <a:buChar char="ü"/>
            </a:pPr>
            <a:r>
              <a:rPr lang="el-GR" sz="2000" dirty="0" smtClean="0"/>
              <a:t>Στο δάπεδο του λεβητοστασίου πρέπει να υπάρχει αποχέτευση (φρεάτιο, σωλήνας κλπ) για το νερό της εγκατάστασης θέρμανσης, σε περίπτωση επισκευών ή βλάβης.</a:t>
            </a:r>
          </a:p>
          <a:p>
            <a:pPr>
              <a:buFont typeface="Wingdings" pitchFamily="2" charset="2"/>
              <a:buChar char="ü"/>
            </a:pPr>
            <a:endParaRPr lang="el-GR" sz="2000" dirty="0" smtClean="0"/>
          </a:p>
          <a:p>
            <a:pPr>
              <a:buFont typeface="Wingdings" pitchFamily="2" charset="2"/>
              <a:buChar char="ü"/>
            </a:pPr>
            <a:r>
              <a:rPr lang="el-GR" sz="2000" dirty="0" err="1" smtClean="0"/>
              <a:t>To</a:t>
            </a:r>
            <a:r>
              <a:rPr lang="el-GR" sz="2000" dirty="0" smtClean="0"/>
              <a:t> δίκτυο αυτό να επικοινωνεί με το κεντρικό δίκτυο αποχέτευσης μόνο μέσω </a:t>
            </a:r>
            <a:r>
              <a:rPr lang="el-GR" sz="2000" dirty="0" err="1" smtClean="0"/>
              <a:t>οσμοπαγίδας</a:t>
            </a:r>
            <a:r>
              <a:rPr lang="el-GR" sz="2000" dirty="0" smtClean="0"/>
              <a:t> μεγάλου βυθίσματος, εγκατεστημένης αμέσως έξω από το λεβητοστάσιο.</a:t>
            </a:r>
          </a:p>
          <a:p>
            <a:pPr>
              <a:buFont typeface="Wingdings" pitchFamily="2" charset="2"/>
              <a:buChar char="ü"/>
            </a:pPr>
            <a:endParaRPr lang="el-GR" sz="2000" dirty="0" smtClean="0"/>
          </a:p>
          <a:p>
            <a:pPr>
              <a:buFont typeface="Wingdings" pitchFamily="2" charset="2"/>
              <a:buChar char="ü"/>
            </a:pPr>
            <a:r>
              <a:rPr lang="el-GR" sz="2000" dirty="0" smtClean="0"/>
              <a:t>Επιπλέον χρειάζεται περιοδική διοχέτευση νερού στην αποχέτευση αυτή, γιατί με τη πολύμηνη αδράνεια εξατμίζεται το νερό της </a:t>
            </a:r>
            <a:r>
              <a:rPr lang="el-GR" sz="2000" dirty="0" err="1" smtClean="0"/>
              <a:t>οσμοπαγίδας</a:t>
            </a:r>
            <a:r>
              <a:rPr lang="el-GR" sz="2000" dirty="0" smtClean="0"/>
              <a:t> και μπορεί να γεμίσει ο χώρος του λεβητοστασίου με δύσοσμα και εκρηκτικά αέρια, σε περίπτωση απουσίας ή βλάβης του </a:t>
            </a:r>
            <a:r>
              <a:rPr lang="el-GR" sz="2000" dirty="0" err="1" smtClean="0"/>
              <a:t>μηχανοσίφωνα</a:t>
            </a:r>
            <a:r>
              <a:rPr lang="el-GR" sz="2000" dirty="0" smtClean="0"/>
              <a:t>. Απαγορεύεται να ρίχνουμε καύσιμα ( πετρέλαιο ή κατάλοιπα) στην αποχέτευση. </a:t>
            </a:r>
          </a:p>
          <a:p>
            <a:pPr>
              <a:buNone/>
            </a:pPr>
            <a:endParaRPr lang="el-GR" sz="2000" dirty="0"/>
          </a:p>
        </p:txBody>
      </p:sp>
      <p:sp>
        <p:nvSpPr>
          <p:cNvPr id="4" name="3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5</a:t>
            </a:fld>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394</Words>
  <Application>Microsoft Office PowerPoint</Application>
  <PresentationFormat>Προβολή στην οθόνη (4:3)</PresentationFormat>
  <Paragraphs>75</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Αποκορύφωμα</vt:lpstr>
      <vt:lpstr>Διαφάνεια 1</vt:lpstr>
      <vt:lpstr>Διαφάνεια 2</vt:lpstr>
      <vt:lpstr>Διαφάνεια 3</vt:lpstr>
      <vt:lpstr>Διαφάνεια 4</vt:lpstr>
      <vt:lpstr>Διαφάνεια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Γιωργος</dc:creator>
  <cp:lastModifiedBy>Γιωργος</cp:lastModifiedBy>
  <cp:revision>1</cp:revision>
  <dcterms:created xsi:type="dcterms:W3CDTF">2020-04-07T14:58:54Z</dcterms:created>
  <dcterms:modified xsi:type="dcterms:W3CDTF">2020-04-07T14:59:17Z</dcterms:modified>
</cp:coreProperties>
</file>