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3F922C-D9A7-48FF-B13F-84B25180D4FB}" type="datetimeFigureOut">
              <a:rPr lang="el-GR" smtClean="0"/>
              <a:pPr/>
              <a:t>4/12/2020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4FAFEE-4E1A-4683-AA45-788EF5B7AAB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D647170-E266-4126-A16E-3357428F41F6}" type="slidenum">
              <a:rPr lang="en-US" smtClean="0"/>
              <a:pPr/>
              <a:t>1</a:t>
            </a:fld>
            <a:endParaRPr lang="en-US"/>
          </a:p>
        </p:txBody>
      </p:sp>
      <p:sp>
        <p:nvSpPr>
          <p:cNvPr id="5" name="4 - Θέση κεφαλίδας"/>
          <p:cNvSpPr>
            <a:spLocks noGrp="1"/>
          </p:cNvSpPr>
          <p:nvPr>
            <p:ph type="hdr" sz="quarter" idx="11"/>
          </p:nvPr>
        </p:nvSpPr>
        <p:spPr/>
        <p:txBody>
          <a:bodyPr/>
          <a:lstStyle/>
          <a:p>
            <a:r>
              <a:rPr lang="el-GR" smtClean="0"/>
              <a:t>ΗΛΕΚΤΡΟΛΟΓΙΚΕΣ ΕΓΚΑΤΑΣΤΑΣΕΙΣ Κ.Θ.</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Τίτλος"/>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0" name="9 - Θέση ημερομηνίας"/>
          <p:cNvSpPr>
            <a:spLocks noGrp="1"/>
          </p:cNvSpPr>
          <p:nvPr>
            <p:ph type="dt" sz="half" idx="10"/>
          </p:nvPr>
        </p:nvSpPr>
        <p:spPr>
          <a:xfrm>
            <a:off x="5562600" y="6509004"/>
            <a:ext cx="3002280" cy="274320"/>
          </a:xfrm>
        </p:spPr>
        <p:txBody>
          <a:bodyPr vert="horz" rtlCol="0"/>
          <a:lstStyle>
            <a:extLst/>
          </a:lstStyle>
          <a:p>
            <a:fld id="{479D9625-4336-4FE4-9377-F7913128EEA4}" type="datetimeFigureOut">
              <a:rPr lang="el-GR" smtClean="0"/>
              <a:pPr/>
              <a:t>4/12/2020</a:t>
            </a:fld>
            <a:endParaRPr lang="el-GR"/>
          </a:p>
        </p:txBody>
      </p:sp>
      <p:sp>
        <p:nvSpPr>
          <p:cNvPr id="11" name="10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22A09B8-4FBA-4DE2-9BFA-A434950036BB}" type="slidenum">
              <a:rPr lang="el-GR" smtClean="0"/>
              <a:pPr/>
              <a:t>‹#›</a:t>
            </a:fld>
            <a:endParaRPr lang="el-GR"/>
          </a:p>
        </p:txBody>
      </p:sp>
      <p:sp>
        <p:nvSpPr>
          <p:cNvPr id="12" name="11 - Θέση υποσέλιδου"/>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479D9625-4336-4FE4-9377-F7913128EEA4}"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22A09B8-4FBA-4DE2-9BFA-A434950036B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lvl1pPr algn="l">
              <a:defRPr/>
            </a:lvl1pPr>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479D9625-4336-4FE4-9377-F7913128EEA4}"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22A09B8-4FBA-4DE2-9BFA-A434950036B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479D9625-4336-4FE4-9377-F7913128EEA4}"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22A09B8-4FBA-4DE2-9BFA-A434950036B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7" name="6 - Ορθογώνιο"/>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a:xfrm>
            <a:off x="5562600" y="6513670"/>
            <a:ext cx="3002280" cy="274320"/>
          </a:xfrm>
        </p:spPr>
        <p:txBody>
          <a:bodyPr vert="horz" rtlCol="0"/>
          <a:lstStyle>
            <a:extLst/>
          </a:lstStyle>
          <a:p>
            <a:fld id="{479D9625-4336-4FE4-9377-F7913128EEA4}" type="datetimeFigureOut">
              <a:rPr lang="el-GR" smtClean="0"/>
              <a:pPr/>
              <a:t>4/12/2020</a:t>
            </a:fld>
            <a:endParaRPr lang="el-GR"/>
          </a:p>
        </p:txBody>
      </p:sp>
      <p:sp>
        <p:nvSpPr>
          <p:cNvPr id="9" name="8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22A09B8-4FBA-4DE2-9BFA-A434950036BB}" type="slidenum">
              <a:rPr lang="el-GR" smtClean="0"/>
              <a:pPr/>
              <a:t>‹#›</a:t>
            </a:fld>
            <a:endParaRPr lang="el-GR"/>
          </a:p>
        </p:txBody>
      </p:sp>
      <p:sp>
        <p:nvSpPr>
          <p:cNvPr id="10" name="9 - Θέση υποσέλιδου"/>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479D9625-4336-4FE4-9377-F7913128EEA4}" type="datetimeFigureOut">
              <a:rPr lang="el-GR" smtClean="0"/>
              <a:pPr/>
              <a:t>4/12/2020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a:xfrm>
            <a:off x="8641080" y="6514568"/>
            <a:ext cx="464288" cy="274320"/>
          </a:xfrm>
        </p:spPr>
        <p:txBody>
          <a:bodyPr/>
          <a:lstStyle>
            <a:extLst/>
          </a:lstStyle>
          <a:p>
            <a:fld id="{022A09B8-4FBA-4DE2-9BFA-A434950036BB}" type="slidenum">
              <a:rPr lang="el-GR" smtClean="0"/>
              <a:pPr/>
              <a:t>‹#›</a:t>
            </a:fld>
            <a:endParaRPr lang="el-GR"/>
          </a:p>
        </p:txBody>
      </p:sp>
      <p:sp>
        <p:nvSpPr>
          <p:cNvPr id="10" name="9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9 - Ορθογώνιο"/>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 Ορθογώνιο"/>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 Τίτλος"/>
          <p:cNvSpPr>
            <a:spLocks noGrp="1"/>
          </p:cNvSpPr>
          <p:nvPr>
            <p:ph type="title"/>
          </p:nvPr>
        </p:nvSpPr>
        <p:spPr>
          <a:xfrm>
            <a:off x="457200" y="251948"/>
            <a:ext cx="8229600"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479D9625-4336-4FE4-9377-F7913128EEA4}" type="datetimeFigureOut">
              <a:rPr lang="el-GR" smtClean="0"/>
              <a:pPr/>
              <a:t>4/12/2020</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a:xfrm>
            <a:off x="8641080" y="6514568"/>
            <a:ext cx="464288" cy="274320"/>
          </a:xfrm>
        </p:spPr>
        <p:txBody>
          <a:bodyPr/>
          <a:lstStyle>
            <a:extLst/>
          </a:lstStyle>
          <a:p>
            <a:fld id="{022A09B8-4FBA-4DE2-9BFA-A434950036B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53218"/>
            <a:ext cx="8229600"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479D9625-4336-4FE4-9377-F7913128EEA4}" type="datetimeFigureOut">
              <a:rPr lang="el-GR" smtClean="0"/>
              <a:pPr/>
              <a:t>4/12/2020</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022A09B8-4FBA-4DE2-9BFA-A434950036BB}" type="slidenum">
              <a:rPr lang="el-GR" smtClean="0"/>
              <a:pPr/>
              <a:t>‹#›</a:t>
            </a:fld>
            <a:endParaRPr lang="el-GR"/>
          </a:p>
        </p:txBody>
      </p:sp>
      <p:sp>
        <p:nvSpPr>
          <p:cNvPr id="7" name="6 - Ορθογώνιο"/>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479D9625-4336-4FE4-9377-F7913128EEA4}" type="datetimeFigureOut">
              <a:rPr lang="el-GR" smtClean="0"/>
              <a:pPr/>
              <a:t>4/12/2020</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022A09B8-4FBA-4DE2-9BFA-A434950036B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2"/>
      </p:bgRef>
    </p:bg>
    <p:spTree>
      <p:nvGrpSpPr>
        <p:cNvPr id="1" name=""/>
        <p:cNvGrpSpPr/>
        <p:nvPr/>
      </p:nvGrpSpPr>
      <p:grpSpPr>
        <a:xfrm>
          <a:off x="0" y="0"/>
          <a:ext cx="0" cy="0"/>
          <a:chOff x="0" y="0"/>
          <a:chExt cx="0" cy="0"/>
        </a:xfrm>
      </p:grpSpPr>
      <p:sp>
        <p:nvSpPr>
          <p:cNvPr id="8" name="7 - Ορθογώνιο"/>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963136" y="304800"/>
            <a:ext cx="3931920" cy="762000"/>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9" name="8 - Θέση ημερομηνίας"/>
          <p:cNvSpPr>
            <a:spLocks noGrp="1"/>
          </p:cNvSpPr>
          <p:nvPr>
            <p:ph type="dt" sz="half" idx="10"/>
          </p:nvPr>
        </p:nvSpPr>
        <p:spPr>
          <a:xfrm>
            <a:off x="5562600" y="6513670"/>
            <a:ext cx="3002280" cy="274320"/>
          </a:xfrm>
        </p:spPr>
        <p:txBody>
          <a:bodyPr vert="horz" rtlCol="0"/>
          <a:lstStyle>
            <a:extLst/>
          </a:lstStyle>
          <a:p>
            <a:fld id="{479D9625-4336-4FE4-9377-F7913128EEA4}" type="datetimeFigureOut">
              <a:rPr lang="el-GR" smtClean="0"/>
              <a:pPr/>
              <a:t>4/12/2020</a:t>
            </a:fld>
            <a:endParaRPr lang="el-GR"/>
          </a:p>
        </p:txBody>
      </p:sp>
      <p:sp>
        <p:nvSpPr>
          <p:cNvPr id="10" name="9 - Θέση αριθμού διαφάνειας"/>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22A09B8-4FBA-4DE2-9BFA-A434950036BB}" type="slidenum">
              <a:rPr lang="el-GR" smtClean="0"/>
              <a:pPr/>
              <a:t>‹#›</a:t>
            </a:fld>
            <a:endParaRPr lang="el-GR"/>
          </a:p>
        </p:txBody>
      </p:sp>
      <p:sp>
        <p:nvSpPr>
          <p:cNvPr id="11" name="10 - Θέση υποσέλιδου"/>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40443" y="4724400"/>
            <a:ext cx="5486400" cy="664536"/>
          </a:xfrm>
        </p:spPr>
        <p:txBody>
          <a:bodyPr anchor="b"/>
          <a:lstStyle>
            <a:lvl1pPr marL="0" algn="r">
              <a:buNone/>
              <a:defRPr sz="2000" b="1"/>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13" name="12 - Θέση εικόνας"/>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8" name="7 - Θέση ημερομηνίας"/>
          <p:cNvSpPr>
            <a:spLocks noGrp="1"/>
          </p:cNvSpPr>
          <p:nvPr>
            <p:ph type="dt" sz="half" idx="10"/>
          </p:nvPr>
        </p:nvSpPr>
        <p:spPr>
          <a:xfrm>
            <a:off x="5562600" y="6509004"/>
            <a:ext cx="3002280" cy="274320"/>
          </a:xfrm>
        </p:spPr>
        <p:txBody>
          <a:bodyPr vert="horz" rtlCol="0"/>
          <a:lstStyle>
            <a:extLst/>
          </a:lstStyle>
          <a:p>
            <a:fld id="{479D9625-4336-4FE4-9377-F7913128EEA4}" type="datetimeFigureOut">
              <a:rPr lang="el-GR" smtClean="0"/>
              <a:pPr/>
              <a:t>4/12/2020</a:t>
            </a:fld>
            <a:endParaRPr lang="el-GR"/>
          </a:p>
        </p:txBody>
      </p:sp>
      <p:sp>
        <p:nvSpPr>
          <p:cNvPr id="9" name="8 - Θέση αριθμού διαφάνειας"/>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22A09B8-4FBA-4DE2-9BFA-A434950036BB}" type="slidenum">
              <a:rPr lang="el-GR" smtClean="0"/>
              <a:pPr/>
              <a:t>‹#›</a:t>
            </a:fld>
            <a:endParaRPr lang="el-GR"/>
          </a:p>
        </p:txBody>
      </p:sp>
      <p:sp>
        <p:nvSpPr>
          <p:cNvPr id="10" name="9 - Θέση υποσέλιδου"/>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Στρογγύλεμα διαγώνιας γωνίας του ορθογωνίου"/>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υποσέλιδου"/>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l-GR"/>
          </a:p>
        </p:txBody>
      </p:sp>
      <p:sp>
        <p:nvSpPr>
          <p:cNvPr id="14" name="13 - Θέση ημερομηνίας"/>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479D9625-4336-4FE4-9377-F7913128EEA4}" type="datetimeFigureOut">
              <a:rPr lang="el-GR" smtClean="0"/>
              <a:pPr/>
              <a:t>4/12/2020</a:t>
            </a:fld>
            <a:endParaRPr lang="el-GR"/>
          </a:p>
        </p:txBody>
      </p:sp>
      <p:sp>
        <p:nvSpPr>
          <p:cNvPr id="23" name="22 - Θέση αριθμού διαφάνειας"/>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22A09B8-4FBA-4DE2-9BFA-A434950036BB}" type="slidenum">
              <a:rPr lang="el-GR" smtClean="0"/>
              <a:pPr/>
              <a:t>‹#›</a:t>
            </a:fld>
            <a:endParaRPr lang="el-GR"/>
          </a:p>
        </p:txBody>
      </p:sp>
      <p:sp>
        <p:nvSpPr>
          <p:cNvPr id="22" name="21 - Θέση τίτλου"/>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google.gr/url?sa=i&amp;rct=j&amp;q=&amp;esrc=s&amp;source=images&amp;cd=&amp;cad=rja&amp;uact=8&amp;ved=0CAcQjRw&amp;url=http://www.8com.gr/schneider-circuit-breaker-ic60n&amp;ei=jqeJVJCMONP3auqHgfAF&amp;bvm=bv.81456516,d.d2s&amp;psig=AFQjCNH080zjtmkdmx65hck00J0FZG6nbg&amp;ust=1418393285393287" TargetMode="External"/><Relationship Id="rId3" Type="http://schemas.openxmlformats.org/officeDocument/2006/relationships/hyperlink" Target="http://el.wikipedia.org/wiki/%CE%97%CE%BB%CE%B5%CE%BA%CF%84%CF%81%CE%B9%CE%BA%CF%8C_%CE%BA%CF%8D%CE%BA%CE%BB%CF%89%CE%BC%CE%B1" TargetMode="External"/><Relationship Id="rId7" Type="http://schemas.openxmlformats.org/officeDocument/2006/relationships/image" Target="../media/image10.jpeg"/><Relationship Id="rId2" Type="http://schemas.openxmlformats.org/officeDocument/2006/relationships/hyperlink" Target="http://el.wikipedia.org/wiki/%CE%94%CE%B9%CE%B1%CE%BA%CF%8C%CF%80%CF%84%CE%B7%CF%82" TargetMode="External"/><Relationship Id="rId1" Type="http://schemas.openxmlformats.org/officeDocument/2006/relationships/slideLayout" Target="../slideLayouts/slideLayout2.xml"/><Relationship Id="rId6" Type="http://schemas.openxmlformats.org/officeDocument/2006/relationships/hyperlink" Target="http://www.google.gr/url?sa=i&amp;rct=j&amp;q=&amp;esrc=s&amp;source=images&amp;cd=&amp;cad=rja&amp;uact=8&amp;ved=0CAcQjRw&amp;url=http://www.averstore.com/search/word/?keyword=%CE%B1%CF%83%CF%86%CE%B1%CE%BB%CE%B5%CE%B9%CE%BF%CE%B4%CE%B9%CE%B1%CE%BA%CF%8C%CF%80%CF%84%CE%B7%CF%82&amp;lang=gr&amp;ei=EaiJVKTPEIrqaKuMgdAH&amp;bvm=bv.81456516,d.d2s&amp;psig=AFQjCNH080zjtmkdmx65hck00J0FZG6nbg&amp;ust=1418393285393287" TargetMode="External"/><Relationship Id="rId5" Type="http://schemas.openxmlformats.org/officeDocument/2006/relationships/hyperlink" Target="http://el.wikipedia.org/wiki/%CE%92%CF%81%CE%B1%CF%87%CF%85%CE%BA%CF%8D%CE%BA%CE%BB%CF%89%CE%BC%CE%B1" TargetMode="External"/><Relationship Id="rId4" Type="http://schemas.openxmlformats.org/officeDocument/2006/relationships/hyperlink" Target="http://el.wikipedia.org/w/index.php?title=%CE%A5%CF%80%CE%B5%CF%81%CF%86%CF%8C%CF%81%CF%84%CF%89%CF%83%CE%B7&amp;action=edit&amp;redlink=1" TargetMode="External"/><Relationship Id="rId9"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hyperlink" Target="http://el.wikipedia.org/wiki/%CE%93%CF%85%CE%B1%CE%BB%CE%AF" TargetMode="External"/><Relationship Id="rId7" Type="http://schemas.openxmlformats.org/officeDocument/2006/relationships/image" Target="../media/image12.jpeg"/><Relationship Id="rId2" Type="http://schemas.openxmlformats.org/officeDocument/2006/relationships/hyperlink" Target="http://el.wikipedia.org/w/index.php?title=%CE%A0%CE%BF%CF%81%CF%83%CE%B5%CE%BB%CE%AC%CE%BD%CE%B7&amp;action=edit&amp;redlink=1" TargetMode="External"/><Relationship Id="rId1" Type="http://schemas.openxmlformats.org/officeDocument/2006/relationships/slideLayout" Target="../slideLayouts/slideLayout2.xml"/><Relationship Id="rId6" Type="http://schemas.openxmlformats.org/officeDocument/2006/relationships/hyperlink" Target="http://el.wikipedia.org/w/index.php?title=%CE%88%CE%BD%CF%84%CE%B1%CF%83%CE%B7_%CF%81%CE%B5%CF%8D%CE%BC%CE%B1%CF%84%CE%BF%CF%82&amp;action=edit&amp;redlink=1" TargetMode="External"/><Relationship Id="rId5" Type="http://schemas.openxmlformats.org/officeDocument/2006/relationships/hyperlink" Target="http://el.wikipedia.org/wiki/%CE%91%CE%B3%CF%89%CE%B3%CF%8C%CF%82" TargetMode="External"/><Relationship Id="rId4" Type="http://schemas.openxmlformats.org/officeDocument/2006/relationships/hyperlink" Target="http://el.wikipedia.org/wiki/%CE%A0%CE%BB%CE%B1%CF%83%CF%84%CE%B9%CE%BA%CF%8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l.wikipedia.org/w/index.php?title=%CE%A3%CF%85%CE%BD%CF%84%CE%B5%CE%BB%CE%B5%CF%83%CF%84%CE%AE%CF%82_%CE%B4%CE%B9%CE%B1%CF%83%CF%84%CE%BF%CE%BB%CE%AE%CF%82&amp;action=edit&amp;redlink=1" TargetMode="External"/><Relationship Id="rId7" Type="http://schemas.openxmlformats.org/officeDocument/2006/relationships/image" Target="../media/image14.jpeg"/><Relationship Id="rId2" Type="http://schemas.openxmlformats.org/officeDocument/2006/relationships/hyperlink" Target="http://el.wikipedia.org/wiki/%CE%94%CE%B9%CE%BC%CE%B5%CF%84%CE%B1%CE%BB%CE%BB%CE%B9%CE%BA%CF%8C_%CE%AD%CE%BB%CE%B1%CF%83%CE%BC%CE%B1" TargetMode="Externa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hyperlink" Target="http://commons.wikimedia.org/wiki/File:Fuse_switch.jpg" TargetMode="External"/><Relationship Id="rId4" Type="http://schemas.openxmlformats.org/officeDocument/2006/relationships/hyperlink" Target="http://el.wikipedia.org/wiki/%CE%95%CE%BB%CE%B1%CF%84%CE%AE%CF%81%CE%B9%CE%BF"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www.google.gr/url?sa=i&amp;rct=j&amp;q=&amp;esrc=s&amp;source=images&amp;cd=&amp;cad=rja&amp;uact=8&amp;ved=0CAcQjRw&amp;url=http://pistopoihtika-deh.blogspot.com/2014/09/nyxte.html&amp;ei=_6mJVMPgLpHgaLzEgYAD&amp;bvm=bv.81456516,d.ZGU&amp;psig=AFQjCNGy-P7_76Zvi1fcQ-mtHGlrqLQLuw&amp;ust=141839443552988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google.gr/url?sa=i&amp;rct=j&amp;q=&amp;esrc=s&amp;source=images&amp;cd=&amp;cad=rja&amp;uact=8&amp;ved=0CAcQjRw&amp;url=http://www.markidis.gr/index.php?cPath=30_525_527&amp;ei=4a2JVNqGJoT7Uvj7goAN&amp;bvm=bv.81456516,d.ZGU&amp;psig=AFQjCNGeB_I2YvwW-wXRNZskNe1-FqI4yg&amp;ust=1418395172889236" TargetMode="Externa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hyperlink" Target="http://www.google.gr/url?sa=i&amp;rct=j&amp;q=&amp;esrc=s&amp;source=images&amp;cd=&amp;cad=rja&amp;uact=8&amp;ved=0CAcQjRw&amp;url=http://pistopoihtika-deh.blogspot.com/2014/09/nyxte.html&amp;ei=_6mJVMPgLpHgaLzEgYAD&amp;bvm=bv.81456516,d.ZGU&amp;psig=AFQjCNGy-P7_76Zvi1fcQ-mtHGlrqLQLuw&amp;ust=1418394435529887"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el.wikipedia.org/w/index.php?title=%CE%98%CE%B5%CF%81%CE%BC%CE%BF%CF%83%CE%AF%CF%86%CF%89%CE%BD%CE%B1%CF%82&amp;action=edit&amp;redlink=1" TargetMode="External"/><Relationship Id="rId3" Type="http://schemas.openxmlformats.org/officeDocument/2006/relationships/hyperlink" Target="http://el.wikipedia.org/wiki/%CE%A1%CE%B5%CF%8D%CE%BC%CE%B1_%CE%BC%CE%B5%CF%84%CE%B1%CF%84%CF%8C%CF%80%CE%B9%CF%83%CE%B7%CF%82" TargetMode="External"/><Relationship Id="rId7" Type="http://schemas.openxmlformats.org/officeDocument/2006/relationships/hyperlink" Target="http://el.wikipedia.org/wiki/%CE%97%CE%BB%CE%B5%CE%BA%CF%84%CF%81%CE%B9%CE%BA%CE%AE_%CE%B5%CE%BD%CE%AD%CF%81%CE%B3%CE%B5%CE%B9%CE%B1" TargetMode="External"/><Relationship Id="rId2" Type="http://schemas.openxmlformats.org/officeDocument/2006/relationships/hyperlink" Target="http://el.wikipedia.org/wiki/%CE%97%CE%BB%CE%B5%CE%BA%CF%84%CF%81%CE%B9%CE%BA%CF%8C_%CF%86%CE%BF%CF%81%CF%84%CE%AF%CE%BF" TargetMode="External"/><Relationship Id="rId1" Type="http://schemas.openxmlformats.org/officeDocument/2006/relationships/slideLayout" Target="../slideLayouts/slideLayout2.xml"/><Relationship Id="rId6" Type="http://schemas.openxmlformats.org/officeDocument/2006/relationships/hyperlink" Target="http://el.wikipedia.org/wiki/%CE%9A%CE%B1%CE%BB%CF%8E%CE%B4%CE%B9%CE%BF" TargetMode="External"/><Relationship Id="rId5" Type="http://schemas.openxmlformats.org/officeDocument/2006/relationships/hyperlink" Target="http://el.wikipedia.org/wiki/%CE%9C%CE%B1%CE%B3%CE%BD%CE%B7%CF%84%CE%B9%CE%BA%CF%8C_%CF%80%CE%B5%CE%B4%CE%AF%CE%BF" TargetMode="External"/><Relationship Id="rId4" Type="http://schemas.openxmlformats.org/officeDocument/2006/relationships/hyperlink" Target="http://el.wikipedia.org/wiki/%CE%97%CE%BB%CE%B5%CE%BA%CF%84%CF%81%CE%B9%CE%BA%CF%8C_%CF%80%CE%B5%CE%B4%CE%AF%CE%BF" TargetMode="External"/><Relationship Id="rId9" Type="http://schemas.openxmlformats.org/officeDocument/2006/relationships/hyperlink" Target="http://el.wikipedia.org/w/index.php?title=%CE%97%CE%BB%CE%B5%CE%BA%CF%84%CF%81%CE%B9%CE%BA%CE%AE_%CE%BA%CE%BF%CF%85%CE%B6%CE%AF%CE%BD%CE%B1&amp;action=edit&amp;redlink=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l.wikipedia.org/wiki/%CE%97%CE%BB%CE%B5%CE%BA%CF%84%CF%81%CE%B5%CE%B3%CE%B5%CF%81%CF%84%CE%B9%CE%BA%CE%AE_%CE%B4%CF%8D%CE%BD%CE%B1%CE%BC%CE%B7" TargetMode="External"/><Relationship Id="rId2" Type="http://schemas.openxmlformats.org/officeDocument/2006/relationships/hyperlink" Target="http://el.wikipedia.org/wiki/%CE%97%CE%BB%CE%B5%CE%BA%CF%84%CF%81%CE%B9%CE%BA%CF%8C_%CF%81%CE%B5%CF%8D%CE%BC%CE%B1" TargetMode="External"/><Relationship Id="rId1" Type="http://schemas.openxmlformats.org/officeDocument/2006/relationships/slideLayout" Target="../slideLayouts/slideLayout2.xml"/><Relationship Id="rId6" Type="http://schemas.openxmlformats.org/officeDocument/2006/relationships/hyperlink" Target="http://el.wikipedia.org/wiki/%CE%97%CE%BB%CE%B5%CE%BA%CF%84%CF%81%CE%B9%CE%BA%CE%AE_%CE%B5%CE%BD%CE%AD%CF%81%CE%B3%CE%B5%CE%B9%CE%B1" TargetMode="External"/><Relationship Id="rId5" Type="http://schemas.openxmlformats.org/officeDocument/2006/relationships/hyperlink" Target="http://el.wikipedia.org/wiki/%CE%97%CE%BB%CE%B5%CE%BA%CF%84%CF%81%CE%B9%CE%BA%CF%8C%CF%82_%CE%B1%CE%B3%CF%89%CE%B3%CF%8C%CF%82" TargetMode="External"/><Relationship Id="rId4" Type="http://schemas.openxmlformats.org/officeDocument/2006/relationships/hyperlink" Target="http://el.wikipedia.org/wiki/%CE%97%CE%BB%CE%B5%CE%BA%CF%84%CF%81%CE%B9%CE%BA%CF%8C_%CF%80%CE%B5%CE%B4%CE%AF%CE%B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l.wikipedia.org/wiki/%CE%94%CF%8D%CE%BD%CE%B1%CE%BC%CE%B7_(%CF%86%CF%85%CF%83%CE%B9%CE%BA%CE%AE)" TargetMode="External"/><Relationship Id="rId2" Type="http://schemas.openxmlformats.org/officeDocument/2006/relationships/hyperlink" Target="http://el.wikipedia.org/wiki/%CE%97%CE%BB%CE%B5%CE%BA%CF%84%CF%81%CE%B9%CE%BA%CF%8C_%CF%81%CE%B5%CF%8D%CE%BC%CE%B1" TargetMode="External"/><Relationship Id="rId1" Type="http://schemas.openxmlformats.org/officeDocument/2006/relationships/slideLayout" Target="../slideLayouts/slideLayout2.xml"/><Relationship Id="rId6" Type="http://schemas.openxmlformats.org/officeDocument/2006/relationships/hyperlink" Target="http://el.wikipedia.org/wiki/%CE%91%CE%B3%CF%89%CE%B3%CF%8C%CF%82" TargetMode="External"/><Relationship Id="rId5" Type="http://schemas.openxmlformats.org/officeDocument/2006/relationships/hyperlink" Target="http://el.wikipedia.org/w/index.php?title=%CE%97%CE%BB%CE%B5%CE%BA%CF%84%CF%81%CE%BF%CE%BB%CE%BF%CE%B3%CE%AF%CE%B1&amp;action=edit&amp;redlink=1" TargetMode="External"/><Relationship Id="rId4" Type="http://schemas.openxmlformats.org/officeDocument/2006/relationships/hyperlink" Target="http://el.wikipedia.org/w/index.php?title=%CE%A3%CF%8D%CF%81%CE%BC%CE%B1&amp;action=edit&amp;redlink=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File:Color_wire_black.svg" TargetMode="External"/><Relationship Id="rId7"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en.wikipedia.org/wiki/File:Color_wire_blue.svg"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219201"/>
            <a:ext cx="7772400" cy="3886200"/>
          </a:xfrm>
        </p:spPr>
        <p:txBody>
          <a:bodyPr>
            <a:normAutofit/>
          </a:bodyPr>
          <a:lstStyle/>
          <a:p>
            <a:r>
              <a:rPr lang="el-GR" sz="6000" dirty="0" smtClean="0"/>
              <a:t>Ηλεκτρολογικές </a:t>
            </a:r>
            <a:br>
              <a:rPr lang="el-GR" sz="6000" dirty="0" smtClean="0"/>
            </a:br>
            <a:r>
              <a:rPr lang="el-GR" sz="6000" dirty="0" smtClean="0"/>
              <a:t>εγκαταστάσεις κεντρικών θερμάνσεων.</a:t>
            </a:r>
            <a:endParaRPr lang="el-GR" sz="6000" dirty="0"/>
          </a:p>
        </p:txBody>
      </p:sp>
      <p:sp>
        <p:nvSpPr>
          <p:cNvPr id="4" name="3 - Θέση αριθμού διαφάνειας"/>
          <p:cNvSpPr>
            <a:spLocks noGrp="1"/>
          </p:cNvSpPr>
          <p:nvPr>
            <p:ph type="sldNum" sz="quarter" idx="11"/>
          </p:nvPr>
        </p:nvSpPr>
        <p:spPr/>
        <p:txBody>
          <a:bodyPr/>
          <a:lstStyle/>
          <a:p>
            <a:fld id="{BFB039AA-A89D-4B98-B81E-820372F85816}" type="slidenum">
              <a:rPr lang="en-US" smtClean="0"/>
              <a:pPr/>
              <a:t>1</a:t>
            </a:fld>
            <a:endParaRPr lang="en-US" dirty="0"/>
          </a:p>
        </p:txBody>
      </p:sp>
      <p:sp>
        <p:nvSpPr>
          <p:cNvPr id="5" name="4 - Θέση υποσέλιδου"/>
          <p:cNvSpPr>
            <a:spLocks noGrp="1"/>
          </p:cNvSpPr>
          <p:nvPr>
            <p:ph type="ftr" sz="quarter" idx="12"/>
          </p:nvPr>
        </p:nvSpPr>
        <p:spPr/>
        <p:txBody>
          <a:bodyPr/>
          <a:lstStyle/>
          <a:p>
            <a:r>
              <a:rPr lang="el-GR" smtClean="0"/>
              <a:t>ΜΑΣΤΡΟΓΙΑΝΝΟΠΟΥΛΟΣ ΓΕΩΡΓΙΟΣ</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i="1" dirty="0" smtClean="0"/>
              <a:t>)</a:t>
            </a:r>
            <a:r>
              <a:rPr lang="el-GR" dirty="0" smtClean="0"/>
              <a:t/>
            </a:r>
            <a:br>
              <a:rPr lang="el-GR" dirty="0" smtClean="0"/>
            </a:br>
            <a:r>
              <a:rPr lang="el-GR" b="1" i="1" u="sng" dirty="0" smtClean="0"/>
              <a:t> Ηλεκτρική ασφάλεια</a:t>
            </a:r>
            <a:r>
              <a:rPr lang="el-GR" dirty="0" smtClean="0"/>
              <a:t/>
            </a:r>
            <a:br>
              <a:rPr lang="el-GR" dirty="0" smtClean="0"/>
            </a:br>
            <a:r>
              <a:rPr lang="el-GR" b="1" i="1" dirty="0" smtClean="0"/>
              <a:t>  ( </a:t>
            </a:r>
            <a:r>
              <a:rPr lang="el-GR" b="1" i="1" u="sng" dirty="0" smtClean="0"/>
              <a:t>ασφαλειοδιακόπτης</a:t>
            </a:r>
            <a:r>
              <a:rPr lang="el-GR" b="1" i="1" dirty="0" smtClean="0"/>
              <a:t> </a:t>
            </a:r>
            <a:endParaRPr lang="el-GR" dirty="0"/>
          </a:p>
        </p:txBody>
      </p:sp>
      <p:sp>
        <p:nvSpPr>
          <p:cNvPr id="3" name="2 - Θέση περιεχομένου"/>
          <p:cNvSpPr>
            <a:spLocks noGrp="1"/>
          </p:cNvSpPr>
          <p:nvPr>
            <p:ph idx="1"/>
          </p:nvPr>
        </p:nvSpPr>
        <p:spPr>
          <a:xfrm>
            <a:off x="0" y="1143000"/>
            <a:ext cx="9144000" cy="5715000"/>
          </a:xfrm>
        </p:spPr>
        <p:txBody>
          <a:bodyPr/>
          <a:lstStyle/>
          <a:p>
            <a:pPr>
              <a:buNone/>
            </a:pPr>
            <a:endParaRPr lang="el-GR"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r>
              <a:rPr lang="el-GR" sz="2800" dirty="0" smtClean="0"/>
              <a:t>Η </a:t>
            </a:r>
            <a:r>
              <a:rPr lang="el-GR" sz="2800" b="1" dirty="0" smtClean="0"/>
              <a:t>ηλεκτρική ασφάλεια</a:t>
            </a:r>
            <a:r>
              <a:rPr lang="el-GR" sz="2800" dirty="0" smtClean="0"/>
              <a:t> </a:t>
            </a:r>
            <a:r>
              <a:rPr lang="el-GR" sz="2800" b="1" i="1" dirty="0" smtClean="0"/>
              <a:t>  ( </a:t>
            </a:r>
            <a:r>
              <a:rPr lang="el-GR" sz="2800" b="1" i="1" u="sng" dirty="0" err="1" smtClean="0"/>
              <a:t>ασφαλειοδιακόπτης</a:t>
            </a:r>
            <a:r>
              <a:rPr lang="el-GR" sz="2800" b="1" i="1" dirty="0" smtClean="0"/>
              <a:t> )</a:t>
            </a:r>
            <a:r>
              <a:rPr lang="el-GR" sz="2800" b="1" i="1" u="sng" dirty="0" smtClean="0"/>
              <a:t> </a:t>
            </a:r>
            <a:r>
              <a:rPr lang="el-GR" sz="2800" dirty="0" smtClean="0"/>
              <a:t>είναι ένας ηλεκτρικός </a:t>
            </a:r>
            <a:r>
              <a:rPr lang="el-GR" sz="2800" u="sng" dirty="0" smtClean="0">
                <a:hlinkClick r:id="rId2" tooltip="Διακόπτης"/>
              </a:rPr>
              <a:t>διακόπτης</a:t>
            </a:r>
            <a:r>
              <a:rPr lang="el-GR" sz="2800" dirty="0" smtClean="0"/>
              <a:t>, ο οποίος παρεμβάλλεται σε ένα </a:t>
            </a:r>
            <a:r>
              <a:rPr lang="el-GR" sz="2800" u="sng" dirty="0" smtClean="0">
                <a:hlinkClick r:id="rId3" tooltip="Ηλεκτρικό κύκλωμα"/>
              </a:rPr>
              <a:t>ηλεκτρικό κύκλωμα</a:t>
            </a:r>
            <a:r>
              <a:rPr lang="el-GR" sz="2800" dirty="0" smtClean="0"/>
              <a:t> με σκοπό να το προστατεύσει από τις ζημίες που θα προκληθούν από την </a:t>
            </a:r>
            <a:r>
              <a:rPr lang="el-GR" sz="2800" u="sng" dirty="0" smtClean="0">
                <a:hlinkClick r:id="rId4" tooltip="Υπερφόρτωση (δεν έχει γραφτεί ακόμα)"/>
              </a:rPr>
              <a:t>υπερφόρτωσή</a:t>
            </a:r>
            <a:r>
              <a:rPr lang="el-GR" sz="2800" dirty="0" smtClean="0"/>
              <a:t> του ή κάποιο </a:t>
            </a:r>
            <a:r>
              <a:rPr lang="el-GR" sz="2800" u="sng" dirty="0" smtClean="0">
                <a:hlinkClick r:id="rId5" tooltip="Βραχυκύκλωμα"/>
              </a:rPr>
              <a:t>βραχυκύκλωμα</a:t>
            </a:r>
            <a:r>
              <a:rPr lang="el-GR" sz="2800" dirty="0" smtClean="0"/>
              <a:t>.</a:t>
            </a:r>
          </a:p>
          <a:p>
            <a:pPr>
              <a:buNone/>
            </a:pPr>
            <a:endParaRPr lang="el-GR" sz="2000" dirty="0"/>
          </a:p>
        </p:txBody>
      </p:sp>
      <p:sp>
        <p:nvSpPr>
          <p:cNvPr id="7" name="6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6" name="5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10</a:t>
            </a:fld>
            <a:endParaRPr lang="en-US" dirty="0"/>
          </a:p>
        </p:txBody>
      </p:sp>
      <p:pic>
        <p:nvPicPr>
          <p:cNvPr id="4" name="irc_mi" descr="http://img04.taobaocdn.com/bao/uploaded/i4/T1LypgFI4cXXXXXXXX_%21%210-item_pic.jpg_460x460.jpg">
            <a:hlinkClick r:id="rId6"/>
          </p:cNvPr>
          <p:cNvPicPr/>
          <p:nvPr/>
        </p:nvPicPr>
        <p:blipFill>
          <a:blip r:embed="rId7" cstate="print"/>
          <a:srcRect/>
          <a:stretch>
            <a:fillRect/>
          </a:stretch>
        </p:blipFill>
        <p:spPr bwMode="auto">
          <a:xfrm>
            <a:off x="5410200" y="1447800"/>
            <a:ext cx="2562225" cy="2209800"/>
          </a:xfrm>
          <a:prstGeom prst="rect">
            <a:avLst/>
          </a:prstGeom>
          <a:noFill/>
          <a:ln w="9525">
            <a:noFill/>
            <a:miter lim="800000"/>
            <a:headEnd/>
            <a:tailEnd/>
          </a:ln>
        </p:spPr>
      </p:pic>
      <p:pic>
        <p:nvPicPr>
          <p:cNvPr id="5" name="irc_mi" descr="http://media.8com.gr/media/catalog/product/cache/2/image/294x/9df78eab33525d08d6e5fb8d27136e95/i/c/ic60n.jpg">
            <a:hlinkClick r:id="rId8"/>
          </p:cNvPr>
          <p:cNvPicPr/>
          <p:nvPr/>
        </p:nvPicPr>
        <p:blipFill>
          <a:blip r:embed="rId9" cstate="print"/>
          <a:srcRect/>
          <a:stretch>
            <a:fillRect/>
          </a:stretch>
        </p:blipFill>
        <p:spPr bwMode="auto">
          <a:xfrm>
            <a:off x="1066800" y="1447800"/>
            <a:ext cx="2514600" cy="2133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Τύποι ασφαλειών</a:t>
            </a:r>
            <a:r>
              <a:rPr lang="el-GR" b="1" dirty="0" smtClean="0"/>
              <a:t/>
            </a:r>
            <a:br>
              <a:rPr lang="el-GR" b="1" dirty="0" smtClean="0"/>
            </a:br>
            <a:endParaRPr lang="el-GR" dirty="0"/>
          </a:p>
        </p:txBody>
      </p:sp>
      <p:sp>
        <p:nvSpPr>
          <p:cNvPr id="3" name="2 - Θέση περιεχομένου"/>
          <p:cNvSpPr>
            <a:spLocks noGrp="1"/>
          </p:cNvSpPr>
          <p:nvPr>
            <p:ph idx="1"/>
          </p:nvPr>
        </p:nvSpPr>
        <p:spPr>
          <a:xfrm>
            <a:off x="0" y="914400"/>
            <a:ext cx="9144000" cy="5638800"/>
          </a:xfrm>
        </p:spPr>
        <p:txBody>
          <a:bodyPr/>
          <a:lstStyle/>
          <a:p>
            <a:pPr>
              <a:buNone/>
            </a:pPr>
            <a:r>
              <a:rPr lang="el-GR" sz="2000" dirty="0" smtClean="0"/>
              <a:t>Οι ασφάλειες σήμερα διακρίνονται σε τρεις τύπους:</a:t>
            </a:r>
          </a:p>
          <a:p>
            <a:pPr lvl="0" algn="ctr">
              <a:buNone/>
            </a:pPr>
            <a:r>
              <a:rPr lang="el-GR" sz="2000" b="1" dirty="0" smtClean="0"/>
              <a:t>   1. </a:t>
            </a:r>
            <a:r>
              <a:rPr lang="el-GR" sz="2000" b="1" u="sng" dirty="0" smtClean="0"/>
              <a:t>Ασφάλειες τήξεως</a:t>
            </a:r>
          </a:p>
          <a:p>
            <a:pPr lvl="0" algn="ctr">
              <a:buNone/>
            </a:pPr>
            <a:endParaRPr lang="el-GR" sz="2000" b="1" u="sng" dirty="0" smtClean="0"/>
          </a:p>
          <a:p>
            <a:pPr lvl="0" algn="ctr">
              <a:buNone/>
            </a:pPr>
            <a:endParaRPr lang="el-GR" sz="2000" b="1" u="sng" dirty="0" smtClean="0"/>
          </a:p>
          <a:p>
            <a:pPr lvl="0" algn="ctr">
              <a:buNone/>
            </a:pPr>
            <a:endParaRPr lang="el-GR" sz="2000" b="1" u="sng" dirty="0" smtClean="0"/>
          </a:p>
          <a:p>
            <a:pPr lvl="0" algn="ctr">
              <a:buNone/>
            </a:pPr>
            <a:endParaRPr lang="el-GR" sz="2000" b="1" u="sng" dirty="0" smtClean="0"/>
          </a:p>
          <a:p>
            <a:pPr lvl="0" algn="ctr">
              <a:buNone/>
            </a:pPr>
            <a:endParaRPr lang="el-GR" sz="2000" b="1" u="sng" dirty="0" smtClean="0"/>
          </a:p>
          <a:p>
            <a:pPr lvl="0" algn="ctr">
              <a:buNone/>
            </a:pPr>
            <a:endParaRPr lang="el-GR" sz="2000" b="1" u="sng" dirty="0" smtClean="0"/>
          </a:p>
          <a:p>
            <a:pPr>
              <a:buNone/>
            </a:pPr>
            <a:r>
              <a:rPr lang="el-GR" sz="2000" dirty="0" smtClean="0"/>
              <a:t>     Είναι ο παλαιότερος και απλούστερος τύπος ασφαλειών. Σε ένα μονωτικό περίβλημα (από </a:t>
            </a:r>
            <a:r>
              <a:rPr lang="el-GR" sz="2000" u="sng" dirty="0" smtClean="0">
                <a:hlinkClick r:id="rId2" tooltip="Πορσελάνη (δεν έχει γραφτεί ακόμα)"/>
              </a:rPr>
              <a:t>πορσελάνη</a:t>
            </a:r>
            <a:r>
              <a:rPr lang="el-GR" sz="2000" dirty="0" smtClean="0"/>
              <a:t>, </a:t>
            </a:r>
            <a:r>
              <a:rPr lang="el-GR" sz="2000" u="sng" dirty="0" smtClean="0">
                <a:hlinkClick r:id="rId3" tooltip="Γυαλί"/>
              </a:rPr>
              <a:t>γυαλί</a:t>
            </a:r>
            <a:r>
              <a:rPr lang="el-GR" sz="2000" dirty="0" smtClean="0"/>
              <a:t> ή </a:t>
            </a:r>
            <a:r>
              <a:rPr lang="el-GR" sz="2000" u="sng" dirty="0" smtClean="0">
                <a:hlinkClick r:id="rId4" tooltip="Πλαστικό"/>
              </a:rPr>
              <a:t>πλαστικό</a:t>
            </a:r>
            <a:r>
              <a:rPr lang="el-GR" sz="2000" dirty="0" smtClean="0"/>
              <a:t>) εγκλείεται ένας μικρός </a:t>
            </a:r>
            <a:r>
              <a:rPr lang="el-GR" sz="2000" u="sng" dirty="0" smtClean="0">
                <a:hlinkClick r:id="rId5" tooltip="Αγωγός"/>
              </a:rPr>
              <a:t>αγωγός</a:t>
            </a:r>
            <a:r>
              <a:rPr lang="el-GR" sz="2000" dirty="0" smtClean="0"/>
              <a:t>, του οποίου τα φυσικά χαρακτηριστικά είναι προϋπολογισμένα έτσι, ώστε να αντέχει μέχρι μια ορισμένη </a:t>
            </a:r>
            <a:r>
              <a:rPr lang="el-GR" sz="2000" u="sng" dirty="0" smtClean="0">
                <a:hlinkClick r:id="rId6" tooltip="Ένταση ρεύματος (δεν έχει γραφτεί ακόμα)"/>
              </a:rPr>
              <a:t>ένταση ρεύματος</a:t>
            </a:r>
            <a:r>
              <a:rPr lang="el-GR" sz="2000" dirty="0" smtClean="0"/>
              <a:t>. Αν, για οποιονδήποτε λόγο, η ένταση του ρεύματος αυξηθεί, ο αγωγός τήκεται (λιώνει), διακόπτοντας έτσι το ρεύμα στο κύκλωμα. Όταν αυτό συμβεί, η ασφάλεια χρειάζεται αντικατάσταση. Χρησιμοποιείται ευρέως σε ηλεκτρικά κυκλώματα οχημάτων, αλλά έχει και ευρεία οικιακή χρήση.</a:t>
            </a:r>
          </a:p>
          <a:p>
            <a:pPr lvl="0">
              <a:buNone/>
            </a:pPr>
            <a:endParaRPr lang="el-GR" sz="2000" b="1" dirty="0" smtClean="0"/>
          </a:p>
          <a:p>
            <a:pPr>
              <a:buNone/>
            </a:pPr>
            <a:endParaRPr lang="el-GR" sz="2000" dirty="0"/>
          </a:p>
        </p:txBody>
      </p:sp>
      <p:sp>
        <p:nvSpPr>
          <p:cNvPr id="7" name="6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6" name="5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11</a:t>
            </a:fld>
            <a:endParaRPr lang="en-US" dirty="0"/>
          </a:p>
        </p:txBody>
      </p:sp>
      <p:pic>
        <p:nvPicPr>
          <p:cNvPr id="4" name="3 - Εικόνα" descr="Αποτέλεσμα εικόνας για Ασφάλειες τήξεως"/>
          <p:cNvPicPr/>
          <p:nvPr/>
        </p:nvPicPr>
        <p:blipFill>
          <a:blip r:embed="rId7" cstate="print"/>
          <a:srcRect/>
          <a:stretch>
            <a:fillRect/>
          </a:stretch>
        </p:blipFill>
        <p:spPr bwMode="auto">
          <a:xfrm>
            <a:off x="3962400" y="1752600"/>
            <a:ext cx="1676400" cy="19812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52400" y="228600"/>
            <a:ext cx="8686800" cy="6400800"/>
          </a:xfrm>
        </p:spPr>
        <p:txBody>
          <a:bodyPr>
            <a:normAutofit fontScale="92500" lnSpcReduction="10000"/>
          </a:bodyPr>
          <a:lstStyle/>
          <a:p>
            <a:pPr>
              <a:buNone/>
            </a:pPr>
            <a:endParaRPr lang="el-GR" sz="2000" dirty="0" smtClean="0"/>
          </a:p>
          <a:p>
            <a:pPr lvl="0" algn="ctr">
              <a:buNone/>
            </a:pPr>
            <a:r>
              <a:rPr lang="el-GR" sz="2000" b="1" dirty="0" smtClean="0"/>
              <a:t>   2. </a:t>
            </a:r>
            <a:r>
              <a:rPr lang="el-GR" sz="2000" b="1" u="sng" dirty="0" smtClean="0"/>
              <a:t>Ασφάλειες με διμεταλλικό έλασμα (</a:t>
            </a:r>
            <a:r>
              <a:rPr lang="el-GR" sz="2000" b="1" u="sng" dirty="0" err="1" smtClean="0"/>
              <a:t>ασφαλειοδιακόπτες</a:t>
            </a:r>
            <a:r>
              <a:rPr lang="el-GR" sz="2000" b="1" u="sng" dirty="0" smtClean="0"/>
              <a:t>)</a:t>
            </a:r>
          </a:p>
          <a:p>
            <a:pPr lvl="0" algn="ctr">
              <a:buNone/>
            </a:pPr>
            <a:endParaRPr lang="el-GR" sz="2000" b="1" u="sng" dirty="0" smtClean="0"/>
          </a:p>
          <a:p>
            <a:pPr lvl="0" algn="ctr">
              <a:buNone/>
            </a:pPr>
            <a:endParaRPr lang="el-GR" sz="2000" b="1" u="sng" dirty="0" smtClean="0"/>
          </a:p>
          <a:p>
            <a:pPr lvl="0" algn="ctr">
              <a:buNone/>
            </a:pPr>
            <a:endParaRPr lang="el-GR" sz="2000" b="1" u="sng" dirty="0" smtClean="0"/>
          </a:p>
          <a:p>
            <a:pPr lvl="0" algn="ctr">
              <a:buNone/>
            </a:pPr>
            <a:endParaRPr lang="el-GR" sz="2000" b="1" u="sng" dirty="0" smtClean="0"/>
          </a:p>
          <a:p>
            <a:pPr lvl="0" algn="ctr">
              <a:buNone/>
            </a:pPr>
            <a:endParaRPr lang="el-GR" sz="2000" b="1" u="sng" dirty="0" smtClean="0"/>
          </a:p>
          <a:p>
            <a:pPr lvl="0" algn="ctr">
              <a:buNone/>
            </a:pPr>
            <a:endParaRPr lang="el-GR" sz="2000" b="1" u="sng" dirty="0" smtClean="0"/>
          </a:p>
          <a:p>
            <a:pPr lvl="0">
              <a:buNone/>
            </a:pPr>
            <a:endParaRPr lang="el-GR" sz="2000" b="1" u="sng" dirty="0" smtClean="0"/>
          </a:p>
          <a:p>
            <a:pPr lvl="0" algn="ctr">
              <a:buNone/>
            </a:pPr>
            <a:endParaRPr lang="el-GR" sz="2000" b="1" u="sng" dirty="0" smtClean="0"/>
          </a:p>
          <a:p>
            <a:pPr>
              <a:buNone/>
            </a:pPr>
            <a:endParaRPr lang="el-GR" sz="2000" dirty="0" smtClean="0"/>
          </a:p>
          <a:p>
            <a:pPr>
              <a:buNone/>
            </a:pPr>
            <a:r>
              <a:rPr lang="el-GR" sz="2000" dirty="0" smtClean="0"/>
              <a:t>Οι ασφάλειες αυτού του τύπου αποτελούνται από </a:t>
            </a:r>
            <a:r>
              <a:rPr lang="el-GR" sz="2000" u="sng" dirty="0" smtClean="0">
                <a:hlinkClick r:id="rId2" tooltip="Διμεταλλικό έλασμα"/>
              </a:rPr>
              <a:t>διμεταλλικό έλασμα</a:t>
            </a:r>
            <a:r>
              <a:rPr lang="el-GR" sz="2000" dirty="0" smtClean="0"/>
              <a:t>, δηλαδή δύο μεταλλικούς αγωγούς κατασκευασμένους από διαφορετικό υλικό, με διαφορετικό </a:t>
            </a:r>
            <a:r>
              <a:rPr lang="el-GR" sz="2000" u="sng" dirty="0" smtClean="0">
                <a:hlinkClick r:id="rId3" tooltip="Συντελεστής διαστολής (δεν έχει γραφτεί ακόμα)"/>
              </a:rPr>
              <a:t>συντελεστή διαστολής</a:t>
            </a:r>
            <a:r>
              <a:rPr lang="el-GR" sz="2000" dirty="0" smtClean="0"/>
              <a:t>. Όταν το έλασμα θερμανθεί πέραν ενός θερμοκρασιακού ορίου, το οποίο εξαρτάται από την ένταση του ρεύματος που το διαρρέει, τα δυο τμήματα του αγωγού διαστέλλονται  ανισομήκης και έτσι το έλασμα κάμπτεται, διακόπτοντας το ρεύμα που διαρρέει το κύκλωμα και, κατά συνέπεια, το προστατεύει. Σε ορισμένους τύπους ασφαλειών η επαναφορά του ελάσματος γίνεται με το χέρι (το συνηθέστερο), σε κάποιους άλλους (όχι ιδιαίτερα διαδεδομένους) για την επαναφορά του ελάσματος χρησιμοποιείται </a:t>
            </a:r>
            <a:r>
              <a:rPr lang="el-GR" sz="2000" u="sng" dirty="0" smtClean="0">
                <a:hlinkClick r:id="rId4" tooltip="Ελατήριο"/>
              </a:rPr>
              <a:t>ελατήριο</a:t>
            </a:r>
            <a:r>
              <a:rPr lang="el-GR" sz="2000" dirty="0" smtClean="0"/>
              <a:t>. Βρίσκουν εφαρμογή τόσο σε οικιακές όσο και σε βιομηχανικές εγκαταστάσεις. Μεγάλο τους πλεονέκτημα είναι ότι, μετά την διακοπή του ρεύματος στο κύκλωμα, δεν χρειάζονται αντικατάσταση.</a:t>
            </a:r>
          </a:p>
          <a:p>
            <a:pPr lvl="0">
              <a:buNone/>
            </a:pPr>
            <a:endParaRPr lang="el-GR" sz="2000" b="1" u="sng" dirty="0" smtClean="0"/>
          </a:p>
          <a:p>
            <a:pPr lvl="0" algn="ctr">
              <a:buNone/>
            </a:pPr>
            <a:endParaRPr lang="el-GR" sz="2000" b="1" u="sng" dirty="0" smtClean="0"/>
          </a:p>
          <a:p>
            <a:pPr lvl="0" algn="ctr">
              <a:buNone/>
            </a:pPr>
            <a:endParaRPr lang="el-GR" sz="2000" b="1" u="sng" dirty="0" smtClean="0"/>
          </a:p>
          <a:p>
            <a:pPr lvl="0" algn="ctr">
              <a:buNone/>
            </a:pPr>
            <a:endParaRPr lang="el-GR" sz="2000" dirty="0" smtClean="0"/>
          </a:p>
          <a:p>
            <a:pPr>
              <a:buNone/>
            </a:pPr>
            <a:endParaRPr lang="el-GR" sz="2000" dirty="0"/>
          </a:p>
        </p:txBody>
      </p:sp>
      <p:sp>
        <p:nvSpPr>
          <p:cNvPr id="7" name="6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6" name="5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12</a:t>
            </a:fld>
            <a:endParaRPr lang="en-US" dirty="0"/>
          </a:p>
        </p:txBody>
      </p:sp>
      <p:pic>
        <p:nvPicPr>
          <p:cNvPr id="4" name="3 - Εικόνα" descr="http://upload.wikimedia.org/wikipedia/commons/thumb/2/20/Fuse_switch.jpg/250px-Fuse_switch.jpg">
            <a:hlinkClick r:id="rId5"/>
          </p:cNvPr>
          <p:cNvPicPr/>
          <p:nvPr/>
        </p:nvPicPr>
        <p:blipFill>
          <a:blip r:embed="rId6" cstate="print"/>
          <a:srcRect/>
          <a:stretch>
            <a:fillRect/>
          </a:stretch>
        </p:blipFill>
        <p:spPr bwMode="auto">
          <a:xfrm>
            <a:off x="4648200" y="1066800"/>
            <a:ext cx="3600450" cy="1905000"/>
          </a:xfrm>
          <a:prstGeom prst="rect">
            <a:avLst/>
          </a:prstGeom>
          <a:noFill/>
          <a:ln w="9525">
            <a:noFill/>
            <a:miter lim="800000"/>
            <a:headEnd/>
            <a:tailEnd/>
          </a:ln>
        </p:spPr>
      </p:pic>
      <p:pic>
        <p:nvPicPr>
          <p:cNvPr id="5" name="4 - Εικόνα" descr="Αποτέλεσμα εικόνας για Ασφάλειοδιακοπτης"/>
          <p:cNvPicPr/>
          <p:nvPr/>
        </p:nvPicPr>
        <p:blipFill>
          <a:blip r:embed="rId7" cstate="print"/>
          <a:srcRect/>
          <a:stretch>
            <a:fillRect/>
          </a:stretch>
        </p:blipFill>
        <p:spPr bwMode="auto">
          <a:xfrm>
            <a:off x="1143000" y="1066800"/>
            <a:ext cx="2369185" cy="19812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28600" y="228600"/>
            <a:ext cx="8610600" cy="6248400"/>
          </a:xfrm>
        </p:spPr>
        <p:txBody>
          <a:bodyPr>
            <a:normAutofit/>
          </a:bodyPr>
          <a:lstStyle/>
          <a:p>
            <a:pPr lvl="0" algn="ctr">
              <a:buNone/>
            </a:pPr>
            <a:r>
              <a:rPr lang="el-GR" sz="2400" b="1" dirty="0" smtClean="0"/>
              <a:t>3. </a:t>
            </a:r>
            <a:r>
              <a:rPr lang="el-GR" sz="2400" b="1" u="sng" dirty="0" smtClean="0"/>
              <a:t>Ηλεκτρονικές ασφάλειες</a:t>
            </a:r>
            <a:endParaRPr lang="el-GR" sz="2400" b="1"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r>
              <a:rPr lang="el-GR" sz="2400" dirty="0" smtClean="0"/>
              <a:t>Για την προστασία ενός κυκλώματος χρησιμοποιείται ένα δευτερεύον ηλεκτρονικό κύκλωμα, το οποίο είναι κατασκευασμένο να έχει τα ίδια αποτελέσματα με τις κοινές ασφάλειες. Η χρήση μιας τέτοιας ασφάλειας είναι κατάλληλη για ηλεκτρικές συσκευές ή βιομηχανικές εγκαταστάσεις, δεν είναι κατάλληλες για οικιακή χρήση ή σε οχήματα.</a:t>
            </a:r>
            <a:endParaRPr lang="el-GR" sz="2400" dirty="0"/>
          </a:p>
        </p:txBody>
      </p:sp>
      <p:sp>
        <p:nvSpPr>
          <p:cNvPr id="6" name="5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5" name="4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13</a:t>
            </a:fld>
            <a:endParaRPr lang="en-US" dirty="0"/>
          </a:p>
        </p:txBody>
      </p:sp>
      <p:pic>
        <p:nvPicPr>
          <p:cNvPr id="59394" name="Picture 2" descr="https://www.3345rpm.gr/wp-content/uploads/2018/03/AMR-Gold-Fuse-Audiophile-Hi-Fi-Fuse.jpg"/>
          <p:cNvPicPr>
            <a:picLocks noChangeAspect="1" noChangeArrowheads="1"/>
          </p:cNvPicPr>
          <p:nvPr/>
        </p:nvPicPr>
        <p:blipFill>
          <a:blip r:embed="rId2" cstate="print"/>
          <a:srcRect/>
          <a:stretch>
            <a:fillRect/>
          </a:stretch>
        </p:blipFill>
        <p:spPr bwMode="auto">
          <a:xfrm>
            <a:off x="3276600" y="1371600"/>
            <a:ext cx="2362200" cy="2362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u="sng" dirty="0" smtClean="0"/>
              <a:t>ΧΡΟΝΟΔΙΑΚΟΠΤΕΣ</a:t>
            </a:r>
            <a:r>
              <a:rPr lang="el-GR" dirty="0" smtClean="0"/>
              <a:t/>
            </a:r>
            <a:br>
              <a:rPr lang="el-GR" dirty="0" smtClean="0"/>
            </a:br>
            <a:endParaRPr lang="el-GR" dirty="0"/>
          </a:p>
        </p:txBody>
      </p:sp>
      <p:sp>
        <p:nvSpPr>
          <p:cNvPr id="3" name="2 - Θέση περιεχομένου"/>
          <p:cNvSpPr>
            <a:spLocks noGrp="1"/>
          </p:cNvSpPr>
          <p:nvPr>
            <p:ph idx="1"/>
          </p:nvPr>
        </p:nvSpPr>
        <p:spPr>
          <a:xfrm>
            <a:off x="304800" y="1371600"/>
            <a:ext cx="8458200" cy="4953000"/>
          </a:xfrm>
        </p:spPr>
        <p:txBody>
          <a:bodyPr>
            <a:normAutofit/>
          </a:bodyPr>
          <a:lstStyle/>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r>
              <a:rPr lang="el-GR" sz="2800" dirty="0" smtClean="0"/>
              <a:t>Η λειτουργία ενός χρονοδιακόπτη είναι όπως ενός κοινού διακόπτη ρεύματος , απλά ενεργοποιείτε αυτόματα ανάλογα με τη ρύθμιση που έχουμε κάνει. Στην αγορά υπάρχουν δύο τύποι χρονοδιακοπτών , οι μηχανικοί χρονοδιακόπτες και οι ψηφιακοί χρονοδιακόπτες</a:t>
            </a:r>
            <a:r>
              <a:rPr lang="el-GR" sz="2800" b="1" dirty="0" smtClean="0"/>
              <a:t>. </a:t>
            </a:r>
            <a:endParaRPr lang="el-GR" sz="2800" dirty="0" smtClean="0"/>
          </a:p>
          <a:p>
            <a:pPr>
              <a:buNone/>
            </a:pPr>
            <a:endParaRPr lang="el-GR" sz="2000" dirty="0"/>
          </a:p>
        </p:txBody>
      </p:sp>
      <p:sp>
        <p:nvSpPr>
          <p:cNvPr id="6" name="5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5" name="4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14</a:t>
            </a:fld>
            <a:endParaRPr lang="en-US" dirty="0"/>
          </a:p>
        </p:txBody>
      </p:sp>
      <p:pic>
        <p:nvPicPr>
          <p:cNvPr id="7" name="irc_mi" descr="http://4.bp.blogspot.com/-uJVixjpEFW0/VBG3J7bckDI/AAAAAAAAA1o/PPXrRpYvrdI/s1600/TIMER_ASTRA.gif">
            <a:hlinkClick r:id="rId2"/>
          </p:cNvPr>
          <p:cNvPicPr/>
          <p:nvPr/>
        </p:nvPicPr>
        <p:blipFill>
          <a:blip r:embed="rId3" cstate="print"/>
          <a:srcRect/>
          <a:stretch>
            <a:fillRect/>
          </a:stretch>
        </p:blipFill>
        <p:spPr bwMode="auto">
          <a:xfrm>
            <a:off x="2895600" y="990600"/>
            <a:ext cx="3429000" cy="2667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ΤΥΠΟΙ ΧΡΟΝΟΔΙΑΚΟΠΤΩΝ</a:t>
            </a:r>
            <a:r>
              <a:rPr lang="el-GR" dirty="0" smtClean="0"/>
              <a:t/>
            </a:r>
            <a:br>
              <a:rPr lang="el-GR" dirty="0" smtClean="0"/>
            </a:br>
            <a:endParaRPr lang="el-GR" dirty="0"/>
          </a:p>
        </p:txBody>
      </p:sp>
      <p:sp>
        <p:nvSpPr>
          <p:cNvPr id="3" name="2 - Θέση περιεχομένου"/>
          <p:cNvSpPr>
            <a:spLocks noGrp="1"/>
          </p:cNvSpPr>
          <p:nvPr>
            <p:ph idx="1"/>
          </p:nvPr>
        </p:nvSpPr>
        <p:spPr>
          <a:xfrm>
            <a:off x="228600" y="1066800"/>
            <a:ext cx="8686800" cy="5105400"/>
          </a:xfrm>
        </p:spPr>
        <p:txBody>
          <a:bodyPr>
            <a:normAutofit/>
          </a:bodyPr>
          <a:lstStyle/>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r>
              <a:rPr lang="el-GR" sz="2000" dirty="0" smtClean="0"/>
              <a:t>         μηχανικός χρονοδιακόπτης                             ψηφιακός χρονοδιακόπτης</a:t>
            </a:r>
          </a:p>
          <a:p>
            <a:pPr>
              <a:buNone/>
            </a:pPr>
            <a:endParaRPr lang="el-GR" sz="2000" dirty="0"/>
          </a:p>
        </p:txBody>
      </p:sp>
      <p:sp>
        <p:nvSpPr>
          <p:cNvPr id="7" name="6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6" name="5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15</a:t>
            </a:fld>
            <a:endParaRPr lang="en-US" dirty="0"/>
          </a:p>
        </p:txBody>
      </p:sp>
      <p:pic>
        <p:nvPicPr>
          <p:cNvPr id="5" name="irc_mi" descr="http://www.markidis.gr/thumbnails/phpThumb.php?src=../images/products/4187_AP1_EG103B_01.jpg&amp;w=450&amp;h=400&amp;far=C&amp;bg=FFFFFF&amp;aoe=1&amp;fltr%5B%5D=wmi%7C../images/thewmark1.png%7CC&amp;hash=b5a4eee9aa2cf0a1a8fcc5a038e68aa5">
            <a:hlinkClick r:id="rId2"/>
          </p:cNvPr>
          <p:cNvPicPr/>
          <p:nvPr/>
        </p:nvPicPr>
        <p:blipFill>
          <a:blip r:embed="rId3" cstate="print"/>
          <a:srcRect/>
          <a:stretch>
            <a:fillRect/>
          </a:stretch>
        </p:blipFill>
        <p:spPr bwMode="auto">
          <a:xfrm>
            <a:off x="5072066" y="1428736"/>
            <a:ext cx="3086100" cy="2819400"/>
          </a:xfrm>
          <a:prstGeom prst="rect">
            <a:avLst/>
          </a:prstGeom>
          <a:noFill/>
          <a:ln w="9525">
            <a:noFill/>
            <a:miter lim="800000"/>
            <a:headEnd/>
            <a:tailEnd/>
          </a:ln>
        </p:spPr>
      </p:pic>
      <p:pic>
        <p:nvPicPr>
          <p:cNvPr id="8" name="irc_mi" descr="http://4.bp.blogspot.com/-uJVixjpEFW0/VBG3J7bckDI/AAAAAAAAA1o/PPXrRpYvrdI/s1600/TIMER_ASTRA.gif">
            <a:hlinkClick r:id="rId4"/>
          </p:cNvPr>
          <p:cNvPicPr/>
          <p:nvPr/>
        </p:nvPicPr>
        <p:blipFill>
          <a:blip r:embed="rId5" cstate="print"/>
          <a:srcRect/>
          <a:stretch>
            <a:fillRect/>
          </a:stretch>
        </p:blipFill>
        <p:spPr bwMode="auto">
          <a:xfrm>
            <a:off x="714348" y="1714488"/>
            <a:ext cx="3429000" cy="2667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0"/>
            <a:ext cx="8229600" cy="1066800"/>
          </a:xfrm>
        </p:spPr>
        <p:txBody>
          <a:bodyPr/>
          <a:lstStyle/>
          <a:p>
            <a:r>
              <a:rPr lang="el-GR" b="1" i="1" u="sng" dirty="0" smtClean="0"/>
              <a:t>Ηλεκτρικό ρεύμα</a:t>
            </a:r>
            <a:endParaRPr lang="el-GR" dirty="0"/>
          </a:p>
        </p:txBody>
      </p:sp>
      <p:sp>
        <p:nvSpPr>
          <p:cNvPr id="3" name="2 - Θέση περιεχομένου"/>
          <p:cNvSpPr>
            <a:spLocks noGrp="1"/>
          </p:cNvSpPr>
          <p:nvPr>
            <p:ph idx="1"/>
          </p:nvPr>
        </p:nvSpPr>
        <p:spPr>
          <a:xfrm>
            <a:off x="0" y="990600"/>
            <a:ext cx="8991600" cy="5867400"/>
          </a:xfrm>
        </p:spPr>
        <p:txBody>
          <a:bodyPr>
            <a:normAutofit lnSpcReduction="10000"/>
          </a:bodyPr>
          <a:lstStyle/>
          <a:p>
            <a:r>
              <a:rPr lang="el-GR" sz="2200" b="1" dirty="0" smtClean="0"/>
              <a:t>Ηλεκτρικό ρεύμα</a:t>
            </a:r>
            <a:r>
              <a:rPr lang="el-GR" sz="2200" dirty="0" smtClean="0"/>
              <a:t> είναι η προσανατολισμένη κίνηση </a:t>
            </a:r>
            <a:r>
              <a:rPr lang="el-GR" sz="2200" u="sng" dirty="0" smtClean="0">
                <a:hlinkClick r:id="rId2" tooltip="Ηλεκτρικό φορτίο"/>
              </a:rPr>
              <a:t>ηλεκτρικών φορτίων</a:t>
            </a:r>
            <a:r>
              <a:rPr lang="el-GR" sz="2200" dirty="0" smtClean="0"/>
              <a:t> ή φορέων ηλεκτρικού φορτίου, κατά μήκος ενός ηλεκτροφόρου αγωγού. Ένα παρεμφερές φαινόμενο είναι το </a:t>
            </a:r>
            <a:r>
              <a:rPr lang="el-GR" sz="2200" u="sng" dirty="0" smtClean="0">
                <a:hlinkClick r:id="rId3" tooltip="Ρεύμα μετατόπισης"/>
              </a:rPr>
              <a:t>ρεύμα μετατόπισης</a:t>
            </a:r>
            <a:r>
              <a:rPr lang="el-GR" sz="2200" dirty="0" smtClean="0"/>
              <a:t>, ποσότητα που σχετίζεται με την αλλαγή του </a:t>
            </a:r>
            <a:r>
              <a:rPr lang="el-GR" sz="2200" u="sng" dirty="0" smtClean="0">
                <a:hlinkClick r:id="rId4" tooltip="Ηλεκτρικό πεδίο"/>
              </a:rPr>
              <a:t>ηλεκτρικού πεδίου</a:t>
            </a:r>
            <a:r>
              <a:rPr lang="el-GR" sz="2200" dirty="0" smtClean="0"/>
              <a:t>. Μετριέται σε μονάδες μέτρησης της έντασης του ηλεκτρικού ρεύματος και αντιστοιχεί σε αυτό ένα μεταβαλλόμενο </a:t>
            </a:r>
            <a:r>
              <a:rPr lang="el-GR" sz="2200" u="sng" dirty="0" smtClean="0">
                <a:hlinkClick r:id="rId5" tooltip="Μαγνητικό πεδίο"/>
              </a:rPr>
              <a:t>μαγνητικό πεδίο</a:t>
            </a:r>
            <a:r>
              <a:rPr lang="el-GR" sz="2200" dirty="0" smtClean="0"/>
              <a:t>.</a:t>
            </a:r>
          </a:p>
          <a:p>
            <a:pPr>
              <a:buFont typeface="Wingdings" pitchFamily="2" charset="2"/>
              <a:buChar char="ü"/>
            </a:pPr>
            <a:r>
              <a:rPr lang="en-US" sz="2200" dirty="0" smtClean="0"/>
              <a:t>      </a:t>
            </a:r>
            <a:r>
              <a:rPr lang="el-GR" sz="2200" dirty="0" smtClean="0"/>
              <a:t>Από τον ορισμό του ηλεκτρικού ρεύματος προκύπτει ότι για να εμφανιστεί χρειάζονται δύο προϋποθέσεις:</a:t>
            </a:r>
          </a:p>
          <a:p>
            <a:pPr lvl="0">
              <a:buNone/>
            </a:pPr>
            <a:r>
              <a:rPr lang="en-US" sz="2200" dirty="0" smtClean="0"/>
              <a:t>      1. </a:t>
            </a:r>
            <a:r>
              <a:rPr lang="el-GR" sz="2200" dirty="0" smtClean="0"/>
              <a:t>Η ύπαρξη φορέων ηλεκτρικού φορτίου με ελευθερία κίνησης.</a:t>
            </a:r>
            <a:endParaRPr lang="en-US" sz="2200" dirty="0" smtClean="0"/>
          </a:p>
          <a:p>
            <a:pPr lvl="0">
              <a:buNone/>
            </a:pPr>
            <a:r>
              <a:rPr lang="en-US" sz="2200" dirty="0" smtClean="0"/>
              <a:t>      2. </a:t>
            </a:r>
            <a:r>
              <a:rPr lang="el-GR" sz="2200" dirty="0" smtClean="0"/>
              <a:t>Αίτιο για την προσανατολισμένη κίνηση των φορέων, δηλαδή κάποιο ηλεκτρικό πεδίο.</a:t>
            </a:r>
          </a:p>
          <a:p>
            <a:pPr>
              <a:buFont typeface="Wingdings" pitchFamily="2" charset="2"/>
              <a:buChar char="ü"/>
            </a:pPr>
            <a:r>
              <a:rPr lang="el-GR" sz="2200" dirty="0" smtClean="0"/>
              <a:t>Συνήθως τα ηλεκτρικά φορτία είναι ελεύθερα ηλεκτρόνια μεταλλικών αντικειμένων όπως στα </a:t>
            </a:r>
            <a:r>
              <a:rPr lang="el-GR" sz="2200" u="sng" dirty="0" smtClean="0">
                <a:hlinkClick r:id="rId6" tooltip="Καλώδιο"/>
              </a:rPr>
              <a:t>καλώδια</a:t>
            </a:r>
            <a:r>
              <a:rPr lang="el-GR" sz="2200" dirty="0" smtClean="0"/>
              <a:t>. Το ηλεκτρικό ρεύμα είναι η μεταφερόμενη </a:t>
            </a:r>
            <a:r>
              <a:rPr lang="el-GR" sz="2200" u="sng" dirty="0" smtClean="0">
                <a:hlinkClick r:id="rId7" tooltip="Ηλεκτρική ενέργεια"/>
              </a:rPr>
              <a:t>ηλεκτρική ενέργεια</a:t>
            </a:r>
            <a:r>
              <a:rPr lang="el-GR" sz="2200" dirty="0" smtClean="0"/>
              <a:t>. Το ηλεκτρικό ρεύμα προκαλεί τη θέρμανση των σωμάτων τα οποία διαρρέει. Συσκευές που λειτουργούν με βάση τα θερμικά αποτελέσματα του ηλεκτρικού ρεύματος είναι ο </a:t>
            </a:r>
            <a:r>
              <a:rPr lang="el-GR" sz="2200" u="sng" dirty="0" smtClean="0">
                <a:hlinkClick r:id="rId8" tooltip="Θερμοσίφωνας (δεν έχει γραφτεί ακόμα)"/>
              </a:rPr>
              <a:t>θερμοσίφωνας</a:t>
            </a:r>
            <a:r>
              <a:rPr lang="el-GR" sz="2200" dirty="0" smtClean="0"/>
              <a:t> και η </a:t>
            </a:r>
            <a:r>
              <a:rPr lang="el-GR" sz="2200" u="sng" dirty="0" smtClean="0">
                <a:hlinkClick r:id="rId9" tooltip="Ηλεκτρική κουζίνα (δεν έχει γραφτεί ακόμα)"/>
              </a:rPr>
              <a:t>ηλεκτρική κουζίνα</a:t>
            </a:r>
            <a:r>
              <a:rPr lang="el-GR" sz="2200" dirty="0" smtClean="0"/>
              <a:t>.</a:t>
            </a:r>
          </a:p>
          <a:p>
            <a:pPr>
              <a:buNone/>
            </a:pPr>
            <a:endParaRPr lang="en-US" sz="2000" dirty="0" smtClean="0"/>
          </a:p>
          <a:p>
            <a:pPr>
              <a:buNone/>
            </a:pPr>
            <a:endParaRPr lang="en-US" sz="2000" dirty="0" smtClean="0"/>
          </a:p>
          <a:p>
            <a:pPr>
              <a:buNone/>
            </a:pPr>
            <a:endParaRPr lang="el-GR" sz="2000" dirty="0"/>
          </a:p>
        </p:txBody>
      </p:sp>
      <p:sp>
        <p:nvSpPr>
          <p:cNvPr id="5" name="4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4" name="3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u="sng" dirty="0" smtClean="0"/>
              <a:t>Ηλεκτρικό κύκλωμα</a:t>
            </a:r>
            <a:r>
              <a:rPr lang="el-GR" b="1" dirty="0" smtClean="0"/>
              <a:t/>
            </a:r>
            <a:br>
              <a:rPr lang="el-GR" b="1" dirty="0" smtClean="0"/>
            </a:br>
            <a:endParaRPr lang="el-GR" dirty="0"/>
          </a:p>
        </p:txBody>
      </p:sp>
      <p:sp>
        <p:nvSpPr>
          <p:cNvPr id="3" name="2 - Θέση περιεχομένου"/>
          <p:cNvSpPr>
            <a:spLocks noGrp="1"/>
          </p:cNvSpPr>
          <p:nvPr>
            <p:ph idx="1"/>
          </p:nvPr>
        </p:nvSpPr>
        <p:spPr>
          <a:xfrm>
            <a:off x="0" y="1066800"/>
            <a:ext cx="8839200" cy="5638800"/>
          </a:xfrm>
        </p:spPr>
        <p:txBody>
          <a:bodyPr>
            <a:normAutofit/>
          </a:bodyPr>
          <a:lstStyle/>
          <a:p>
            <a:pPr>
              <a:buNone/>
            </a:pPr>
            <a:endParaRPr lang="en-US" sz="2000" dirty="0" smtClean="0"/>
          </a:p>
          <a:p>
            <a:r>
              <a:rPr lang="el-GR" sz="2000" dirty="0" smtClean="0"/>
              <a:t>Κύκλωμα</a:t>
            </a:r>
            <a:r>
              <a:rPr lang="el-GR" sz="2000" b="1" dirty="0" smtClean="0"/>
              <a:t> ονομάζεται μία κλειστή αγώγιμη από το </a:t>
            </a:r>
            <a:r>
              <a:rPr lang="el-GR" sz="2000" b="1" u="sng" dirty="0" smtClean="0">
                <a:hlinkClick r:id="rId2" tooltip="Ηλεκτρικό ρεύμα"/>
              </a:rPr>
              <a:t>ηλεκτρικό ρεύμα</a:t>
            </a:r>
            <a:r>
              <a:rPr lang="el-GR" sz="2000" b="1" dirty="0" smtClean="0"/>
              <a:t> διαδρομή. Τα στοιχεία τα οποία συμμετέχουν στο κύκλωμα ονομάζονται </a:t>
            </a:r>
            <a:r>
              <a:rPr lang="el-GR" sz="2000" dirty="0" smtClean="0"/>
              <a:t>ηλεκτρικά στοιχεία</a:t>
            </a:r>
            <a:r>
              <a:rPr lang="el-GR" sz="2000" b="1" dirty="0" smtClean="0"/>
              <a:t>.</a:t>
            </a:r>
          </a:p>
          <a:p>
            <a:r>
              <a:rPr lang="el-GR" sz="2000" dirty="0" smtClean="0"/>
              <a:t>Υπάρχουν βασικά τριών ειδών ηλεκτρικά στοιχεία:</a:t>
            </a:r>
          </a:p>
          <a:p>
            <a:pPr lvl="0"/>
            <a:r>
              <a:rPr lang="el-GR" sz="2000" dirty="0" smtClean="0"/>
              <a:t>Τα </a:t>
            </a:r>
            <a:r>
              <a:rPr lang="el-GR" sz="2000" i="1" dirty="0" smtClean="0"/>
              <a:t>παραγωγικά ηλεκτρικά στοιχεία</a:t>
            </a:r>
            <a:r>
              <a:rPr lang="el-GR" sz="2000" dirty="0" smtClean="0"/>
              <a:t>, δηλαδή οι </a:t>
            </a:r>
            <a:r>
              <a:rPr lang="el-GR" sz="2000" b="1" u="sng" dirty="0" smtClean="0"/>
              <a:t>πηγές</a:t>
            </a:r>
            <a:r>
              <a:rPr lang="el-GR" sz="2000" dirty="0" smtClean="0"/>
              <a:t>. Στις πηγές οφείλεται η </a:t>
            </a:r>
            <a:r>
              <a:rPr lang="el-GR" sz="2000" dirty="0" smtClean="0">
                <a:hlinkClick r:id="rId3" tooltip="Ηλεκτρεγερτική δύναμη"/>
              </a:rPr>
              <a:t>ηλεκτρεγερτική δύναμη</a:t>
            </a:r>
            <a:r>
              <a:rPr lang="el-GR" sz="2000" dirty="0" smtClean="0"/>
              <a:t> (ΗΕΔ), η οποία είναι η αιτία του ηλεκτρικού ρεύματος στο κύκλωμα, δηλαδή οι πηγές δημιουργούν </a:t>
            </a:r>
            <a:r>
              <a:rPr lang="el-GR" sz="2000" dirty="0" smtClean="0">
                <a:hlinkClick r:id="rId4" tooltip="Ηλεκτρικό πεδίο"/>
              </a:rPr>
              <a:t>ηλεκτρικό πεδίο</a:t>
            </a:r>
            <a:r>
              <a:rPr lang="el-GR" sz="2000" dirty="0" smtClean="0"/>
              <a:t>, ώστε να ασκούνται δυνάμεις στα ελεύθερα ηλεκτρόνια του κυκλώματος, άρα και να δημιουργείται ηλεκτρικό ρεύμα.</a:t>
            </a:r>
          </a:p>
          <a:p>
            <a:pPr lvl="0"/>
            <a:r>
              <a:rPr lang="el-GR" sz="2000" dirty="0" smtClean="0"/>
              <a:t>Οι </a:t>
            </a:r>
            <a:r>
              <a:rPr lang="el-GR" sz="2000" b="1" i="1" u="sng" dirty="0" smtClean="0">
                <a:hlinkClick r:id="rId5" tooltip="Ηλεκτρικός αγωγός"/>
              </a:rPr>
              <a:t>αγωγοί</a:t>
            </a:r>
            <a:r>
              <a:rPr lang="el-GR" sz="2000" u="sng" dirty="0" smtClean="0"/>
              <a:t>.</a:t>
            </a:r>
            <a:r>
              <a:rPr lang="el-GR" sz="2000" dirty="0" smtClean="0"/>
              <a:t> Οι αγωγοί συνδέουν την πηγή με τις συσκευές και μεταφέρουν το ηλεκτρικό ρεύμα, άρα και την </a:t>
            </a:r>
            <a:r>
              <a:rPr lang="el-GR" sz="2000" dirty="0" smtClean="0">
                <a:hlinkClick r:id="rId6" tooltip="Ηλεκτρική ενέργεια"/>
              </a:rPr>
              <a:t>ηλεκτρική ενέργεια</a:t>
            </a:r>
            <a:r>
              <a:rPr lang="el-GR" sz="2000" dirty="0" smtClean="0"/>
              <a:t> εκεί που χρειάζεται.</a:t>
            </a:r>
          </a:p>
          <a:p>
            <a:pPr lvl="0"/>
            <a:r>
              <a:rPr lang="el-GR" sz="2000" dirty="0" smtClean="0"/>
              <a:t>Τα </a:t>
            </a:r>
            <a:r>
              <a:rPr lang="el-GR" sz="2000" b="1" i="1" u="sng" dirty="0" smtClean="0"/>
              <a:t>καταναλωτικά </a:t>
            </a:r>
            <a:r>
              <a:rPr lang="el-GR" sz="2000" i="1" dirty="0" smtClean="0"/>
              <a:t>ηλεκτρικά στοιχεία</a:t>
            </a:r>
            <a:r>
              <a:rPr lang="el-GR" sz="2000" dirty="0" smtClean="0"/>
              <a:t>, δηλαδή οι συσκευές. Οι συσκευές καταναλώνουν την ηλεκτρική ενέργεια, για να εκτελέσουν μία λειτουργία, όπως ο φωτισμός.</a:t>
            </a:r>
            <a:endParaRPr lang="el-GR" sz="2000" dirty="0"/>
          </a:p>
        </p:txBody>
      </p:sp>
      <p:sp>
        <p:nvSpPr>
          <p:cNvPr id="5" name="4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4" name="3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1524000"/>
          </a:xfrm>
        </p:spPr>
        <p:txBody>
          <a:bodyPr>
            <a:noAutofit/>
          </a:bodyPr>
          <a:lstStyle/>
          <a:p>
            <a:pPr algn="ctr"/>
            <a:r>
              <a:rPr lang="el-GR" sz="5400" u="sng" dirty="0" smtClean="0"/>
              <a:t/>
            </a:r>
            <a:br>
              <a:rPr lang="el-GR" sz="5400" u="sng" dirty="0" smtClean="0"/>
            </a:br>
            <a:r>
              <a:rPr lang="el-GR" sz="5400" u="sng" dirty="0" smtClean="0"/>
              <a:t/>
            </a:r>
            <a:br>
              <a:rPr lang="el-GR" sz="5400" u="sng" dirty="0" smtClean="0"/>
            </a:br>
            <a:r>
              <a:rPr lang="el-GR" sz="5400" u="sng" dirty="0" smtClean="0"/>
              <a:t/>
            </a:r>
            <a:br>
              <a:rPr lang="el-GR" sz="5400" u="sng" dirty="0" smtClean="0"/>
            </a:br>
            <a:r>
              <a:rPr lang="el-GR" sz="5400" u="sng" dirty="0" smtClean="0"/>
              <a:t/>
            </a:r>
            <a:br>
              <a:rPr lang="el-GR" sz="5400" u="sng" dirty="0" smtClean="0"/>
            </a:br>
            <a:r>
              <a:rPr lang="el-GR" sz="5400" u="sng" dirty="0" smtClean="0"/>
              <a:t/>
            </a:r>
            <a:br>
              <a:rPr lang="el-GR" sz="5400" u="sng" dirty="0" smtClean="0"/>
            </a:br>
            <a:r>
              <a:rPr lang="el-GR" sz="5400" b="1" dirty="0" smtClean="0"/>
              <a:t/>
            </a:r>
            <a:br>
              <a:rPr lang="el-GR" sz="5400" b="1" dirty="0" smtClean="0"/>
            </a:br>
            <a:r>
              <a:rPr lang="el-GR" sz="5400" u="sng" dirty="0" smtClean="0"/>
              <a:t> Καλώδιο</a:t>
            </a:r>
            <a:endParaRPr lang="el-GR" sz="5400" dirty="0"/>
          </a:p>
        </p:txBody>
      </p:sp>
      <p:sp>
        <p:nvSpPr>
          <p:cNvPr id="3" name="2 - Θέση περιεχομένου"/>
          <p:cNvSpPr>
            <a:spLocks noGrp="1"/>
          </p:cNvSpPr>
          <p:nvPr>
            <p:ph idx="1"/>
          </p:nvPr>
        </p:nvSpPr>
        <p:spPr>
          <a:xfrm>
            <a:off x="304800" y="1066800"/>
            <a:ext cx="8229600" cy="5105400"/>
          </a:xfrm>
        </p:spPr>
        <p:txBody>
          <a:bodyPr>
            <a:normAutofit lnSpcReduction="10000"/>
          </a:bodyPr>
          <a:lstStyle/>
          <a:p>
            <a:pPr>
              <a:buNone/>
            </a:pPr>
            <a:endParaRPr lang="el-GR" sz="2000" dirty="0" smtClean="0"/>
          </a:p>
          <a:p>
            <a:pPr>
              <a:buNone/>
            </a:pPr>
            <a:r>
              <a:rPr lang="el-GR" sz="2000" dirty="0" smtClean="0"/>
              <a:t>Το </a:t>
            </a:r>
            <a:r>
              <a:rPr lang="el-GR" sz="2000" b="1" dirty="0" smtClean="0"/>
              <a:t>καλώδιο</a:t>
            </a:r>
            <a:r>
              <a:rPr lang="el-GR" sz="2000" dirty="0" smtClean="0"/>
              <a:t> είναι μία κατασκευή που σκοπό έχει την μεταφορά </a:t>
            </a:r>
            <a:r>
              <a:rPr lang="el-GR" sz="2000" u="sng" dirty="0" smtClean="0">
                <a:hlinkClick r:id="rId2" tooltip="Ηλεκτρικό ρεύμα"/>
              </a:rPr>
              <a:t>ηλεκτρικού ρεύματος</a:t>
            </a:r>
            <a:r>
              <a:rPr lang="el-GR" sz="2000" dirty="0" smtClean="0"/>
              <a:t> ή </a:t>
            </a:r>
            <a:r>
              <a:rPr lang="el-GR" sz="2000" u="sng" dirty="0" smtClean="0">
                <a:hlinkClick r:id="rId3" tooltip="Δύναμη (φυσική)"/>
              </a:rPr>
              <a:t>μηχανικών δυνάμεων</a:t>
            </a:r>
            <a:r>
              <a:rPr lang="el-GR" sz="2000" dirty="0" smtClean="0"/>
              <a:t>. Για το σκοπό αυτό χρησιμοποιούνται δύο ή περισσότερα </a:t>
            </a:r>
            <a:r>
              <a:rPr lang="el-GR" sz="2000" u="sng" dirty="0" smtClean="0">
                <a:hlinkClick r:id="rId4" tooltip="Σύρμα (δεν έχει γραφτεί ακόμα)"/>
              </a:rPr>
              <a:t>σύρματα</a:t>
            </a:r>
            <a:r>
              <a:rPr lang="el-GR" sz="2000" dirty="0" smtClean="0"/>
              <a:t>(αγωγοί), συνήθως πλεγμένα το ένα γύρω από το άλλο και καλυμμένα από μια μόνωση . Στην </a:t>
            </a:r>
            <a:r>
              <a:rPr lang="el-GR" sz="2000" u="sng" dirty="0" smtClean="0">
                <a:hlinkClick r:id="rId5" tooltip="Ηλεκτρολογία (δεν έχει γραφτεί ακόμα)"/>
              </a:rPr>
              <a:t>ηλεκτρολογία</a:t>
            </a:r>
            <a:r>
              <a:rPr lang="el-GR" sz="2000" dirty="0" smtClean="0"/>
              <a:t>, καλώδιο ονομάζεται ένας μονωμένος </a:t>
            </a:r>
            <a:r>
              <a:rPr lang="el-GR" sz="2000" u="sng" dirty="0" smtClean="0">
                <a:hlinkClick r:id="rId6" tooltip="Αγωγός"/>
              </a:rPr>
              <a:t>αγωγός</a:t>
            </a:r>
            <a:r>
              <a:rPr lang="el-GR" sz="2000" dirty="0" smtClean="0"/>
              <a:t> που χρησιμοποιείται για την μεταφορά ηλεκτρικού φορτίου.</a:t>
            </a:r>
          </a:p>
          <a:p>
            <a:pPr>
              <a:buNone/>
            </a:pPr>
            <a:r>
              <a:rPr lang="el-GR" sz="2000" dirty="0" smtClean="0"/>
              <a:t>Οι αγωγοί που χρησιμοποιούμε είναι τρείς : </a:t>
            </a:r>
          </a:p>
          <a:p>
            <a:pPr lvl="0">
              <a:buNone/>
            </a:pPr>
            <a:r>
              <a:rPr lang="el-GR" sz="2000" b="1" u="sng" dirty="0" smtClean="0"/>
              <a:t> 1. ΦΑΣΗ</a:t>
            </a:r>
            <a:r>
              <a:rPr lang="el-GR" sz="2000" b="1" dirty="0" smtClean="0"/>
              <a:t>: </a:t>
            </a:r>
            <a:r>
              <a:rPr lang="el-GR" sz="2000" dirty="0" smtClean="0"/>
              <a:t>Είναι το καλώδιο που μεταφέρει το ρεύμα προς τον </a:t>
            </a:r>
            <a:r>
              <a:rPr lang="el-GR" sz="2000" u="sng" dirty="0" smtClean="0"/>
              <a:t>καταναλωτή.</a:t>
            </a:r>
            <a:endParaRPr lang="el-GR" sz="2000" dirty="0" smtClean="0"/>
          </a:p>
          <a:p>
            <a:pPr>
              <a:buNone/>
            </a:pPr>
            <a:r>
              <a:rPr lang="el-GR" sz="2000" dirty="0" smtClean="0"/>
              <a:t> </a:t>
            </a:r>
          </a:p>
          <a:p>
            <a:pPr lvl="0">
              <a:buNone/>
            </a:pPr>
            <a:r>
              <a:rPr lang="el-GR" sz="2000" b="1" u="sng" dirty="0" smtClean="0"/>
              <a:t>2. ΟΥΔΕΤΕΡΟΣ: </a:t>
            </a:r>
            <a:r>
              <a:rPr lang="el-GR" sz="2000" dirty="0" smtClean="0"/>
              <a:t>Το ονομάζουμε και </a:t>
            </a:r>
            <a:r>
              <a:rPr lang="el-GR" sz="2000" dirty="0" err="1" smtClean="0"/>
              <a:t>΄΄</a:t>
            </a:r>
            <a:r>
              <a:rPr lang="el-GR" sz="2000" dirty="0" smtClean="0"/>
              <a:t> επιστροφή  </a:t>
            </a:r>
            <a:r>
              <a:rPr lang="el-GR" sz="2000" dirty="0" err="1" smtClean="0"/>
              <a:t>΄΄</a:t>
            </a:r>
            <a:r>
              <a:rPr lang="el-GR" sz="2000" dirty="0" smtClean="0"/>
              <a:t>. Είναι το καλώδιο που </a:t>
            </a:r>
            <a:r>
              <a:rPr lang="el-GR" sz="2000" dirty="0" err="1" smtClean="0"/>
              <a:t>΄΄επιστρέφει΄΄</a:t>
            </a:r>
            <a:r>
              <a:rPr lang="el-GR" sz="2000" dirty="0" smtClean="0"/>
              <a:t> το περισσευούμενο ρεύμα στην πηγή ρεύματος.</a:t>
            </a:r>
          </a:p>
          <a:p>
            <a:pPr>
              <a:buNone/>
            </a:pPr>
            <a:r>
              <a:rPr lang="el-GR" sz="2000" dirty="0" smtClean="0"/>
              <a:t> </a:t>
            </a:r>
          </a:p>
          <a:p>
            <a:pPr lvl="0">
              <a:buNone/>
            </a:pPr>
            <a:r>
              <a:rPr lang="el-GR" sz="2000" b="1" u="sng" dirty="0" smtClean="0"/>
              <a:t> 3. ΓΕΙΩΣΗ: </a:t>
            </a:r>
            <a:r>
              <a:rPr lang="el-GR" sz="2000" dirty="0" smtClean="0"/>
              <a:t> Είναι το καλώδιο προστασίας. Σε περίπτωση βραχυκυκλώματος παίρνει το ρεύμα και το οδηγεί στην γη. Καταρχήν προστατεύει τον άνθρωπο και μετά προστατεύει τα μηχανήματα (μοτέρ).   </a:t>
            </a:r>
          </a:p>
          <a:p>
            <a:pPr>
              <a:buNone/>
            </a:pPr>
            <a:endParaRPr lang="el-GR" sz="2000" dirty="0" smtClean="0"/>
          </a:p>
        </p:txBody>
      </p:sp>
      <p:sp>
        <p:nvSpPr>
          <p:cNvPr id="5" name="4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4" name="3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ΧΡΩΜΑΤΑ ΜΟΝΟΦΑΣΙΚΩΝ  ΚΑΛΩΔΙΩΝ</a:t>
            </a:r>
            <a:endParaRPr lang="el-GR" dirty="0"/>
          </a:p>
        </p:txBody>
      </p:sp>
      <p:graphicFrame>
        <p:nvGraphicFramePr>
          <p:cNvPr id="4" name="3 - Θέση περιεχομένου"/>
          <p:cNvGraphicFramePr>
            <a:graphicFrameLocks noGrp="1"/>
          </p:cNvGraphicFramePr>
          <p:nvPr>
            <p:ph idx="1"/>
          </p:nvPr>
        </p:nvGraphicFramePr>
        <p:xfrm>
          <a:off x="685800" y="1752600"/>
          <a:ext cx="7543800" cy="4305300"/>
        </p:xfrm>
        <a:graphic>
          <a:graphicData uri="http://schemas.openxmlformats.org/drawingml/2006/table">
            <a:tbl>
              <a:tblPr firstRow="1" bandRow="1">
                <a:tableStyleId>{5C22544A-7EE6-4342-B048-85BDC9FD1C3A}</a:tableStyleId>
              </a:tblPr>
              <a:tblGrid>
                <a:gridCol w="2514600"/>
                <a:gridCol w="2514600"/>
                <a:gridCol w="2514600"/>
              </a:tblGrid>
              <a:tr h="2019300">
                <a:tc>
                  <a:txBody>
                    <a:bodyPr/>
                    <a:lstStyle/>
                    <a:p>
                      <a:endParaRPr lang="el-GR" dirty="0" smtClean="0"/>
                    </a:p>
                    <a:p>
                      <a:endParaRPr lang="el-GR" dirty="0" smtClean="0"/>
                    </a:p>
                    <a:p>
                      <a:r>
                        <a:rPr lang="el-GR" dirty="0" smtClean="0"/>
                        <a:t> </a:t>
                      </a:r>
                    </a:p>
                    <a:p>
                      <a:pPr algn="ctr"/>
                      <a:r>
                        <a:rPr lang="el-GR" dirty="0" smtClean="0"/>
                        <a:t>ΦΑΣΗ</a:t>
                      </a:r>
                    </a:p>
                  </a:txBody>
                  <a:tcPr/>
                </a:tc>
                <a:tc>
                  <a:txBody>
                    <a:bodyPr/>
                    <a:lstStyle/>
                    <a:p>
                      <a:endParaRPr lang="el-GR" dirty="0" smtClean="0"/>
                    </a:p>
                    <a:p>
                      <a:endParaRPr lang="el-GR" dirty="0" smtClean="0"/>
                    </a:p>
                    <a:p>
                      <a:endParaRPr lang="el-GR" dirty="0" smtClean="0"/>
                    </a:p>
                    <a:p>
                      <a:pPr algn="ctr"/>
                      <a:r>
                        <a:rPr lang="el-GR" dirty="0" smtClean="0"/>
                        <a:t>ΟΥΔΕΤΕΡΟΣ</a:t>
                      </a:r>
                      <a:endParaRPr lang="el-GR" dirty="0"/>
                    </a:p>
                  </a:txBody>
                  <a:tcPr/>
                </a:tc>
                <a:tc>
                  <a:txBody>
                    <a:bodyPr/>
                    <a:lstStyle/>
                    <a:p>
                      <a:endParaRPr lang="el-GR" dirty="0" smtClean="0"/>
                    </a:p>
                    <a:p>
                      <a:endParaRPr lang="el-GR" dirty="0" smtClean="0"/>
                    </a:p>
                    <a:p>
                      <a:endParaRPr lang="el-GR" dirty="0" smtClean="0"/>
                    </a:p>
                    <a:p>
                      <a:pPr algn="ctr"/>
                      <a:r>
                        <a:rPr lang="el-GR" dirty="0" smtClean="0"/>
                        <a:t>ΓΕΙΩΣΗ</a:t>
                      </a:r>
                      <a:endParaRPr lang="el-GR" dirty="0"/>
                    </a:p>
                  </a:txBody>
                  <a:tcPr/>
                </a:tc>
              </a:tr>
              <a:tr h="2019300">
                <a:tc>
                  <a:txBody>
                    <a:bodyPr/>
                    <a:lstStyle/>
                    <a:p>
                      <a:endParaRPr lang="el-GR" dirty="0" smtClean="0"/>
                    </a:p>
                    <a:p>
                      <a:endParaRPr lang="el-GR" dirty="0" smtClean="0"/>
                    </a:p>
                    <a:p>
                      <a:endParaRPr lang="el-GR" dirty="0" smtClean="0"/>
                    </a:p>
                    <a:p>
                      <a:r>
                        <a:rPr lang="el-GR" dirty="0" smtClean="0"/>
                        <a:t>               Καφέ</a:t>
                      </a:r>
                    </a:p>
                    <a:p>
                      <a:endParaRPr lang="el-GR" dirty="0" smtClean="0"/>
                    </a:p>
                    <a:p>
                      <a:endParaRPr lang="el-GR" dirty="0" smtClean="0"/>
                    </a:p>
                    <a:p>
                      <a:endParaRPr lang="el-GR" dirty="0" smtClean="0"/>
                    </a:p>
                    <a:p>
                      <a:r>
                        <a:rPr lang="el-GR" dirty="0" smtClean="0"/>
                        <a:t>               Μαύρο</a:t>
                      </a:r>
                      <a:endParaRPr lang="el-GR" dirty="0"/>
                    </a:p>
                  </a:txBody>
                  <a:tcPr/>
                </a:tc>
                <a:tc>
                  <a:txBody>
                    <a:bodyPr/>
                    <a:lstStyle/>
                    <a:p>
                      <a:endParaRPr lang="en-US" dirty="0" smtClean="0"/>
                    </a:p>
                    <a:p>
                      <a:endParaRPr lang="en-US" dirty="0" smtClean="0"/>
                    </a:p>
                    <a:p>
                      <a:endParaRPr lang="en-US" dirty="0" smtClean="0"/>
                    </a:p>
                    <a:p>
                      <a:endParaRPr lang="en-US" dirty="0" smtClean="0"/>
                    </a:p>
                    <a:p>
                      <a:endParaRPr lang="en-US" dirty="0" smtClean="0"/>
                    </a:p>
                    <a:p>
                      <a:r>
                        <a:rPr lang="en-US" dirty="0" smtClean="0"/>
                        <a:t>           </a:t>
                      </a:r>
                      <a:r>
                        <a:rPr lang="el-GR" dirty="0" smtClean="0"/>
                        <a:t>     </a:t>
                      </a:r>
                      <a:r>
                        <a:rPr lang="en-US" dirty="0" smtClean="0"/>
                        <a:t>  </a:t>
                      </a:r>
                      <a:r>
                        <a:rPr lang="el-GR" dirty="0" err="1" smtClean="0"/>
                        <a:t>μπλέ</a:t>
                      </a:r>
                      <a:endParaRPr lang="el-GR" dirty="0"/>
                    </a:p>
                  </a:txBody>
                  <a:tcPr/>
                </a:tc>
                <a:tc>
                  <a:txBody>
                    <a:bodyPr/>
                    <a:lstStyle/>
                    <a:p>
                      <a:endParaRPr lang="el-GR" dirty="0" smtClean="0"/>
                    </a:p>
                    <a:p>
                      <a:endParaRPr lang="el-GR" dirty="0" smtClean="0"/>
                    </a:p>
                    <a:p>
                      <a:endParaRPr lang="el-GR" dirty="0" smtClean="0"/>
                    </a:p>
                    <a:p>
                      <a:endParaRPr lang="el-GR" dirty="0" smtClean="0"/>
                    </a:p>
                    <a:p>
                      <a:endParaRPr lang="el-GR" dirty="0" smtClean="0"/>
                    </a:p>
                    <a:p>
                      <a:pPr algn="ctr"/>
                      <a:r>
                        <a:rPr lang="el-GR" dirty="0" smtClean="0"/>
                        <a:t> κίτρινο</a:t>
                      </a:r>
                      <a:r>
                        <a:rPr lang="el-GR" baseline="0" dirty="0" smtClean="0"/>
                        <a:t> - πράσινο</a:t>
                      </a:r>
                      <a:endParaRPr lang="el-GR" dirty="0"/>
                    </a:p>
                  </a:txBody>
                  <a:tcPr/>
                </a:tc>
              </a:tr>
            </a:tbl>
          </a:graphicData>
        </a:graphic>
      </p:graphicFrame>
      <p:sp>
        <p:nvSpPr>
          <p:cNvPr id="10" name="9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9" name="8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5</a:t>
            </a:fld>
            <a:endParaRPr lang="en-US" dirty="0"/>
          </a:p>
        </p:txBody>
      </p:sp>
      <p:pic>
        <p:nvPicPr>
          <p:cNvPr id="5" name="4 - Εικόνα" descr="Brown.svg σύρμα χρώμα"/>
          <p:cNvPicPr/>
          <p:nvPr/>
        </p:nvPicPr>
        <p:blipFill>
          <a:blip r:embed="rId2" cstate="print"/>
          <a:srcRect/>
          <a:stretch>
            <a:fillRect/>
          </a:stretch>
        </p:blipFill>
        <p:spPr bwMode="auto">
          <a:xfrm>
            <a:off x="1066800" y="3886200"/>
            <a:ext cx="1600200" cy="704850"/>
          </a:xfrm>
          <a:prstGeom prst="rect">
            <a:avLst/>
          </a:prstGeom>
          <a:noFill/>
          <a:ln w="9525">
            <a:noFill/>
            <a:miter lim="800000"/>
            <a:headEnd/>
            <a:tailEnd/>
          </a:ln>
        </p:spPr>
      </p:pic>
      <p:pic>
        <p:nvPicPr>
          <p:cNvPr id="6" name="5 - Εικόνα" descr="Black.svg σύρμα χρώμα">
            <a:hlinkClick r:id="rId3"/>
          </p:cNvPr>
          <p:cNvPicPr/>
          <p:nvPr/>
        </p:nvPicPr>
        <p:blipFill>
          <a:blip r:embed="rId4" cstate="print"/>
          <a:srcRect/>
          <a:stretch>
            <a:fillRect/>
          </a:stretch>
        </p:blipFill>
        <p:spPr bwMode="auto">
          <a:xfrm>
            <a:off x="1143000" y="4876800"/>
            <a:ext cx="1600200" cy="781050"/>
          </a:xfrm>
          <a:prstGeom prst="rect">
            <a:avLst/>
          </a:prstGeom>
          <a:noFill/>
          <a:ln w="9525">
            <a:noFill/>
            <a:miter lim="800000"/>
            <a:headEnd/>
            <a:tailEnd/>
          </a:ln>
        </p:spPr>
      </p:pic>
      <p:pic>
        <p:nvPicPr>
          <p:cNvPr id="7" name="6 - Εικόνα" descr="Blue.svg σύρμα χρώμα">
            <a:hlinkClick r:id="rId5"/>
          </p:cNvPr>
          <p:cNvPicPr/>
          <p:nvPr/>
        </p:nvPicPr>
        <p:blipFill>
          <a:blip r:embed="rId6" cstate="print"/>
          <a:srcRect/>
          <a:stretch>
            <a:fillRect/>
          </a:stretch>
        </p:blipFill>
        <p:spPr bwMode="auto">
          <a:xfrm>
            <a:off x="3657600" y="4191000"/>
            <a:ext cx="1524000" cy="1009650"/>
          </a:xfrm>
          <a:prstGeom prst="rect">
            <a:avLst/>
          </a:prstGeom>
          <a:noFill/>
          <a:ln w="9525">
            <a:noFill/>
            <a:miter lim="800000"/>
            <a:headEnd/>
            <a:tailEnd/>
          </a:ln>
        </p:spPr>
      </p:pic>
      <p:pic>
        <p:nvPicPr>
          <p:cNvPr id="8" name="7 - Εικόνα" descr="Κίτρινο-Πράσινο καλώδιο"/>
          <p:cNvPicPr/>
          <p:nvPr/>
        </p:nvPicPr>
        <p:blipFill>
          <a:blip r:embed="rId7" cstate="print"/>
          <a:srcRect/>
          <a:stretch>
            <a:fillRect/>
          </a:stretch>
        </p:blipFill>
        <p:spPr bwMode="auto">
          <a:xfrm>
            <a:off x="6172200" y="4114800"/>
            <a:ext cx="1600200" cy="9429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ΧΡΩΜΑΤΑ ΤΡΙΦΑΣΙΚΩΝ       ΚΑΛΩΔΙΩΝ</a:t>
            </a:r>
            <a:endParaRPr lang="el-GR" dirty="0"/>
          </a:p>
        </p:txBody>
      </p:sp>
      <p:graphicFrame>
        <p:nvGraphicFramePr>
          <p:cNvPr id="4" name="3 - Θέση περιεχομένου"/>
          <p:cNvGraphicFramePr>
            <a:graphicFrameLocks noGrp="1"/>
          </p:cNvGraphicFramePr>
          <p:nvPr>
            <p:ph idx="1"/>
          </p:nvPr>
        </p:nvGraphicFramePr>
        <p:xfrm>
          <a:off x="381000" y="1752600"/>
          <a:ext cx="8534400" cy="3969729"/>
        </p:xfrm>
        <a:graphic>
          <a:graphicData uri="http://schemas.openxmlformats.org/drawingml/2006/table">
            <a:tbl>
              <a:tblPr firstRow="1" bandRow="1">
                <a:tableStyleId>{5C22544A-7EE6-4342-B048-85BDC9FD1C3A}</a:tableStyleId>
              </a:tblPr>
              <a:tblGrid>
                <a:gridCol w="1706880"/>
                <a:gridCol w="1706880"/>
                <a:gridCol w="1706880"/>
                <a:gridCol w="1706880"/>
                <a:gridCol w="1706880"/>
              </a:tblGrid>
              <a:tr h="2019009">
                <a:tc>
                  <a:txBody>
                    <a:bodyPr/>
                    <a:lstStyle/>
                    <a:p>
                      <a:endParaRPr lang="el-GR" dirty="0" smtClean="0"/>
                    </a:p>
                    <a:p>
                      <a:endParaRPr lang="el-GR" dirty="0" smtClean="0"/>
                    </a:p>
                    <a:p>
                      <a:endParaRPr lang="el-GR" dirty="0" smtClean="0"/>
                    </a:p>
                    <a:p>
                      <a:pPr algn="ctr"/>
                      <a:r>
                        <a:rPr lang="el-GR" dirty="0" smtClean="0"/>
                        <a:t> ΦΑΣΗ 1</a:t>
                      </a:r>
                      <a:r>
                        <a:rPr lang="el-GR" baseline="30000" dirty="0" smtClean="0"/>
                        <a:t>η</a:t>
                      </a:r>
                      <a:r>
                        <a:rPr lang="el-GR" baseline="0" dirty="0" smtClean="0"/>
                        <a:t> </a:t>
                      </a:r>
                      <a:endParaRPr lang="el-GR" dirty="0"/>
                    </a:p>
                  </a:txBody>
                  <a:tcPr/>
                </a:tc>
                <a:tc>
                  <a:txBody>
                    <a:bodyPr/>
                    <a:lstStyle/>
                    <a:p>
                      <a:pPr algn="ctr"/>
                      <a:endParaRPr lang="el-GR" baseline="0" dirty="0" smtClean="0"/>
                    </a:p>
                    <a:p>
                      <a:pPr algn="ctr"/>
                      <a:endParaRPr lang="el-GR" baseline="0" dirty="0" smtClean="0"/>
                    </a:p>
                    <a:p>
                      <a:pPr algn="ctr"/>
                      <a:endParaRPr lang="el-GR" baseline="0" dirty="0" smtClean="0"/>
                    </a:p>
                    <a:p>
                      <a:pPr algn="ctr"/>
                      <a:r>
                        <a:rPr lang="el-GR" baseline="0" dirty="0" smtClean="0"/>
                        <a:t> ΦΑΣΗ 2</a:t>
                      </a:r>
                      <a:r>
                        <a:rPr lang="el-GR" baseline="30000" dirty="0" smtClean="0"/>
                        <a:t>η</a:t>
                      </a:r>
                      <a:endParaRPr lang="el-GR" dirty="0" smtClean="0"/>
                    </a:p>
                  </a:txBody>
                  <a:tcPr/>
                </a:tc>
                <a:tc>
                  <a:txBody>
                    <a:bodyPr/>
                    <a:lstStyle/>
                    <a:p>
                      <a:pPr algn="ctr"/>
                      <a:endParaRPr lang="el-GR" dirty="0" smtClean="0"/>
                    </a:p>
                    <a:p>
                      <a:pPr algn="ctr"/>
                      <a:endParaRPr lang="el-GR" dirty="0" smtClean="0"/>
                    </a:p>
                    <a:p>
                      <a:pPr algn="ctr"/>
                      <a:endParaRPr lang="el-GR" dirty="0" smtClean="0"/>
                    </a:p>
                    <a:p>
                      <a:pPr algn="ctr"/>
                      <a:r>
                        <a:rPr lang="el-GR" dirty="0" smtClean="0"/>
                        <a:t>ΦΑΣΗ 3</a:t>
                      </a:r>
                      <a:r>
                        <a:rPr lang="el-GR" baseline="30000" dirty="0" smtClean="0"/>
                        <a:t>η</a:t>
                      </a:r>
                      <a:r>
                        <a:rPr lang="el-GR" dirty="0" smtClean="0"/>
                        <a:t> </a:t>
                      </a:r>
                      <a:endParaRPr lang="el-GR" dirty="0"/>
                    </a:p>
                  </a:txBody>
                  <a:tcPr/>
                </a:tc>
                <a:tc>
                  <a:txBody>
                    <a:bodyPr/>
                    <a:lstStyle/>
                    <a:p>
                      <a:endParaRPr lang="el-GR" dirty="0" smtClean="0"/>
                    </a:p>
                    <a:p>
                      <a:endParaRPr lang="el-GR" dirty="0" smtClean="0"/>
                    </a:p>
                    <a:p>
                      <a:endParaRPr lang="el-GR" dirty="0" smtClean="0"/>
                    </a:p>
                    <a:p>
                      <a:pPr algn="ctr"/>
                      <a:r>
                        <a:rPr lang="el-GR" dirty="0" smtClean="0"/>
                        <a:t>ΟΥΔΕΤΕΡΟΣ</a:t>
                      </a:r>
                      <a:endParaRPr lang="el-GR" dirty="0"/>
                    </a:p>
                  </a:txBody>
                  <a:tcPr/>
                </a:tc>
                <a:tc>
                  <a:txBody>
                    <a:bodyPr/>
                    <a:lstStyle/>
                    <a:p>
                      <a:endParaRPr lang="el-GR" dirty="0" smtClean="0"/>
                    </a:p>
                    <a:p>
                      <a:endParaRPr lang="el-GR" dirty="0" smtClean="0"/>
                    </a:p>
                    <a:p>
                      <a:endParaRPr lang="el-GR" dirty="0" smtClean="0"/>
                    </a:p>
                    <a:p>
                      <a:pPr algn="ctr"/>
                      <a:r>
                        <a:rPr lang="el-GR" dirty="0" smtClean="0"/>
                        <a:t>ΓΕΙΩΣΗ</a:t>
                      </a:r>
                      <a:endParaRPr lang="el-GR" dirty="0"/>
                    </a:p>
                  </a:txBody>
                  <a:tcPr/>
                </a:tc>
              </a:tr>
              <a:tr h="1943391">
                <a:tc>
                  <a:txBody>
                    <a:bodyPr/>
                    <a:lstStyle/>
                    <a:p>
                      <a:endParaRPr lang="el-GR" dirty="0" smtClean="0"/>
                    </a:p>
                    <a:p>
                      <a:endParaRPr lang="el-GR" dirty="0" smtClean="0"/>
                    </a:p>
                    <a:p>
                      <a:endParaRPr lang="el-GR" dirty="0" smtClean="0"/>
                    </a:p>
                    <a:p>
                      <a:endParaRPr lang="el-GR" dirty="0" smtClean="0"/>
                    </a:p>
                    <a:p>
                      <a:endParaRPr lang="el-GR" dirty="0" smtClean="0"/>
                    </a:p>
                    <a:p>
                      <a:r>
                        <a:rPr lang="el-GR" dirty="0" smtClean="0"/>
                        <a:t>         ΚΑΦΕ</a:t>
                      </a:r>
                      <a:endParaRPr lang="el-GR" dirty="0"/>
                    </a:p>
                  </a:txBody>
                  <a:tcPr/>
                </a:tc>
                <a:tc>
                  <a:txBody>
                    <a:bodyPr/>
                    <a:lstStyle/>
                    <a:p>
                      <a:endParaRPr lang="el-GR" dirty="0" smtClean="0"/>
                    </a:p>
                    <a:p>
                      <a:endParaRPr lang="el-GR" dirty="0" smtClean="0"/>
                    </a:p>
                    <a:p>
                      <a:endParaRPr lang="el-GR" dirty="0" smtClean="0"/>
                    </a:p>
                    <a:p>
                      <a:endParaRPr lang="el-GR" dirty="0" smtClean="0"/>
                    </a:p>
                    <a:p>
                      <a:endParaRPr lang="el-GR" dirty="0" smtClean="0"/>
                    </a:p>
                    <a:p>
                      <a:r>
                        <a:rPr lang="el-GR" dirty="0" smtClean="0"/>
                        <a:t>       ΜΑΥΡΟ</a:t>
                      </a:r>
                      <a:endParaRPr lang="el-GR" dirty="0"/>
                    </a:p>
                  </a:txBody>
                  <a:tcPr/>
                </a:tc>
                <a:tc>
                  <a:txBody>
                    <a:bodyPr/>
                    <a:lstStyle/>
                    <a:p>
                      <a:endParaRPr lang="el-GR" dirty="0" smtClean="0"/>
                    </a:p>
                    <a:p>
                      <a:endParaRPr lang="el-GR" dirty="0" smtClean="0"/>
                    </a:p>
                    <a:p>
                      <a:endParaRPr lang="el-GR" dirty="0" smtClean="0"/>
                    </a:p>
                    <a:p>
                      <a:endParaRPr lang="el-GR" dirty="0" smtClean="0"/>
                    </a:p>
                    <a:p>
                      <a:endParaRPr lang="el-GR" dirty="0" smtClean="0"/>
                    </a:p>
                    <a:p>
                      <a:r>
                        <a:rPr lang="el-GR" dirty="0" smtClean="0"/>
                        <a:t>          ΓΚΡΙ</a:t>
                      </a:r>
                      <a:endParaRPr lang="el-GR" dirty="0"/>
                    </a:p>
                  </a:txBody>
                  <a:tcPr/>
                </a:tc>
                <a:tc>
                  <a:txBody>
                    <a:bodyPr/>
                    <a:lstStyle/>
                    <a:p>
                      <a:endParaRPr lang="el-GR" dirty="0" smtClean="0"/>
                    </a:p>
                    <a:p>
                      <a:endParaRPr lang="el-GR" dirty="0" smtClean="0"/>
                    </a:p>
                    <a:p>
                      <a:endParaRPr lang="el-GR" dirty="0" smtClean="0"/>
                    </a:p>
                    <a:p>
                      <a:endParaRPr lang="el-GR" dirty="0" smtClean="0"/>
                    </a:p>
                    <a:p>
                      <a:endParaRPr lang="el-GR" dirty="0" smtClean="0"/>
                    </a:p>
                    <a:p>
                      <a:r>
                        <a:rPr lang="el-GR" dirty="0" smtClean="0"/>
                        <a:t>         ΜΠΛΕ</a:t>
                      </a:r>
                      <a:endParaRPr lang="el-GR" dirty="0"/>
                    </a:p>
                  </a:txBody>
                  <a:tcPr/>
                </a:tc>
                <a:tc>
                  <a:txBody>
                    <a:bodyPr/>
                    <a:lstStyle/>
                    <a:p>
                      <a:endParaRPr lang="el-GR" dirty="0" smtClean="0"/>
                    </a:p>
                    <a:p>
                      <a:endParaRPr lang="el-GR" dirty="0" smtClean="0"/>
                    </a:p>
                    <a:p>
                      <a:endParaRPr lang="el-GR" dirty="0" smtClean="0"/>
                    </a:p>
                    <a:p>
                      <a:endParaRPr lang="el-GR" dirty="0" smtClean="0"/>
                    </a:p>
                    <a:p>
                      <a:endParaRPr lang="el-GR" dirty="0" smtClean="0"/>
                    </a:p>
                    <a:p>
                      <a:r>
                        <a:rPr lang="el-GR" sz="1600" dirty="0" smtClean="0"/>
                        <a:t>ΚΙΤΡΙΝΟΠΡΑΣΙΝΟ</a:t>
                      </a:r>
                      <a:endParaRPr lang="el-GR" sz="1600" dirty="0"/>
                    </a:p>
                  </a:txBody>
                  <a:tcPr/>
                </a:tc>
              </a:tr>
            </a:tbl>
          </a:graphicData>
        </a:graphic>
      </p:graphicFrame>
      <p:sp>
        <p:nvSpPr>
          <p:cNvPr id="11" name="10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10" name="9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6</a:t>
            </a:fld>
            <a:endParaRPr lang="en-US" dirty="0"/>
          </a:p>
        </p:txBody>
      </p:sp>
      <p:pic>
        <p:nvPicPr>
          <p:cNvPr id="5" name="4 - Εικόνα" descr="Καφέ καλώδιο"/>
          <p:cNvPicPr/>
          <p:nvPr/>
        </p:nvPicPr>
        <p:blipFill>
          <a:blip r:embed="rId2" cstate="print"/>
          <a:srcRect/>
          <a:stretch>
            <a:fillRect/>
          </a:stretch>
        </p:blipFill>
        <p:spPr bwMode="auto">
          <a:xfrm>
            <a:off x="685800" y="4267200"/>
            <a:ext cx="1219200" cy="714375"/>
          </a:xfrm>
          <a:prstGeom prst="rect">
            <a:avLst/>
          </a:prstGeom>
          <a:noFill/>
          <a:ln w="9525">
            <a:noFill/>
            <a:miter lim="800000"/>
            <a:headEnd/>
            <a:tailEnd/>
          </a:ln>
        </p:spPr>
      </p:pic>
      <p:pic>
        <p:nvPicPr>
          <p:cNvPr id="6" name="5 - Εικόνα" descr="Μαύρο καλώδιο"/>
          <p:cNvPicPr/>
          <p:nvPr/>
        </p:nvPicPr>
        <p:blipFill>
          <a:blip r:embed="rId3" cstate="print"/>
          <a:srcRect/>
          <a:stretch>
            <a:fillRect/>
          </a:stretch>
        </p:blipFill>
        <p:spPr bwMode="auto">
          <a:xfrm>
            <a:off x="2362200" y="4267200"/>
            <a:ext cx="1143000" cy="714375"/>
          </a:xfrm>
          <a:prstGeom prst="rect">
            <a:avLst/>
          </a:prstGeom>
          <a:noFill/>
          <a:ln w="9525">
            <a:noFill/>
            <a:miter lim="800000"/>
            <a:headEnd/>
            <a:tailEnd/>
          </a:ln>
        </p:spPr>
      </p:pic>
      <p:pic>
        <p:nvPicPr>
          <p:cNvPr id="7" name="6 - Εικόνα" descr="Γκρι καλώδιο"/>
          <p:cNvPicPr/>
          <p:nvPr/>
        </p:nvPicPr>
        <p:blipFill>
          <a:blip r:embed="rId4" cstate="print"/>
          <a:srcRect/>
          <a:stretch>
            <a:fillRect/>
          </a:stretch>
        </p:blipFill>
        <p:spPr bwMode="auto">
          <a:xfrm>
            <a:off x="3962400" y="4267200"/>
            <a:ext cx="1219200" cy="790575"/>
          </a:xfrm>
          <a:prstGeom prst="rect">
            <a:avLst/>
          </a:prstGeom>
          <a:noFill/>
          <a:ln w="9525">
            <a:noFill/>
            <a:miter lim="800000"/>
            <a:headEnd/>
            <a:tailEnd/>
          </a:ln>
        </p:spPr>
      </p:pic>
      <p:pic>
        <p:nvPicPr>
          <p:cNvPr id="8" name="7 - Εικόνα" descr="Μπλέ καλώδιο"/>
          <p:cNvPicPr/>
          <p:nvPr/>
        </p:nvPicPr>
        <p:blipFill>
          <a:blip r:embed="rId5" cstate="print"/>
          <a:srcRect/>
          <a:stretch>
            <a:fillRect/>
          </a:stretch>
        </p:blipFill>
        <p:spPr bwMode="auto">
          <a:xfrm>
            <a:off x="5638800" y="4267200"/>
            <a:ext cx="1295400" cy="790575"/>
          </a:xfrm>
          <a:prstGeom prst="rect">
            <a:avLst/>
          </a:prstGeom>
          <a:noFill/>
          <a:ln w="9525">
            <a:noFill/>
            <a:miter lim="800000"/>
            <a:headEnd/>
            <a:tailEnd/>
          </a:ln>
        </p:spPr>
      </p:pic>
      <p:pic>
        <p:nvPicPr>
          <p:cNvPr id="9" name="8 - Εικόνα" descr="Κίτρινο-Πράσινο καλώδιο"/>
          <p:cNvPicPr/>
          <p:nvPr/>
        </p:nvPicPr>
        <p:blipFill>
          <a:blip r:embed="rId6" cstate="print"/>
          <a:srcRect/>
          <a:stretch>
            <a:fillRect/>
          </a:stretch>
        </p:blipFill>
        <p:spPr bwMode="auto">
          <a:xfrm>
            <a:off x="7315200" y="4343400"/>
            <a:ext cx="1371600" cy="7143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ΚΑΤΑΝΑΛΩΤΕΣ ΡΕΥΜΑΤΟΣ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buNone/>
            </a:pPr>
            <a:endParaRPr lang="el-GR" sz="2000" dirty="0" smtClean="0"/>
          </a:p>
          <a:p>
            <a:pPr>
              <a:buNone/>
            </a:pPr>
            <a:r>
              <a:rPr lang="el-GR" dirty="0" smtClean="0"/>
              <a:t>Οι καταναλωτές ρεύματος είναι αυτοί οι οποίοι θα πάρουν το ρεύμα και θα το μετατρέψουν σε ενέργεια (π.χ. κινητική, θερμική, φωτισμό). Στις εγκαταστάσεις θέρμανσης έχουμε αρκετούς καταναλωτές ρεύματος με βασικά μηχανήματα τον καυστήρα και τον κυκλοφορητή.      </a:t>
            </a:r>
          </a:p>
          <a:p>
            <a:pPr>
              <a:buNone/>
            </a:pPr>
            <a:endParaRPr lang="el-GR" sz="2000" dirty="0"/>
          </a:p>
        </p:txBody>
      </p:sp>
      <p:sp>
        <p:nvSpPr>
          <p:cNvPr id="5" name="4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4" name="3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a:t>
            </a:r>
            <a:r>
              <a:rPr lang="el-GR" b="1" u="sng" dirty="0" smtClean="0"/>
              <a:t>ΔΙΑΚΌΠΤΕΣ ΡΕΥΜΑΤΟΣ</a:t>
            </a:r>
            <a:endParaRPr lang="el-GR" dirty="0"/>
          </a:p>
        </p:txBody>
      </p:sp>
      <p:sp>
        <p:nvSpPr>
          <p:cNvPr id="3" name="2 - Θέση περιεχομένου"/>
          <p:cNvSpPr>
            <a:spLocks noGrp="1"/>
          </p:cNvSpPr>
          <p:nvPr>
            <p:ph idx="1"/>
          </p:nvPr>
        </p:nvSpPr>
        <p:spPr/>
        <p:txBody>
          <a:bodyPr>
            <a:normAutofit/>
          </a:bodyPr>
          <a:lstStyle/>
          <a:p>
            <a:pPr>
              <a:buNone/>
            </a:pPr>
            <a:endParaRPr lang="el-GR" sz="2000" dirty="0" smtClean="0"/>
          </a:p>
          <a:p>
            <a:pPr>
              <a:buNone/>
            </a:pPr>
            <a:r>
              <a:rPr lang="el-GR" dirty="0" smtClean="0"/>
              <a:t>Οι διακόπτες ρεύματος είναι αυτοί οι οποίοι ανοίγουν ένα ηλεκτρικό κύκλωμα διακόπτοντας την μεταφορά ρεύματος αυτόματα ή χειροκίνητα  προς έναν καταναλωτή. Στις εγκαταστάσεις θέρμανσης αυτόν τον ρόλο έχουν διάφορα εξαρτήματα όπως </a:t>
            </a:r>
            <a:r>
              <a:rPr lang="el-GR" dirty="0" err="1" smtClean="0"/>
              <a:t>ασφαλειοδιακόπτες</a:t>
            </a:r>
            <a:r>
              <a:rPr lang="el-GR" dirty="0" smtClean="0"/>
              <a:t> , υδροστάτες, θερμοστάτες κ.α.</a:t>
            </a:r>
          </a:p>
          <a:p>
            <a:pPr>
              <a:buNone/>
            </a:pPr>
            <a:endParaRPr lang="el-GR" sz="2000" dirty="0"/>
          </a:p>
        </p:txBody>
      </p:sp>
      <p:sp>
        <p:nvSpPr>
          <p:cNvPr id="5" name="4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4" name="3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ΕΝΤΟΛΗ</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pPr>
              <a:buNone/>
            </a:pPr>
            <a:endParaRPr lang="el-GR" sz="2000" dirty="0" smtClean="0"/>
          </a:p>
          <a:p>
            <a:pPr>
              <a:buNone/>
            </a:pPr>
            <a:r>
              <a:rPr lang="el-GR" sz="2800" dirty="0" smtClean="0"/>
              <a:t>Στις εγκαταστάσεις κεντρικής θέρμανσης το καλώδιο που ονομάζετε   </a:t>
            </a:r>
            <a:r>
              <a:rPr lang="el-GR" sz="2800" b="1" dirty="0" err="1" smtClean="0"/>
              <a:t>΄΄</a:t>
            </a:r>
            <a:r>
              <a:rPr lang="el-GR" sz="2800" b="1" u="sng" dirty="0" err="1" smtClean="0"/>
              <a:t>φάση</a:t>
            </a:r>
            <a:r>
              <a:rPr lang="el-GR" sz="2800" b="1" dirty="0" err="1" smtClean="0"/>
              <a:t>΄΄</a:t>
            </a:r>
            <a:r>
              <a:rPr lang="el-GR" sz="2800" dirty="0" smtClean="0"/>
              <a:t>   μετατρέπεται σε </a:t>
            </a:r>
            <a:r>
              <a:rPr lang="el-GR" sz="2800" b="1" u="sng" dirty="0" smtClean="0">
                <a:solidFill>
                  <a:srgbClr val="FF0000"/>
                </a:solidFill>
              </a:rPr>
              <a:t>εντολή</a:t>
            </a:r>
            <a:r>
              <a:rPr lang="el-GR" sz="2800" b="1" dirty="0" smtClean="0"/>
              <a:t>.</a:t>
            </a:r>
            <a:r>
              <a:rPr lang="el-GR" sz="2800" dirty="0" smtClean="0"/>
              <a:t> Κάθε διακόπτης δέχεται και δίνει εντολή ενώ κάθε καταναλωτής παίρνει εντολή από κάπου. Ο καταναλωτής για να λειτουργήσει πρέπει να δέχεται και έναν ουδέτερο , έτσι ώστε να κλείνει κύκλωμα ενώ ο διακόπτης δεν δέχεται ουδέτερο (εκτός από ειδικές περιπτώσεις). Γείωση δέχονται όλα τα μηχανήματα που έχουν μοτέρ (καταναλωτές) και όλοι οι διακόπτες που είναι μεταλλικοί και έρχονται σε επαφή με μέταλλο . </a:t>
            </a:r>
          </a:p>
          <a:p>
            <a:pPr>
              <a:buNone/>
            </a:pPr>
            <a:endParaRPr lang="el-GR" sz="2000" dirty="0"/>
          </a:p>
        </p:txBody>
      </p:sp>
      <p:sp>
        <p:nvSpPr>
          <p:cNvPr id="5" name="4 - Θέση υποσέλιδου"/>
          <p:cNvSpPr>
            <a:spLocks noGrp="1"/>
          </p:cNvSpPr>
          <p:nvPr>
            <p:ph type="ftr" sz="quarter" idx="11"/>
          </p:nvPr>
        </p:nvSpPr>
        <p:spPr>
          <a:prstGeom prst="rect">
            <a:avLst/>
          </a:prstGeom>
        </p:spPr>
        <p:txBody>
          <a:bodyPr/>
          <a:lstStyle/>
          <a:p>
            <a:r>
              <a:rPr lang="el-GR" smtClean="0"/>
              <a:t>ΜΑΣΤΡΟΓΙΑΝΝΟΠΟΥΛΟΣ ΓΕΩΡΓΙΟΣ</a:t>
            </a:r>
            <a:endParaRPr lang="en-US" dirty="0"/>
          </a:p>
        </p:txBody>
      </p:sp>
      <p:sp>
        <p:nvSpPr>
          <p:cNvPr id="4" name="3 - Θέση αριθμού διαφάνειας"/>
          <p:cNvSpPr>
            <a:spLocks noGrp="1"/>
          </p:cNvSpPr>
          <p:nvPr>
            <p:ph type="sldNum" sz="quarter" idx="12"/>
          </p:nvPr>
        </p:nvSpPr>
        <p:spPr>
          <a:prstGeom prst="rect">
            <a:avLst/>
          </a:prstGeom>
        </p:spPr>
        <p:txBody>
          <a:bodyPr/>
          <a:lstStyle/>
          <a:p>
            <a:fld id="{BFB039AA-A89D-4B98-B81E-820372F85816}"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Τήξη">
  <a:themeElements>
    <a:clrScheme name="Τήξη">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Τήξη">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Τήξη">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56</TotalTime>
  <Words>1016</Words>
  <Application>Microsoft Office PowerPoint</Application>
  <PresentationFormat>Προβολή στην οθόνη (4:3)</PresentationFormat>
  <Paragraphs>218</Paragraphs>
  <Slides>15</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Τήξη</vt:lpstr>
      <vt:lpstr>Ηλεκτρολογικές  εγκαταστάσεις κεντρικών θερμάνσεων.</vt:lpstr>
      <vt:lpstr>Ηλεκτρικό ρεύμα</vt:lpstr>
      <vt:lpstr>Ηλεκτρικό κύκλωμα </vt:lpstr>
      <vt:lpstr>       Καλώδιο</vt:lpstr>
      <vt:lpstr>ΧΡΩΜΑΤΑ ΜΟΝΟΦΑΣΙΚΩΝ  ΚΑΛΩΔΙΩΝ</vt:lpstr>
      <vt:lpstr>ΧΡΩΜΑΤΑ ΤΡΙΦΑΣΙΚΩΝ       ΚΑΛΩΔΙΩΝ</vt:lpstr>
      <vt:lpstr>ΚΑΤΑΝΑΛΩΤΕΣ ΡΕΥΜΑΤΟΣ </vt:lpstr>
      <vt:lpstr> ΔΙΑΚΌΠΤΕΣ ΡΕΥΜΑΤΟΣ</vt:lpstr>
      <vt:lpstr>ΕΝΤΟΛΗ </vt:lpstr>
      <vt:lpstr>)  Ηλεκτρική ασφάλεια   ( ασφαλειοδιακόπτης </vt:lpstr>
      <vt:lpstr>Τύποι ασφαλειών </vt:lpstr>
      <vt:lpstr>Διαφάνεια 12</vt:lpstr>
      <vt:lpstr>Διαφάνεια 13</vt:lpstr>
      <vt:lpstr>ΧΡΟΝΟΔΙΑΚΟΠΤΕΣ </vt:lpstr>
      <vt:lpstr>ΤΥΠΟΙ ΧΡΟΝΟΔΙΑΚΟΠΤΩΝ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Ηλεκτρολογικές  εγκαταστάσεις κεντρικών θερμάνσεων.</dc:title>
  <dc:creator>Γιωργος</dc:creator>
  <cp:lastModifiedBy>Giorgos Mastrogiannopoulos</cp:lastModifiedBy>
  <cp:revision>3</cp:revision>
  <dcterms:created xsi:type="dcterms:W3CDTF">2020-04-07T15:07:51Z</dcterms:created>
  <dcterms:modified xsi:type="dcterms:W3CDTF">2020-12-04T09:33:19Z</dcterms:modified>
</cp:coreProperties>
</file>