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9" r:id="rId2"/>
    <p:sldId id="260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7EAA-43FE-4B75-B453-0C80FEE24F96}" type="datetimeFigureOut">
              <a:rPr lang="el-GR" smtClean="0"/>
              <a:pPr/>
              <a:t>8/12/2021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D8B6F-22D6-443B-A12C-C69E2CAF6F4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F9C7-19F7-4583-AEF5-CAA2738EA3ED}" type="datetime1">
              <a:rPr lang="el-GR" smtClean="0"/>
              <a:t>8/12/2021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26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B0D3-0671-4EAC-BB32-1371A19A8BCA}" type="datetime1">
              <a:rPr lang="el-GR" smtClean="0"/>
              <a:t>8/12/2021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67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54C5-3B57-4F17-B4BF-79FD723CEE14}" type="datetime1">
              <a:rPr lang="el-GR" smtClean="0"/>
              <a:t>8/12/2021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00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A8C4-C530-4367-BDF9-6497785AE021}" type="datetime1">
              <a:rPr lang="el-GR" smtClean="0"/>
              <a:t>8/12/2021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4511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494-89B1-4048-97F4-35824443C209}" type="datetime1">
              <a:rPr lang="el-GR" smtClean="0"/>
              <a:t>8/12/2021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461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737F-F3B0-49C8-B627-A940A5BE643F}" type="datetime1">
              <a:rPr lang="el-GR" smtClean="0"/>
              <a:t>8/12/2021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8540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3FC2-F448-4142-8867-96A53F3BB7CA}" type="datetime1">
              <a:rPr lang="el-GR" smtClean="0"/>
              <a:t>8/12/2021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429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F180-3B4F-406C-BC03-D70E0B16A891}" type="datetime1">
              <a:rPr lang="el-GR" smtClean="0"/>
              <a:t>8/12/2021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07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D62F-43F5-48FC-9ACE-9BAB4440B107}" type="datetime1">
              <a:rPr lang="el-GR" smtClean="0"/>
              <a:t>8/12/2021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078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6EE8-82F9-4C98-A508-88DBC13E7177}" type="datetime1">
              <a:rPr lang="el-GR" smtClean="0"/>
              <a:t>8/12/2021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3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A374-9B5C-432D-9E37-08887537AF30}" type="datetime1">
              <a:rPr lang="el-GR" smtClean="0"/>
              <a:t>8/12/2021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3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CF1B-4DCE-491F-AC11-A491B72B80EC}" type="datetime1">
              <a:rPr lang="el-GR" smtClean="0"/>
              <a:t>8/12/2021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56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B782-4218-47D7-A450-03DC631C1F1C}" type="datetime1">
              <a:rPr lang="el-GR" smtClean="0"/>
              <a:t>8/12/2021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516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FB3A-9FDA-4FFA-BC42-94B947E1A962}" type="datetime1">
              <a:rPr lang="el-GR" smtClean="0"/>
              <a:t>8/12/2021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29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3A56-A0AE-42F0-96FF-2EA6DE893FED}" type="datetime1">
              <a:rPr lang="el-GR" smtClean="0"/>
              <a:t>8/12/2021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70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EC74-F00A-4261-B714-9CEDE153A816}" type="datetime1">
              <a:rPr lang="el-GR" smtClean="0"/>
              <a:t>8/12/2021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704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57F11C38-BEF6-4E47-8FEC-10A599B26E5C}" type="datetime1">
              <a:rPr lang="el-GR" smtClean="0"/>
              <a:t>8/12/2021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9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AF11482-D488-4D4D-8983-1F60B316726C}" type="datetime1">
              <a:rPr lang="el-GR" smtClean="0"/>
              <a:t>8/12/2021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l-GR"/>
              <a:t>ΜΑΣΤΡΟΓΙΑΝΝΟΠΟΥΛΟΣ ΓΕΩΡΓΙΟΣ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160B00F-F186-4BDA-A8BD-E89E756860E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2823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4uthesite.com/prods/large/4624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://www.google.gr/url?sa=i&amp;rct=j&amp;q=&amp;esrc=s&amp;source=images&amp;cd=&amp;cad=rja&amp;uact=8&amp;ved=0CAcQjRw&amp;url=http://pistopoihtika-deh.blogspot.com/2014/09/nyxte.html&amp;ei=_6mJVMPgLpHgaLzEgYAD&amp;bvm=bv.81456516,d.ZGU&amp;psig=AFQjCNGy-P7_76Zvi1fcQ-mtHGlrqLQLuw&amp;ust=1418394435529887" TargetMode="External"/><Relationship Id="rId10" Type="http://schemas.openxmlformats.org/officeDocument/2006/relationships/image" Target="http://www.4uthesite.com/resized/200/p-4624-200-both.jpg" TargetMode="External"/><Relationship Id="rId4" Type="http://schemas.openxmlformats.org/officeDocument/2006/relationships/image" Target="http://www.emimikos.gr/shop/images/P/lsis_BK_type.jpg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4uthesite.com/prods/large/4624.jpg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www.google.gr/url?sa=i&amp;rct=j&amp;q=&amp;esrc=s&amp;source=images&amp;cd=&amp;cad=rja&amp;uact=8&amp;ved=0CAcQjRw&amp;url=http://pistopoihtika-deh.blogspot.com/2014/09/nyxte.html&amp;ei=_6mJVMPgLpHgaLzEgYAD&amp;bvm=bv.81456516,d.ZGU&amp;psig=AFQjCNGy-P7_76Zvi1fcQ-mtHGlrqLQLuw&amp;ust=1418394435529887" TargetMode="External"/><Relationship Id="rId7" Type="http://schemas.openxmlformats.org/officeDocument/2006/relationships/image" Target="http://www.emimikos.gr/shop/images/P/lsis_BK_type.jpg" TargetMode="External"/><Relationship Id="rId12" Type="http://schemas.openxmlformats.org/officeDocument/2006/relationships/hyperlink" Target="http://el.wikipedia.org/wiki/%CE%91%CF%81%CF%87%CE%B5%CE%AF%CE%BF:Earth_Ground.sv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0.jpeg"/><Relationship Id="rId5" Type="http://schemas.openxmlformats.org/officeDocument/2006/relationships/image" Target="../media/image8.jpeg"/><Relationship Id="rId10" Type="http://schemas.openxmlformats.org/officeDocument/2006/relationships/image" Target="http://www.4uthesite.com/resized/200/p-4624-200-both.jp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jpeg"/><Relationship Id="rId14" Type="http://schemas.openxmlformats.org/officeDocument/2006/relationships/image" Target="http://upload.wikimedia.org/wikipedia/commons/thumb/9/91/Earth_Ground.svg/25px-Earth_Ground.svg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Άσκηση 1</a:t>
            </a:r>
            <a:r>
              <a:rPr lang="el-GR" sz="3600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br>
              <a:rPr lang="el-GR" sz="3600" u="sng" dirty="0"/>
            </a:br>
            <a:r>
              <a:rPr lang="el-G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σύνδεση καυστήρα – κυκλοφορητή – υδροστάτες – χρονοδιακόπτης</a:t>
            </a:r>
            <a:r>
              <a:rPr lang="el-GR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66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>
                <a:solidFill>
                  <a:schemeClr val="bg1"/>
                </a:solidFill>
              </a:rPr>
              <a:t>     </a:t>
            </a:r>
          </a:p>
          <a:p>
            <a:pPr algn="ctr">
              <a:buNone/>
            </a:pPr>
            <a:r>
              <a:rPr lang="el-G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Αυτή η εγκατάσταση έχει εφαρμογή σε όλες τις εγκαταστάσεις όπου το ΄΄άναμμα΄΄ τους γίνετε σε συγκεκριμένο χρόνο , ορίζετε συνήθως ανά κτίριο είτε μετά από γενική συνέλευση της πολυκατοικίας είτε με συνεννόηση των ενοίκων του κτιρίου είτε ανάλογα τις ανάγκες του εκάστοτε κτιρίου. </a:t>
            </a:r>
          </a:p>
          <a:p>
            <a:pPr algn="ctr">
              <a:buNone/>
            </a:pPr>
            <a:r>
              <a:rPr lang="el-G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Σ΄αυτή</a:t>
            </a:r>
            <a:r>
              <a:rPr lang="el-G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την εγκατάσταση ηλεκτρολογικά ο γενικός διακόπτης της εγκατάστασης είναι ο χρονοδιακόπτης.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B7F3E1F-913B-4B99-8683-9A6D7214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59AD291-1DA9-4A79-BD26-78CA85AC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ransition spd="med">
    <p:pull dir="r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1849" y="161268"/>
            <a:ext cx="8568951" cy="1312480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ΠΟΙΑ ΟΡΓΑΝΑ ΧΡΕΙΑΖΕΤΕ Η ΠΑΡΑΠΑΝΩ ΕΓΚΑΤΑΣΤΑΣΗ ΝΑ ΛΕΙΤΟΥΡΓΗΣΕΙ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l-GR" dirty="0"/>
              <a:t>ΑΣΦΑΛΕΙΟΔΙΑΚΟΠΤΗΣ</a:t>
            </a:r>
          </a:p>
          <a:p>
            <a:pPr marL="651510" indent="-514350">
              <a:buFont typeface="+mj-lt"/>
              <a:buAutoNum type="arabicPeriod"/>
            </a:pPr>
            <a:r>
              <a:rPr lang="el-GR" dirty="0"/>
              <a:t>ΧΡΟΝΟΔΙΑΚΟΠΤΗΣ</a:t>
            </a:r>
          </a:p>
          <a:p>
            <a:pPr marL="651510" indent="-514350">
              <a:buFont typeface="+mj-lt"/>
              <a:buAutoNum type="arabicPeriod"/>
            </a:pPr>
            <a:r>
              <a:rPr lang="el-GR" dirty="0"/>
              <a:t>ΚΑΥΣΤΗΡΑΣ</a:t>
            </a:r>
          </a:p>
          <a:p>
            <a:pPr marL="651510" indent="-514350">
              <a:buFont typeface="+mj-lt"/>
              <a:buAutoNum type="arabicPeriod"/>
            </a:pPr>
            <a:r>
              <a:rPr lang="el-GR" dirty="0"/>
              <a:t>ΚΥΚΛΟΦΟΡΗΤΗΣ</a:t>
            </a:r>
          </a:p>
          <a:p>
            <a:pPr marL="651510" indent="-514350">
              <a:buFont typeface="+mj-lt"/>
              <a:buAutoNum type="arabicPeriod"/>
            </a:pPr>
            <a:r>
              <a:rPr lang="el-GR" dirty="0"/>
              <a:t>ΥΔΡΟΣΤΑΤΗΣ ΚΑΥΣΤΗΡΑ</a:t>
            </a:r>
          </a:p>
          <a:p>
            <a:pPr marL="651510" indent="-514350">
              <a:buFont typeface="+mj-lt"/>
              <a:buAutoNum type="arabicPeriod"/>
            </a:pPr>
            <a:r>
              <a:rPr lang="el-GR" dirty="0"/>
              <a:t>ΥΔΡΟΣΤΑΤΗΣ ΚΥΚΛΟΦΟΡΗΤΗ</a:t>
            </a:r>
          </a:p>
          <a:p>
            <a:pPr marL="651510" indent="-514350" algn="ctr">
              <a:buNone/>
            </a:pPr>
            <a:endParaRPr lang="el-GR" dirty="0"/>
          </a:p>
          <a:p>
            <a:pPr marL="651510" indent="-514350" algn="ctr">
              <a:buNone/>
            </a:pPr>
            <a:r>
              <a:rPr lang="el-GR" b="1" dirty="0">
                <a:solidFill>
                  <a:schemeClr val="tx1"/>
                </a:solidFill>
              </a:rPr>
              <a:t>Η γραμμική εγκατάσταση έχει ως εξής :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roduct_thumbnail" descr="Ασφαλειοδιακόπτης ράγας 16 Α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771932" y="2426018"/>
            <a:ext cx="440028" cy="5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4.bp.blogspot.com/-uJVixjpEFW0/VBG3J7bckDI/AAAAAAAAA1o/PPXrRpYvrdI/s1600/TIMER_ASTRA.gif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947404"/>
            <a:ext cx="476908" cy="4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ΣΕΛ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358156"/>
            <a:ext cx="648072" cy="358876"/>
          </a:xfrm>
          <a:prstGeom prst="rect">
            <a:avLst/>
          </a:prstGeom>
          <a:noFill/>
        </p:spPr>
      </p:pic>
      <p:pic>
        <p:nvPicPr>
          <p:cNvPr id="7" name="6 - Εικόνα" descr="http://www.4uthesite.com/resized/200/p-4624-200-both.jpg">
            <a:hlinkClick r:id="rId8"/>
          </p:cNvPr>
          <p:cNvPicPr/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3063244" y="3739492"/>
            <a:ext cx="428636" cy="4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ΥΔΡΟΣΤΑΤ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4143380"/>
            <a:ext cx="428636" cy="409588"/>
          </a:xfrm>
          <a:prstGeom prst="rect">
            <a:avLst/>
          </a:prstGeom>
          <a:noFill/>
        </p:spPr>
      </p:pic>
      <p:pic>
        <p:nvPicPr>
          <p:cNvPr id="9" name="8 - Εικόνα" descr="ΥΔΡΟΣΤΑΤ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4581128"/>
            <a:ext cx="428636" cy="409588"/>
          </a:xfrm>
          <a:prstGeom prst="rect">
            <a:avLst/>
          </a:prstGeom>
          <a:noFill/>
        </p:spPr>
      </p:pic>
      <p:sp>
        <p:nvSpPr>
          <p:cNvPr id="10" name="Θέση υποσέλιδου 9">
            <a:extLst>
              <a:ext uri="{FF2B5EF4-FFF2-40B4-BE49-F238E27FC236}">
                <a16:creationId xmlns:a16="http://schemas.microsoft.com/office/drawing/2014/main" id="{69BD64D3-EF9C-48D2-8EE4-C8418DC9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ΜΑΣΤΡΟΓΙΑΝΝΟΠΟΥΛΟΣ ΓΕΩΡΓΙΟΣ</a:t>
            </a:r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FCC21846-9DCD-46C1-A9E0-24B558A5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B00F-F186-4BDA-A8BD-E89E756860E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Rectangle 144"/>
          <p:cNvSpPr>
            <a:spLocks noChangeArrowheads="1"/>
          </p:cNvSpPr>
          <p:nvPr/>
        </p:nvSpPr>
        <p:spPr bwMode="auto">
          <a:xfrm>
            <a:off x="2667000" y="2590800"/>
            <a:ext cx="3829050" cy="1884363"/>
          </a:xfrm>
          <a:prstGeom prst="rect">
            <a:avLst/>
          </a:prstGeom>
          <a:solidFill>
            <a:srgbClr val="99FF99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                                                                           </a:t>
            </a:r>
          </a:p>
        </p:txBody>
      </p:sp>
      <p:pic>
        <p:nvPicPr>
          <p:cNvPr id="146" name="145 - Εικόνα" descr="ΥΔΡΟΣΤΑΤ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28670"/>
            <a:ext cx="857264" cy="1052530"/>
          </a:xfrm>
          <a:prstGeom prst="rect">
            <a:avLst/>
          </a:prstGeom>
          <a:noFill/>
        </p:spPr>
      </p:pic>
      <p:pic>
        <p:nvPicPr>
          <p:cNvPr id="147" name="irc_mi" descr="http://4.bp.blogspot.com/-uJVixjpEFW0/VBG3J7bckDI/AAAAAAAAA1o/PPXrRpYvrdI/s1600/TIMER_ASTRA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000108"/>
            <a:ext cx="1295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214282" y="339204"/>
            <a:ext cx="2143140" cy="10001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ΑΣΚΗΣΗ 1</a:t>
            </a:r>
            <a:r>
              <a:rPr kumimoji="0" lang="en-US" sz="1400" b="1" i="0" u="sng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η</a:t>
            </a:r>
            <a:r>
              <a:rPr kumimoji="0" lang="en-US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ΣΥΝΔΕΣΗ ΚΑΥΣΤΗΡΑ ΚΥΚΛΟΦΟΡΙΤΗ -</a:t>
            </a:r>
            <a:r>
              <a:rPr kumimoji="0" lang="el-GR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ΥΔΡΟΣΤΑΤΕΣ –ΧΡΟΝΟΔΙΑΚΟΠΤΗΣ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49" name="148 - Εικόνα" descr="ΣΕΛ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133600"/>
            <a:ext cx="1600200" cy="1295400"/>
          </a:xfrm>
          <a:prstGeom prst="rect">
            <a:avLst/>
          </a:prstGeom>
          <a:noFill/>
        </p:spPr>
      </p:pic>
      <p:pic>
        <p:nvPicPr>
          <p:cNvPr id="150" name="product_thumbnail" descr="Ασφαλειοδιακόπτης ράγας 16 Α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838200" y="2667000"/>
            <a:ext cx="92456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150 - Εικόνα" descr="http://www.4uthesite.com/resized/200/p-4624-200-both.jpg">
            <a:hlinkClick r:id="rId8"/>
          </p:cNvPr>
          <p:cNvPicPr/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7315200" y="4038600"/>
            <a:ext cx="152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151 - Εικόνα" descr="ΥΔΡΟΣΤΑΤ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5072074"/>
            <a:ext cx="833446" cy="1014401"/>
          </a:xfrm>
          <a:prstGeom prst="rect">
            <a:avLst/>
          </a:prstGeom>
          <a:noFill/>
        </p:spPr>
      </p:pic>
      <p:sp>
        <p:nvSpPr>
          <p:cNvPr id="2193" name="Oval 145"/>
          <p:cNvSpPr>
            <a:spLocks noChangeArrowheads="1"/>
          </p:cNvSpPr>
          <p:nvPr/>
        </p:nvSpPr>
        <p:spPr bwMode="auto">
          <a:xfrm>
            <a:off x="2895600" y="3155950"/>
            <a:ext cx="228600" cy="228600"/>
          </a:xfrm>
          <a:prstGeom prst="ellipse">
            <a:avLst/>
          </a:prstGeom>
          <a:solidFill>
            <a:srgbClr val="9933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4" name="Line 146"/>
          <p:cNvSpPr>
            <a:spLocks noChangeShapeType="1"/>
          </p:cNvSpPr>
          <p:nvPr/>
        </p:nvSpPr>
        <p:spPr bwMode="auto">
          <a:xfrm>
            <a:off x="2209800" y="2971800"/>
            <a:ext cx="762001" cy="274319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5" name="Line 147"/>
          <p:cNvSpPr>
            <a:spLocks noChangeShapeType="1"/>
          </p:cNvSpPr>
          <p:nvPr/>
        </p:nvSpPr>
        <p:spPr bwMode="auto">
          <a:xfrm flipH="1">
            <a:off x="2971800" y="2428868"/>
            <a:ext cx="100002" cy="84773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6" name="Line 148"/>
          <p:cNvSpPr>
            <a:spLocks noChangeShapeType="1"/>
          </p:cNvSpPr>
          <p:nvPr/>
        </p:nvSpPr>
        <p:spPr bwMode="auto">
          <a:xfrm>
            <a:off x="3071802" y="3286124"/>
            <a:ext cx="764867" cy="1438276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8" name="157 - Ορθογώνιο"/>
          <p:cNvSpPr/>
          <p:nvPr/>
        </p:nvSpPr>
        <p:spPr>
          <a:xfrm>
            <a:off x="2895600" y="2057400"/>
            <a:ext cx="3852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L</a:t>
            </a:r>
            <a:r>
              <a:rPr lang="el-GR" dirty="0"/>
              <a:t>      </a:t>
            </a:r>
            <a:r>
              <a:rPr lang="en-US" dirty="0"/>
              <a:t>N</a:t>
            </a:r>
            <a:r>
              <a:rPr lang="el-GR" dirty="0"/>
              <a:t>       </a:t>
            </a:r>
            <a:r>
              <a:rPr lang="en-US" dirty="0"/>
              <a:t>E</a:t>
            </a:r>
            <a:r>
              <a:rPr lang="el-GR" dirty="0"/>
              <a:t>                      3     1      2 </a:t>
            </a:r>
            <a:endParaRPr lang="en-US" dirty="0"/>
          </a:p>
        </p:txBody>
      </p:sp>
      <p:sp>
        <p:nvSpPr>
          <p:cNvPr id="160" name="159 - Ορθογώνιο"/>
          <p:cNvSpPr/>
          <p:nvPr/>
        </p:nvSpPr>
        <p:spPr>
          <a:xfrm>
            <a:off x="3429000" y="4724400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2   1   3 </a:t>
            </a:r>
            <a:endParaRPr lang="en-US" dirty="0"/>
          </a:p>
        </p:txBody>
      </p:sp>
      <p:pic>
        <p:nvPicPr>
          <p:cNvPr id="163" name="162 - Εικόνα" descr="Earth Ground.svg">
            <a:hlinkClick r:id="rId12"/>
          </p:cNvPr>
          <p:cNvPicPr/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4500562" y="5286388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163 - Εικόνα" descr="Earth Ground.svg">
            <a:hlinkClick r:id="rId12"/>
          </p:cNvPr>
          <p:cNvPicPr/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6934200" y="3124200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164 - Εικόνα" descr="Earth Ground.svg">
            <a:hlinkClick r:id="rId12"/>
          </p:cNvPr>
          <p:cNvPicPr/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5410200" y="1600200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165 - Εικόνα" descr="Earth Ground.svg">
            <a:hlinkClick r:id="rId12"/>
          </p:cNvPr>
          <p:cNvPicPr/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7010400" y="5267325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167 - Ορθογώνιο"/>
          <p:cNvSpPr/>
          <p:nvPr/>
        </p:nvSpPr>
        <p:spPr>
          <a:xfrm>
            <a:off x="6858000" y="26670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70" name="169 - Ορθογώνιο"/>
          <p:cNvSpPr/>
          <p:nvPr/>
        </p:nvSpPr>
        <p:spPr>
          <a:xfrm>
            <a:off x="6934200" y="47244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71" name="170 - Ορθογώνιο"/>
          <p:cNvSpPr/>
          <p:nvPr/>
        </p:nvSpPr>
        <p:spPr>
          <a:xfrm>
            <a:off x="6858000" y="2286000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72" name="171 - Ορθογώνιο"/>
          <p:cNvSpPr/>
          <p:nvPr/>
        </p:nvSpPr>
        <p:spPr>
          <a:xfrm>
            <a:off x="1828800" y="2743200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74" name="173 - Ορθογώνιο"/>
          <p:cNvSpPr/>
          <p:nvPr/>
        </p:nvSpPr>
        <p:spPr>
          <a:xfrm>
            <a:off x="6934200" y="4191000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</a:p>
        </p:txBody>
      </p:sp>
      <p:pic>
        <p:nvPicPr>
          <p:cNvPr id="175" name="174 - Εικόνα" descr="Earth Ground.svg">
            <a:hlinkClick r:id="rId12"/>
          </p:cNvPr>
          <p:cNvPicPr/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1828800" y="3733800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" name="175 - Ορθογώνιο"/>
          <p:cNvSpPr/>
          <p:nvPr/>
        </p:nvSpPr>
        <p:spPr>
          <a:xfrm>
            <a:off x="1799854" y="32120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197" name="Oval 149"/>
          <p:cNvSpPr>
            <a:spLocks noChangeArrowheads="1"/>
          </p:cNvSpPr>
          <p:nvPr/>
        </p:nvSpPr>
        <p:spPr bwMode="auto">
          <a:xfrm>
            <a:off x="3657600" y="3505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8" name="Line 150"/>
          <p:cNvSpPr>
            <a:spLocks noChangeShapeType="1"/>
          </p:cNvSpPr>
          <p:nvPr/>
        </p:nvSpPr>
        <p:spPr bwMode="auto">
          <a:xfrm>
            <a:off x="2057400" y="3352801"/>
            <a:ext cx="1685925" cy="298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9" name="Line 151"/>
          <p:cNvSpPr>
            <a:spLocks noChangeShapeType="1"/>
          </p:cNvSpPr>
          <p:nvPr/>
        </p:nvSpPr>
        <p:spPr bwMode="auto">
          <a:xfrm flipH="1" flipV="1">
            <a:off x="3505199" y="2438400"/>
            <a:ext cx="238125" cy="12128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00" name="Line 152"/>
          <p:cNvSpPr>
            <a:spLocks noChangeShapeType="1"/>
          </p:cNvSpPr>
          <p:nvPr/>
        </p:nvSpPr>
        <p:spPr bwMode="auto">
          <a:xfrm>
            <a:off x="3800474" y="3651250"/>
            <a:ext cx="3133725" cy="1225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01" name="Line 153"/>
          <p:cNvSpPr>
            <a:spLocks noChangeShapeType="1"/>
          </p:cNvSpPr>
          <p:nvPr/>
        </p:nvSpPr>
        <p:spPr bwMode="auto">
          <a:xfrm flipV="1">
            <a:off x="3743325" y="2819400"/>
            <a:ext cx="3114676" cy="83184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02" name="Line 154"/>
          <p:cNvSpPr>
            <a:spLocks noChangeShapeType="1"/>
          </p:cNvSpPr>
          <p:nvPr/>
        </p:nvSpPr>
        <p:spPr bwMode="auto">
          <a:xfrm flipV="1">
            <a:off x="2133600" y="3581400"/>
            <a:ext cx="2819400" cy="381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03" name="Line 155"/>
          <p:cNvSpPr>
            <a:spLocks noChangeShapeType="1"/>
          </p:cNvSpPr>
          <p:nvPr/>
        </p:nvSpPr>
        <p:spPr bwMode="auto">
          <a:xfrm flipH="1">
            <a:off x="4572000" y="3683000"/>
            <a:ext cx="381000" cy="1574800"/>
          </a:xfrm>
          <a:prstGeom prst="line">
            <a:avLst/>
          </a:prstGeom>
          <a:noFill/>
          <a:ln w="38100">
            <a:solidFill>
              <a:srgbClr val="FFFF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04" name="Line 156"/>
          <p:cNvSpPr>
            <a:spLocks noChangeShapeType="1"/>
          </p:cNvSpPr>
          <p:nvPr/>
        </p:nvSpPr>
        <p:spPr bwMode="auto">
          <a:xfrm flipV="1">
            <a:off x="4953000" y="1828800"/>
            <a:ext cx="381000" cy="1698625"/>
          </a:xfrm>
          <a:prstGeom prst="line">
            <a:avLst/>
          </a:prstGeom>
          <a:noFill/>
          <a:ln w="38100">
            <a:solidFill>
              <a:srgbClr val="FFFF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05" name="Line 157"/>
          <p:cNvSpPr>
            <a:spLocks noChangeShapeType="1"/>
          </p:cNvSpPr>
          <p:nvPr/>
        </p:nvSpPr>
        <p:spPr bwMode="auto">
          <a:xfrm>
            <a:off x="4953001" y="3581400"/>
            <a:ext cx="2057400" cy="1828800"/>
          </a:xfrm>
          <a:prstGeom prst="line">
            <a:avLst/>
          </a:prstGeom>
          <a:noFill/>
          <a:ln w="38100">
            <a:solidFill>
              <a:srgbClr val="FFFF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06" name="Line 158"/>
          <p:cNvSpPr>
            <a:spLocks noChangeShapeType="1"/>
          </p:cNvSpPr>
          <p:nvPr/>
        </p:nvSpPr>
        <p:spPr bwMode="auto">
          <a:xfrm flipV="1">
            <a:off x="4953000" y="3505199"/>
            <a:ext cx="1981199" cy="76199"/>
          </a:xfrm>
          <a:prstGeom prst="line">
            <a:avLst/>
          </a:prstGeom>
          <a:noFill/>
          <a:ln w="38100">
            <a:solidFill>
              <a:srgbClr val="FFFF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07" name="Oval 159"/>
          <p:cNvSpPr>
            <a:spLocks noChangeArrowheads="1"/>
          </p:cNvSpPr>
          <p:nvPr/>
        </p:nvSpPr>
        <p:spPr bwMode="auto">
          <a:xfrm>
            <a:off x="4838700" y="3454400"/>
            <a:ext cx="228600" cy="228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08" name="Oval 160"/>
          <p:cNvSpPr>
            <a:spLocks noChangeArrowheads="1"/>
          </p:cNvSpPr>
          <p:nvPr/>
        </p:nvSpPr>
        <p:spPr bwMode="auto">
          <a:xfrm>
            <a:off x="5715000" y="32004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09" name="Line 161"/>
          <p:cNvSpPr>
            <a:spLocks noChangeShapeType="1"/>
          </p:cNvSpPr>
          <p:nvPr/>
        </p:nvSpPr>
        <p:spPr bwMode="auto">
          <a:xfrm flipV="1">
            <a:off x="5857875" y="2514600"/>
            <a:ext cx="1000125" cy="866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0" name="Line 162"/>
          <p:cNvSpPr>
            <a:spLocks noChangeShapeType="1"/>
          </p:cNvSpPr>
          <p:nvPr/>
        </p:nvSpPr>
        <p:spPr bwMode="auto">
          <a:xfrm flipH="1">
            <a:off x="5857874" y="2428868"/>
            <a:ext cx="500076" cy="8810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1" name="Oval 163"/>
          <p:cNvSpPr>
            <a:spLocks noChangeArrowheads="1"/>
          </p:cNvSpPr>
          <p:nvPr/>
        </p:nvSpPr>
        <p:spPr bwMode="auto">
          <a:xfrm>
            <a:off x="4371975" y="3038475"/>
            <a:ext cx="228600" cy="228600"/>
          </a:xfrm>
          <a:prstGeom prst="ellipse">
            <a:avLst/>
          </a:prstGeom>
          <a:solidFill>
            <a:srgbClr val="80008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2" name="Line 164"/>
          <p:cNvSpPr>
            <a:spLocks noChangeShapeType="1"/>
          </p:cNvSpPr>
          <p:nvPr/>
        </p:nvSpPr>
        <p:spPr bwMode="auto">
          <a:xfrm>
            <a:off x="4214810" y="2357430"/>
            <a:ext cx="280990" cy="76677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3" name="Line 165"/>
          <p:cNvSpPr>
            <a:spLocks noChangeShapeType="1"/>
          </p:cNvSpPr>
          <p:nvPr/>
        </p:nvSpPr>
        <p:spPr bwMode="auto">
          <a:xfrm flipH="1">
            <a:off x="4495800" y="2357430"/>
            <a:ext cx="1433522" cy="84297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4" name="Oval 166"/>
          <p:cNvSpPr>
            <a:spLocks noChangeArrowheads="1"/>
          </p:cNvSpPr>
          <p:nvPr/>
        </p:nvSpPr>
        <p:spPr bwMode="auto">
          <a:xfrm>
            <a:off x="4295775" y="4013200"/>
            <a:ext cx="228600" cy="228600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5" name="Line 167"/>
          <p:cNvSpPr>
            <a:spLocks noChangeShapeType="1"/>
          </p:cNvSpPr>
          <p:nvPr/>
        </p:nvSpPr>
        <p:spPr bwMode="auto">
          <a:xfrm>
            <a:off x="4410075" y="4105274"/>
            <a:ext cx="2600325" cy="2381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6" name="Line 168"/>
          <p:cNvSpPr>
            <a:spLocks noChangeShapeType="1"/>
          </p:cNvSpPr>
          <p:nvPr/>
        </p:nvSpPr>
        <p:spPr bwMode="auto">
          <a:xfrm flipV="1">
            <a:off x="4114800" y="4105274"/>
            <a:ext cx="295275" cy="6953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4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4663" y="6431939"/>
            <a:ext cx="5624137" cy="365125"/>
          </a:xfrm>
        </p:spPr>
        <p:txBody>
          <a:bodyPr/>
          <a:lstStyle/>
          <a:p>
            <a:r>
              <a:rPr lang="el-GR" dirty="0"/>
              <a:t>ΜΑΣΤΡΟΓΙΑΝΝΟΠΟΥΛΟΣ ΓΕΩΡΓΙΟΣ</a:t>
            </a:r>
            <a:endParaRPr lang="en-US" dirty="0"/>
          </a:p>
        </p:txBody>
      </p:sp>
      <p:sp>
        <p:nvSpPr>
          <p:cNvPr id="47" name="4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80100" y="6439772"/>
            <a:ext cx="413483" cy="365125"/>
          </a:xfrm>
        </p:spPr>
        <p:txBody>
          <a:bodyPr/>
          <a:lstStyle/>
          <a:p>
            <a:fld id="{BFB039AA-A89D-4B98-B81E-820372F858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9" name="48 - Ορθογώνιο"/>
          <p:cNvSpPr/>
          <p:nvPr/>
        </p:nvSpPr>
        <p:spPr>
          <a:xfrm>
            <a:off x="3000364" y="642918"/>
            <a:ext cx="13573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b="1" dirty="0"/>
              <a:t>ΧΡΟΝΟΔΙΑΚΟΠΤΗΣ</a:t>
            </a:r>
            <a:endParaRPr lang="en-US" sz="900" b="1" dirty="0"/>
          </a:p>
        </p:txBody>
      </p:sp>
      <p:sp>
        <p:nvSpPr>
          <p:cNvPr id="50" name="49 - Ορθογώνιο"/>
          <p:cNvSpPr/>
          <p:nvPr/>
        </p:nvSpPr>
        <p:spPr>
          <a:xfrm>
            <a:off x="500034" y="4286256"/>
            <a:ext cx="15716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b="1" dirty="0"/>
              <a:t>ΑΣΦΑΛΕΙΟΔΙΑΚΟΠΤΗΣ</a:t>
            </a:r>
            <a:endParaRPr lang="en-US" sz="900" b="1" dirty="0"/>
          </a:p>
        </p:txBody>
      </p:sp>
      <p:sp>
        <p:nvSpPr>
          <p:cNvPr id="51" name="50 - Ορθογώνιο"/>
          <p:cNvSpPr/>
          <p:nvPr/>
        </p:nvSpPr>
        <p:spPr>
          <a:xfrm>
            <a:off x="3143240" y="6072206"/>
            <a:ext cx="17859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b="1" dirty="0"/>
              <a:t>ΥΔΡΟΣΤΑΤΗΣ ΚΥΚΛΟΦΟΡΙΤΗ</a:t>
            </a:r>
            <a:endParaRPr lang="en-US" sz="900" b="1" dirty="0"/>
          </a:p>
        </p:txBody>
      </p:sp>
      <p:sp>
        <p:nvSpPr>
          <p:cNvPr id="52" name="51 - Ορθογώνιο"/>
          <p:cNvSpPr/>
          <p:nvPr/>
        </p:nvSpPr>
        <p:spPr>
          <a:xfrm>
            <a:off x="5357818" y="571480"/>
            <a:ext cx="19288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b="1" dirty="0"/>
              <a:t>ΥΔΡΟΣΤΑΤΗΣ ΚΑΥΣΤΗΡΑ</a:t>
            </a:r>
            <a:endParaRPr lang="en-US" sz="900" b="1" dirty="0"/>
          </a:p>
        </p:txBody>
      </p:sp>
      <p:sp>
        <p:nvSpPr>
          <p:cNvPr id="53" name="52 - Ορθογώνιο"/>
          <p:cNvSpPr/>
          <p:nvPr/>
        </p:nvSpPr>
        <p:spPr>
          <a:xfrm>
            <a:off x="7286644" y="5786454"/>
            <a:ext cx="15716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b="1" dirty="0"/>
              <a:t>          ΚΥΚΛΟΦΟΡΙΤΗΣ</a:t>
            </a:r>
            <a:endParaRPr lang="en-US" sz="900" b="1" dirty="0"/>
          </a:p>
        </p:txBody>
      </p:sp>
      <p:sp>
        <p:nvSpPr>
          <p:cNvPr id="54" name="53 - Ορθογώνιο"/>
          <p:cNvSpPr/>
          <p:nvPr/>
        </p:nvSpPr>
        <p:spPr>
          <a:xfrm>
            <a:off x="7215206" y="3500438"/>
            <a:ext cx="15716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b="1" dirty="0"/>
              <a:t>            ΚΑΥΣΤΗΡΑΣ</a:t>
            </a:r>
            <a:endParaRPr lang="en-US" sz="900" b="1" dirty="0"/>
          </a:p>
        </p:txBody>
      </p:sp>
      <p:cxnSp>
        <p:nvCxnSpPr>
          <p:cNvPr id="56" name="55 - Ευθύγραμμο βέλος σύνδεσης"/>
          <p:cNvCxnSpPr/>
          <p:nvPr/>
        </p:nvCxnSpPr>
        <p:spPr>
          <a:xfrm flipV="1">
            <a:off x="1571604" y="4286256"/>
            <a:ext cx="1285884" cy="1143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- Ορθογώνιο"/>
          <p:cNvSpPr/>
          <p:nvPr/>
        </p:nvSpPr>
        <p:spPr>
          <a:xfrm>
            <a:off x="500034" y="5572140"/>
            <a:ext cx="15716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b="1" dirty="0"/>
              <a:t>ΚΟΥΤΙ ΔΙΑΚΛΑΔΩΣΗΣ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600" decel="100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8000"/>
                            </p:stCondLst>
                            <p:childTnLst>
                              <p:par>
                                <p:cTn id="2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30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2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30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2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30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00"/>
                            </p:stCondLst>
                            <p:childTnLst>
                              <p:par>
                                <p:cTn id="25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30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30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3000"/>
                            </p:stCondLst>
                            <p:childTnLst>
                              <p:par>
                                <p:cTn id="26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0"/>
                                        <p:tgtEl>
                                          <p:spTgt spid="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26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0" fill="hold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0"/>
                                        <p:tgtEl>
                                          <p:spTgt spid="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9000"/>
                            </p:stCondLst>
                            <p:childTnLst>
                              <p:par>
                                <p:cTn id="27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30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30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0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30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28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3000" fill="hold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000" fill="hold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000" fill="hold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3000"/>
                                        <p:tgtEl>
                                          <p:spTgt spid="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8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9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9000"/>
                            </p:stCondLst>
                            <p:childTnLst>
                              <p:par>
                                <p:cTn id="30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1000"/>
                            </p:stCondLst>
                            <p:childTnLst>
                              <p:par>
                                <p:cTn id="3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3000"/>
                            </p:stCondLst>
                            <p:childTnLst>
                              <p:par>
                                <p:cTn id="31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75000"/>
                            </p:stCondLst>
                            <p:childTnLst>
                              <p:par>
                                <p:cTn id="3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7000"/>
                            </p:stCondLst>
                            <p:childTnLst>
                              <p:par>
                                <p:cTn id="33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20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79000"/>
                            </p:stCondLst>
                            <p:childTnLst>
                              <p:par>
                                <p:cTn id="33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2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1000"/>
                            </p:stCondLst>
                            <p:childTnLst>
                              <p:par>
                                <p:cTn id="34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83000"/>
                            </p:stCondLst>
                            <p:childTnLst>
                              <p:par>
                                <p:cTn id="35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20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85000"/>
                            </p:stCondLst>
                            <p:childTnLst>
                              <p:par>
                                <p:cTn id="35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2" grpId="0" animBg="1"/>
      <p:bldP spid="2191" grpId="0" animBg="1"/>
      <p:bldP spid="2193" grpId="0" animBg="1"/>
      <p:bldP spid="2194" grpId="0" animBg="1"/>
      <p:bldP spid="2195" grpId="0" animBg="1"/>
      <p:bldP spid="2196" grpId="0" animBg="1"/>
      <p:bldP spid="158" grpId="0"/>
      <p:bldP spid="160" grpId="0"/>
      <p:bldP spid="168" grpId="0"/>
      <p:bldP spid="170" grpId="0"/>
      <p:bldP spid="171" grpId="0"/>
      <p:bldP spid="172" grpId="0"/>
      <p:bldP spid="174" grpId="0"/>
      <p:bldP spid="176" grpId="0"/>
      <p:bldP spid="2198" grpId="0" animBg="1"/>
      <p:bldP spid="2199" grpId="0" animBg="1"/>
      <p:bldP spid="2200" grpId="0" animBg="1"/>
      <p:bldP spid="2201" grpId="0" animBg="1"/>
      <p:bldP spid="2203" grpId="0" animBg="1"/>
      <p:bldP spid="2204" grpId="0" animBg="1"/>
      <p:bldP spid="2205" grpId="0" animBg="1"/>
      <p:bldP spid="2206" grpId="0" animBg="1"/>
      <p:bldP spid="2207" grpId="0" animBg="1"/>
      <p:bldP spid="2208" grpId="0" animBg="1"/>
      <p:bldP spid="2209" grpId="0" animBg="1"/>
      <p:bldP spid="2210" grpId="0" animBg="1"/>
      <p:bldP spid="2211" grpId="0" animBg="1"/>
      <p:bldP spid="2212" grpId="0" animBg="1"/>
      <p:bldP spid="2213" grpId="0" animBg="1"/>
      <p:bldP spid="2214" grpId="0" animBg="1"/>
      <p:bldP spid="2215" grpId="0" animBg="1"/>
      <p:bldP spid="2216" grpId="0" animBg="1"/>
      <p:bldP spid="49" grpId="0"/>
      <p:bldP spid="50" grpId="0"/>
      <p:bldP spid="51" grpId="0"/>
      <p:bldP spid="52" grpId="0"/>
      <p:bldP spid="53" grpId="0"/>
      <p:bldP spid="54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1"/>
            <a:ext cx="8610600" cy="1357298"/>
          </a:xfrm>
        </p:spPr>
        <p:txBody>
          <a:bodyPr>
            <a:normAutofit/>
          </a:bodyPr>
          <a:lstStyle/>
          <a:p>
            <a:r>
              <a:rPr lang="el-GR" sz="2800" b="1" u="sng" dirty="0"/>
              <a:t>ΕΠΕΞΗΓΗΣΗ ΚΑΙ ΧΡΩΜΑΤΙΣΜΟΣ ΚΑΛΟΔΙΩΝ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5624137" cy="365125"/>
          </a:xfrm>
        </p:spPr>
        <p:txBody>
          <a:bodyPr/>
          <a:lstStyle/>
          <a:p>
            <a:r>
              <a:rPr lang="el-GR"/>
              <a:t>ΜΑΣΤΡΟΓΙΑΝΝΟΠΟΥΛΟΣ ΓΕΩΡΓΙΟΣ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78997" y="6448251"/>
            <a:ext cx="413483" cy="365125"/>
          </a:xfrm>
        </p:spPr>
        <p:txBody>
          <a:bodyPr/>
          <a:lstStyle/>
          <a:p>
            <a:fld id="{BFB039AA-A89D-4B98-B81E-820372F858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5 - Ορθογώνιο"/>
          <p:cNvSpPr/>
          <p:nvPr/>
        </p:nvSpPr>
        <p:spPr>
          <a:xfrm>
            <a:off x="4575833" y="5570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 Σύνδεση όλων όσων χρειάζονται γείωση (κιτρινοπράσινο χρώμα καλωδίου)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31572" y="50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 Σύνδεση όλων των καταναλωτών με ουδέτερο(μπλε χρώμα καλωδίου)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835143" y="4143380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>
                <a:solidFill>
                  <a:srgbClr val="00B050"/>
                </a:solidFill>
              </a:rPr>
              <a:t> Ο υδροστάτης κυκλοφορητή δίνει εντολή στον κυκλοφορητή </a:t>
            </a:r>
          </a:p>
          <a:p>
            <a:pPr lvl="0"/>
            <a:r>
              <a:rPr lang="el-GR" b="1" dirty="0">
                <a:solidFill>
                  <a:srgbClr val="00B050"/>
                </a:solidFill>
              </a:rPr>
              <a:t>           (πράσινο χρώμα καλωδίου)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34569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b="1" dirty="0">
                <a:solidFill>
                  <a:srgbClr val="FF0000"/>
                </a:solidFill>
              </a:rPr>
              <a:t>Ο υδροστάτης καυστήρα δίνει εντολή στον καυστήρα                               </a:t>
            </a:r>
          </a:p>
          <a:p>
            <a:pPr lvl="0"/>
            <a:r>
              <a:rPr lang="el-GR" b="1" dirty="0">
                <a:solidFill>
                  <a:srgbClr val="FF0000"/>
                </a:solidFill>
              </a:rPr>
              <a:t>          (κόκκινο χρώμα καλωδίου)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786282" y="2428868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χρονοδιακόπτης δίνει εντολή στον υδροστάτη του καυστήρα </a:t>
            </a:r>
          </a:p>
          <a:p>
            <a:pPr lvl="0"/>
            <a:r>
              <a:rPr lang="el-G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(μωβ χρώμα  καλωδίου)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0" y="15995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b="1" dirty="0">
                <a:solidFill>
                  <a:srgbClr val="993300"/>
                </a:solidFill>
              </a:rPr>
              <a:t>Ο ασφαλειοδιακόπτης δίνει εντολή στον χρονοδιακόπτη και στον υδροστάτη του κυκλοφορητή ( καφέ χρώμα καλωδίου)</a:t>
            </a:r>
            <a:endParaRPr lang="el-GR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Πλέγμα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Πλέγμα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Πλέγμα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Πλέγμα</Template>
  <TotalTime>195</TotalTime>
  <Words>234</Words>
  <Application>Microsoft Office PowerPoint</Application>
  <PresentationFormat>Προβολή στην οθόνη (4:3)</PresentationFormat>
  <Paragraphs>49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Πλέγμα</vt:lpstr>
      <vt:lpstr>Άσκηση 1η :  σύνδεση καυστήρα – κυκλοφορητή – υδροστάτες – χρονοδιακόπτης.</vt:lpstr>
      <vt:lpstr>ΠΟΙΑ ΟΡΓΑΝΑ ΧΡΕΙΑΖΕΤΕ Η ΠΑΡΑΠΑΝΩ ΕΓΚΑΤΑΣΤΑΣΗ ΝΑ ΛΕΙΤΟΥΡΓΗΣΕΙ</vt:lpstr>
      <vt:lpstr>Παρουσίαση του PowerPoint</vt:lpstr>
      <vt:lpstr>ΕΠΕΞΗΓΗΣΗ ΚΑΙ ΧΡΩΜΑΤΙΣΜΟΣ ΚΑΛΟΔΙΩΝ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Άσκηση 1η : σύνδεση καυστήρα – κυκλοφορητή – υδροστάτες – χρονοδιακόπτης.</dc:title>
  <dc:creator>Γιωργος</dc:creator>
  <cp:lastModifiedBy>Giorgos Mastrogiannopoulos</cp:lastModifiedBy>
  <cp:revision>12</cp:revision>
  <dcterms:created xsi:type="dcterms:W3CDTF">2020-04-04T14:21:13Z</dcterms:created>
  <dcterms:modified xsi:type="dcterms:W3CDTF">2021-12-08T09:25:00Z</dcterms:modified>
</cp:coreProperties>
</file>