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6"/>
  </p:notesMasterIdLst>
  <p:sldIdLst>
    <p:sldId id="260" r:id="rId2"/>
    <p:sldId id="262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8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A7EAA-43FE-4B75-B453-0C80FEE24F96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D8B6F-22D6-443B-A12C-C69E2CAF6F4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CC18B69-1C94-43F5-A9F3-C8C3CF2C1751}" type="datetimeFigureOut">
              <a:rPr lang="el-GR" smtClean="0"/>
              <a:pPr/>
              <a:t>25/1/2021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60B00F-F186-4BDA-A8BD-E89E756860E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http://www.4uthesite.com/resized/200/p-4624-200-both.jp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4uthesite.com/prods/large/4624.jpg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6.jpeg"/><Relationship Id="rId4" Type="http://schemas.openxmlformats.org/officeDocument/2006/relationships/image" Target="http://www.emimikos.gr/shop/images/P/lsis_BK_type.jpg" TargetMode="Externa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http://www.4uthesite.com/resized/200/p-4624-200-both.jpg" TargetMode="External"/><Relationship Id="rId13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image" Target="../media/image4.jpeg"/><Relationship Id="rId12" Type="http://schemas.openxmlformats.org/officeDocument/2006/relationships/image" Target="http://upload.wikimedia.org/wikipedia/commons/thumb/9/91/Earth_Ground.svg/25px-Earth_Ground.svg.pn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4uthesite.com/prods/large/4624.jpg" TargetMode="External"/><Relationship Id="rId11" Type="http://schemas.openxmlformats.org/officeDocument/2006/relationships/image" Target="../media/image11.png"/><Relationship Id="rId5" Type="http://schemas.openxmlformats.org/officeDocument/2006/relationships/image" Target="http://www.emimikos.gr/shop/images/P/lsis_BK_type.jpg" TargetMode="External"/><Relationship Id="rId10" Type="http://schemas.openxmlformats.org/officeDocument/2006/relationships/hyperlink" Target="http://el.wikipedia.org/wiki/%CE%91%CF%81%CF%87%CE%B5%CE%AF%CE%BF:Earth_Ground.svg" TargetMode="External"/><Relationship Id="rId4" Type="http://schemas.openxmlformats.org/officeDocument/2006/relationships/image" Target="../media/image9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u="sng" dirty="0" smtClean="0"/>
              <a:t>Άσκηση 2</a:t>
            </a:r>
            <a:r>
              <a:rPr lang="el-GR" sz="3200" u="sng" baseline="30000" dirty="0" smtClean="0"/>
              <a:t>η</a:t>
            </a:r>
            <a:r>
              <a:rPr lang="el-GR" sz="3200" u="sng" dirty="0" smtClean="0"/>
              <a:t> : σύνδεση καυστήρα – κυκλοφορητή – υδροστάτες – θερμοστάτης χώρου.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sz="3200" dirty="0" smtClean="0">
                <a:solidFill>
                  <a:schemeClr val="bg1"/>
                </a:solidFill>
              </a:rPr>
              <a:t>Αυτή η εγκατάσταση έχει εφαρμογή σε όλες τις εγκαταστάσεις όπου  υπάρχει ατομικός λέβητας ή εγκατάσταση που ελέγχετε από έναν θερμοστάτη χώρου . </a:t>
            </a:r>
          </a:p>
          <a:p>
            <a:pPr>
              <a:buNone/>
            </a:pPr>
            <a:endParaRPr lang="el-GR" sz="3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200" dirty="0" smtClean="0">
                <a:solidFill>
                  <a:schemeClr val="bg1"/>
                </a:solidFill>
              </a:rPr>
              <a:t>Σ΄ αυτή την εγκατάσταση ηλεκτρολογικά ο γενικός διακόπτης  της εγκατάστασης είναι ο θερμοστάτης χώρου. 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ΠΟΙΑ ΟΡΓΑΝΑ ΧΡΕΙΑΖΕΤΕ Η ΠΑΡΑΠΑΝΩ ΕΓΚΑΤΑΣΤΑΣΗ ΝΑ ΛΕΙΤΟΥΡΓΗΣΕΙ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09120"/>
          </a:xfrm>
        </p:spPr>
        <p:txBody>
          <a:bodyPr>
            <a:normAutofit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ΑΣΦΑΛΕΙΟΔΙΑΚΟΠΤΗΣ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ΘΕΡΜΟΣΤΑΤΗΣ ΧΩΡΟΥ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ΚΑΥΣΤΗΡΑΣ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ΚΥΚΛΟΦΟΡΗΤΗΣ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ΥΔΡΟΣΤΑΤΗΣ ΚΑΥΣΤΗΡΑ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 smtClean="0"/>
              <a:t>ΥΔΡΟΣΤΑΤΗΣ ΚΥΚΛΟΦΟΡΗΤΗ</a:t>
            </a:r>
          </a:p>
          <a:p>
            <a:pPr marL="651510" indent="-514350" algn="ctr">
              <a:buNone/>
            </a:pPr>
            <a:endParaRPr lang="el-GR" dirty="0" smtClean="0"/>
          </a:p>
          <a:p>
            <a:pPr marL="651510" indent="-514350" algn="ctr">
              <a:buNone/>
            </a:pPr>
            <a:r>
              <a:rPr lang="el-GR" b="1" dirty="0" smtClean="0">
                <a:solidFill>
                  <a:schemeClr val="bg1"/>
                </a:solidFill>
              </a:rPr>
              <a:t>Η γραμμική εγκατάσταση έχει ως εξής :</a:t>
            </a:r>
            <a:endParaRPr lang="el-GR" dirty="0"/>
          </a:p>
        </p:txBody>
      </p:sp>
      <p:pic>
        <p:nvPicPr>
          <p:cNvPr id="4" name="product_thumbnail" descr="Ασφαλειοδιακόπτης ράγας 16 Α"/>
          <p:cNvPicPr/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796136" y="1988840"/>
            <a:ext cx="47690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- Εικόνα" descr="ΣΕΛ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3000372"/>
            <a:ext cx="690586" cy="571504"/>
          </a:xfrm>
          <a:prstGeom prst="rect">
            <a:avLst/>
          </a:prstGeom>
          <a:noFill/>
        </p:spPr>
      </p:pic>
      <p:pic>
        <p:nvPicPr>
          <p:cNvPr id="7" name="6 - Εικόνα" descr="http://www.4uthesite.com/resized/200/p-4624-200-both.jpg">
            <a:hlinkClick r:id="rId6"/>
          </p:cNvPr>
          <p:cNvPicPr/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4143372" y="3500438"/>
            <a:ext cx="542948" cy="5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- Εικόνα" descr="ΥΔΡΟΣΤΑΤ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57818" y="4143380"/>
            <a:ext cx="428636" cy="409588"/>
          </a:xfrm>
          <a:prstGeom prst="rect">
            <a:avLst/>
          </a:prstGeom>
          <a:noFill/>
        </p:spPr>
      </p:pic>
      <p:pic>
        <p:nvPicPr>
          <p:cNvPr id="9" name="8 - Εικόνα" descr="ΥΔΡΟΣΤΑΤ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6512" y="4572008"/>
            <a:ext cx="428636" cy="409588"/>
          </a:xfrm>
          <a:prstGeom prst="rect">
            <a:avLst/>
          </a:prstGeom>
          <a:noFill/>
        </p:spPr>
      </p:pic>
      <p:pic>
        <p:nvPicPr>
          <p:cNvPr id="10" name="Picture 2" descr="Θερμοστάτης χώρου Ηλεκτρονικός Επίτοιχος Λευκ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2564904"/>
            <a:ext cx="432365" cy="576486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0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0"/>
                            </p:stCondLst>
                            <p:childTnLst>
                              <p:par>
                                <p:cTn id="7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2627784" y="2564904"/>
            <a:ext cx="3829050" cy="1884363"/>
          </a:xfrm>
          <a:prstGeom prst="rect">
            <a:avLst/>
          </a:prstGeom>
          <a:solidFill>
            <a:srgbClr val="99FF99"/>
          </a:solidFill>
          <a:ln w="76200" cmpd="tri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                                                                            </a:t>
            </a:r>
            <a:endParaRPr lang="en-US" dirty="0"/>
          </a:p>
        </p:txBody>
      </p:sp>
      <p:pic>
        <p:nvPicPr>
          <p:cNvPr id="146" name="145 - Εικόνα" descr="ΥΔΡΟΣΤΑΤ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928670"/>
            <a:ext cx="857264" cy="1052530"/>
          </a:xfrm>
          <a:prstGeom prst="rect">
            <a:avLst/>
          </a:prstGeom>
          <a:noFill/>
        </p:spPr>
      </p:pic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285720" y="609600"/>
            <a:ext cx="2143140" cy="100012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ΑΣΚΗΣΗ </a:t>
            </a:r>
            <a:r>
              <a:rPr kumimoji="0" lang="el-GR" sz="1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2</a:t>
            </a:r>
            <a:r>
              <a:rPr kumimoji="0" lang="en-US" sz="1400" b="1" i="0" u="sng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η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ΣΥΝΔΕΣΗ ΚΑΥΣΤΗΡΑ ΚΥΚΛΟΦΟΡΙΤΗ -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ΥΔΡΟΣΤΑΤΕΣ –</a:t>
            </a:r>
            <a:r>
              <a:rPr lang="el-GR" sz="1000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ΘΕΡΜΟΣΤΑΤΗΣ ΧΩΡΟΥ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49" name="148 - Εικόνα" descr="ΣΕΛ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2133600"/>
            <a:ext cx="1600200" cy="1295400"/>
          </a:xfrm>
          <a:prstGeom prst="rect">
            <a:avLst/>
          </a:prstGeom>
          <a:noFill/>
        </p:spPr>
      </p:pic>
      <p:pic>
        <p:nvPicPr>
          <p:cNvPr id="150" name="product_thumbnail" descr="Ασφαλειοδιακόπτης ράγας 16 Α"/>
          <p:cNvPicPr/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38200" y="2667000"/>
            <a:ext cx="92456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" name="150 - Εικόνα" descr="http://www.4uthesite.com/resized/200/p-4624-200-both.jpg">
            <a:hlinkClick r:id="rId6"/>
          </p:cNvPr>
          <p:cNvPicPr/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315200" y="4038600"/>
            <a:ext cx="15240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151 - Εικόνα" descr="ΥΔΡΟΣΤΑΤ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8992" y="5072074"/>
            <a:ext cx="833446" cy="1014401"/>
          </a:xfrm>
          <a:prstGeom prst="rect">
            <a:avLst/>
          </a:prstGeom>
          <a:noFill/>
        </p:spPr>
      </p:pic>
      <p:sp>
        <p:nvSpPr>
          <p:cNvPr id="2193" name="Oval 145"/>
          <p:cNvSpPr>
            <a:spLocks noChangeArrowheads="1"/>
          </p:cNvSpPr>
          <p:nvPr/>
        </p:nvSpPr>
        <p:spPr bwMode="auto">
          <a:xfrm>
            <a:off x="2895600" y="3155950"/>
            <a:ext cx="228600" cy="228600"/>
          </a:xfrm>
          <a:prstGeom prst="ellipse">
            <a:avLst/>
          </a:prstGeom>
          <a:solidFill>
            <a:srgbClr val="9933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94" name="Line 146"/>
          <p:cNvSpPr>
            <a:spLocks noChangeShapeType="1"/>
          </p:cNvSpPr>
          <p:nvPr/>
        </p:nvSpPr>
        <p:spPr bwMode="auto">
          <a:xfrm>
            <a:off x="2209800" y="2971800"/>
            <a:ext cx="762001" cy="274319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95" name="Line 147"/>
          <p:cNvSpPr>
            <a:spLocks noChangeShapeType="1"/>
          </p:cNvSpPr>
          <p:nvPr/>
        </p:nvSpPr>
        <p:spPr bwMode="auto">
          <a:xfrm flipH="1">
            <a:off x="2971800" y="2362200"/>
            <a:ext cx="76200" cy="914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96" name="Line 148"/>
          <p:cNvSpPr>
            <a:spLocks noChangeShapeType="1"/>
          </p:cNvSpPr>
          <p:nvPr/>
        </p:nvSpPr>
        <p:spPr bwMode="auto">
          <a:xfrm>
            <a:off x="3000364" y="3286124"/>
            <a:ext cx="836305" cy="1438276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8" name="157 - Ορθογώνιο"/>
          <p:cNvSpPr/>
          <p:nvPr/>
        </p:nvSpPr>
        <p:spPr>
          <a:xfrm>
            <a:off x="2895600" y="2057400"/>
            <a:ext cx="3852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L</a:t>
            </a:r>
            <a:r>
              <a:rPr lang="el-GR" dirty="0"/>
              <a:t>      </a:t>
            </a:r>
            <a:r>
              <a:rPr lang="en-US" dirty="0"/>
              <a:t>N</a:t>
            </a:r>
            <a:r>
              <a:rPr lang="el-GR" dirty="0"/>
              <a:t>       </a:t>
            </a:r>
            <a:r>
              <a:rPr lang="en-US" dirty="0"/>
              <a:t>E</a:t>
            </a:r>
            <a:r>
              <a:rPr lang="el-GR" dirty="0"/>
              <a:t>                      </a:t>
            </a:r>
            <a:r>
              <a:rPr lang="el-GR" dirty="0" smtClean="0"/>
              <a:t>3     </a:t>
            </a:r>
            <a:r>
              <a:rPr lang="el-GR" dirty="0"/>
              <a:t>1      2 </a:t>
            </a:r>
            <a:endParaRPr lang="en-US" dirty="0"/>
          </a:p>
        </p:txBody>
      </p:sp>
      <p:sp>
        <p:nvSpPr>
          <p:cNvPr id="160" name="159 - Ορθογώνιο"/>
          <p:cNvSpPr/>
          <p:nvPr/>
        </p:nvSpPr>
        <p:spPr>
          <a:xfrm>
            <a:off x="3429000" y="4724400"/>
            <a:ext cx="906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2   </a:t>
            </a:r>
            <a:r>
              <a:rPr lang="el-GR" dirty="0" smtClean="0"/>
              <a:t>1   3 </a:t>
            </a:r>
            <a:endParaRPr lang="en-US" dirty="0"/>
          </a:p>
        </p:txBody>
      </p:sp>
      <p:pic>
        <p:nvPicPr>
          <p:cNvPr id="163" name="162 - Εικόνα" descr="Earth Ground.svg">
            <a:hlinkClick r:id="rId10"/>
          </p:cNvPr>
          <p:cNvPicPr/>
          <p:nvPr/>
        </p:nvPicPr>
        <p:blipFill>
          <a:blip r:embed="rId11" r:link="rId12" cstate="print"/>
          <a:srcRect/>
          <a:stretch>
            <a:fillRect/>
          </a:stretch>
        </p:blipFill>
        <p:spPr bwMode="auto">
          <a:xfrm>
            <a:off x="4500562" y="5286388"/>
            <a:ext cx="228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163 - Εικόνα" descr="Earth Ground.svg">
            <a:hlinkClick r:id="rId10"/>
          </p:cNvPr>
          <p:cNvPicPr/>
          <p:nvPr/>
        </p:nvPicPr>
        <p:blipFill>
          <a:blip r:embed="rId11" r:link="rId12" cstate="print"/>
          <a:srcRect/>
          <a:stretch>
            <a:fillRect/>
          </a:stretch>
        </p:blipFill>
        <p:spPr bwMode="auto">
          <a:xfrm>
            <a:off x="6934200" y="3124200"/>
            <a:ext cx="228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5" name="164 - Εικόνα" descr="Earth Ground.svg">
            <a:hlinkClick r:id="rId10"/>
          </p:cNvPr>
          <p:cNvPicPr/>
          <p:nvPr/>
        </p:nvPicPr>
        <p:blipFill>
          <a:blip r:embed="rId11" r:link="rId12" cstate="print"/>
          <a:srcRect/>
          <a:stretch>
            <a:fillRect/>
          </a:stretch>
        </p:blipFill>
        <p:spPr bwMode="auto">
          <a:xfrm>
            <a:off x="5410200" y="1600200"/>
            <a:ext cx="228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" name="165 - Εικόνα" descr="Earth Ground.svg">
            <a:hlinkClick r:id="rId10"/>
          </p:cNvPr>
          <p:cNvPicPr/>
          <p:nvPr/>
        </p:nvPicPr>
        <p:blipFill>
          <a:blip r:embed="rId11" r:link="rId12" cstate="print"/>
          <a:srcRect/>
          <a:stretch>
            <a:fillRect/>
          </a:stretch>
        </p:blipFill>
        <p:spPr bwMode="auto">
          <a:xfrm>
            <a:off x="7010400" y="5267325"/>
            <a:ext cx="228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8" name="167 - Ορθογώνιο"/>
          <p:cNvSpPr/>
          <p:nvPr/>
        </p:nvSpPr>
        <p:spPr>
          <a:xfrm>
            <a:off x="6858000" y="2667000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70" name="169 - Ορθογώνιο"/>
          <p:cNvSpPr/>
          <p:nvPr/>
        </p:nvSpPr>
        <p:spPr>
          <a:xfrm>
            <a:off x="6934200" y="4724400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71" name="170 - Ορθογώνιο"/>
          <p:cNvSpPr/>
          <p:nvPr/>
        </p:nvSpPr>
        <p:spPr>
          <a:xfrm>
            <a:off x="6858000" y="228600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172" name="171 - Ορθογώνιο"/>
          <p:cNvSpPr/>
          <p:nvPr/>
        </p:nvSpPr>
        <p:spPr>
          <a:xfrm>
            <a:off x="1828800" y="274320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174" name="173 - Ορθογώνιο"/>
          <p:cNvSpPr/>
          <p:nvPr/>
        </p:nvSpPr>
        <p:spPr>
          <a:xfrm>
            <a:off x="6934200" y="4191000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</a:t>
            </a:r>
          </a:p>
        </p:txBody>
      </p:sp>
      <p:pic>
        <p:nvPicPr>
          <p:cNvPr id="175" name="174 - Εικόνα" descr="Earth Ground.svg">
            <a:hlinkClick r:id="rId10"/>
          </p:cNvPr>
          <p:cNvPicPr/>
          <p:nvPr/>
        </p:nvPicPr>
        <p:blipFill>
          <a:blip r:embed="rId11" r:link="rId12" cstate="print"/>
          <a:srcRect/>
          <a:stretch>
            <a:fillRect/>
          </a:stretch>
        </p:blipFill>
        <p:spPr bwMode="auto">
          <a:xfrm>
            <a:off x="1828800" y="3733800"/>
            <a:ext cx="228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6" name="175 - Ορθογώνιο"/>
          <p:cNvSpPr/>
          <p:nvPr/>
        </p:nvSpPr>
        <p:spPr>
          <a:xfrm>
            <a:off x="1799854" y="32120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197" name="Oval 149"/>
          <p:cNvSpPr>
            <a:spLocks noChangeArrowheads="1"/>
          </p:cNvSpPr>
          <p:nvPr/>
        </p:nvSpPr>
        <p:spPr bwMode="auto">
          <a:xfrm>
            <a:off x="3657600" y="3505200"/>
            <a:ext cx="228600" cy="228600"/>
          </a:xfrm>
          <a:prstGeom prst="ellipse">
            <a:avLst/>
          </a:prstGeom>
          <a:solidFill>
            <a:srgbClr val="0000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98" name="Line 150"/>
          <p:cNvSpPr>
            <a:spLocks noChangeShapeType="1"/>
          </p:cNvSpPr>
          <p:nvPr/>
        </p:nvSpPr>
        <p:spPr bwMode="auto">
          <a:xfrm>
            <a:off x="2057400" y="3352801"/>
            <a:ext cx="1685925" cy="298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99" name="Line 151"/>
          <p:cNvSpPr>
            <a:spLocks noChangeShapeType="1"/>
          </p:cNvSpPr>
          <p:nvPr/>
        </p:nvSpPr>
        <p:spPr bwMode="auto">
          <a:xfrm flipH="1" flipV="1">
            <a:off x="3643305" y="2428868"/>
            <a:ext cx="100018" cy="122238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0" name="Line 152"/>
          <p:cNvSpPr>
            <a:spLocks noChangeShapeType="1"/>
          </p:cNvSpPr>
          <p:nvPr/>
        </p:nvSpPr>
        <p:spPr bwMode="auto">
          <a:xfrm>
            <a:off x="3800474" y="3651250"/>
            <a:ext cx="3133725" cy="12255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1" name="Line 153"/>
          <p:cNvSpPr>
            <a:spLocks noChangeShapeType="1"/>
          </p:cNvSpPr>
          <p:nvPr/>
        </p:nvSpPr>
        <p:spPr bwMode="auto">
          <a:xfrm flipV="1">
            <a:off x="3743325" y="2819400"/>
            <a:ext cx="3114676" cy="83184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2" name="Line 154"/>
          <p:cNvSpPr>
            <a:spLocks noChangeShapeType="1"/>
          </p:cNvSpPr>
          <p:nvPr/>
        </p:nvSpPr>
        <p:spPr bwMode="auto">
          <a:xfrm flipV="1">
            <a:off x="2133600" y="3581400"/>
            <a:ext cx="2819400" cy="381000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3" name="Line 155"/>
          <p:cNvSpPr>
            <a:spLocks noChangeShapeType="1"/>
          </p:cNvSpPr>
          <p:nvPr/>
        </p:nvSpPr>
        <p:spPr bwMode="auto">
          <a:xfrm flipH="1">
            <a:off x="4643438" y="3683000"/>
            <a:ext cx="309562" cy="1603388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4" name="Line 156"/>
          <p:cNvSpPr>
            <a:spLocks noChangeShapeType="1"/>
          </p:cNvSpPr>
          <p:nvPr/>
        </p:nvSpPr>
        <p:spPr bwMode="auto">
          <a:xfrm flipV="1">
            <a:off x="4953000" y="1928801"/>
            <a:ext cx="476256" cy="1598623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5" name="Line 157"/>
          <p:cNvSpPr>
            <a:spLocks noChangeShapeType="1"/>
          </p:cNvSpPr>
          <p:nvPr/>
        </p:nvSpPr>
        <p:spPr bwMode="auto">
          <a:xfrm>
            <a:off x="4953001" y="3581400"/>
            <a:ext cx="2057400" cy="1828800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6" name="Line 158"/>
          <p:cNvSpPr>
            <a:spLocks noChangeShapeType="1"/>
          </p:cNvSpPr>
          <p:nvPr/>
        </p:nvSpPr>
        <p:spPr bwMode="auto">
          <a:xfrm flipV="1">
            <a:off x="4953001" y="3357562"/>
            <a:ext cx="1976454" cy="223836"/>
          </a:xfrm>
          <a:prstGeom prst="line">
            <a:avLst/>
          </a:prstGeom>
          <a:noFill/>
          <a:ln w="38100">
            <a:solidFill>
              <a:srgbClr val="FFFF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7" name="Oval 159"/>
          <p:cNvSpPr>
            <a:spLocks noChangeArrowheads="1"/>
          </p:cNvSpPr>
          <p:nvPr/>
        </p:nvSpPr>
        <p:spPr bwMode="auto">
          <a:xfrm>
            <a:off x="4838700" y="3454400"/>
            <a:ext cx="228600" cy="2286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8" name="Oval 160"/>
          <p:cNvSpPr>
            <a:spLocks noChangeArrowheads="1"/>
          </p:cNvSpPr>
          <p:nvPr/>
        </p:nvSpPr>
        <p:spPr bwMode="auto">
          <a:xfrm>
            <a:off x="5715000" y="3200400"/>
            <a:ext cx="228600" cy="2286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09" name="Line 161"/>
          <p:cNvSpPr>
            <a:spLocks noChangeShapeType="1"/>
          </p:cNvSpPr>
          <p:nvPr/>
        </p:nvSpPr>
        <p:spPr bwMode="auto">
          <a:xfrm flipV="1">
            <a:off x="5857875" y="2514600"/>
            <a:ext cx="1000125" cy="866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10" name="Line 162"/>
          <p:cNvSpPr>
            <a:spLocks noChangeShapeType="1"/>
          </p:cNvSpPr>
          <p:nvPr/>
        </p:nvSpPr>
        <p:spPr bwMode="auto">
          <a:xfrm flipH="1">
            <a:off x="5857874" y="2357430"/>
            <a:ext cx="500076" cy="95250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11" name="Oval 163"/>
          <p:cNvSpPr>
            <a:spLocks noChangeArrowheads="1"/>
          </p:cNvSpPr>
          <p:nvPr/>
        </p:nvSpPr>
        <p:spPr bwMode="auto">
          <a:xfrm>
            <a:off x="4371975" y="3038475"/>
            <a:ext cx="228600" cy="228600"/>
          </a:xfrm>
          <a:prstGeom prst="ellipse">
            <a:avLst/>
          </a:prstGeom>
          <a:solidFill>
            <a:srgbClr val="80008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12" name="Line 164"/>
          <p:cNvSpPr>
            <a:spLocks noChangeShapeType="1"/>
          </p:cNvSpPr>
          <p:nvPr/>
        </p:nvSpPr>
        <p:spPr bwMode="auto">
          <a:xfrm>
            <a:off x="4214810" y="2357430"/>
            <a:ext cx="280990" cy="76677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13" name="Line 165"/>
          <p:cNvSpPr>
            <a:spLocks noChangeShapeType="1"/>
          </p:cNvSpPr>
          <p:nvPr/>
        </p:nvSpPr>
        <p:spPr bwMode="auto">
          <a:xfrm flipH="1">
            <a:off x="4495800" y="2357430"/>
            <a:ext cx="1433522" cy="84297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14" name="Oval 166"/>
          <p:cNvSpPr>
            <a:spLocks noChangeArrowheads="1"/>
          </p:cNvSpPr>
          <p:nvPr/>
        </p:nvSpPr>
        <p:spPr bwMode="auto">
          <a:xfrm>
            <a:off x="4295775" y="4013200"/>
            <a:ext cx="228600" cy="228600"/>
          </a:xfrm>
          <a:prstGeom prst="ellipse">
            <a:avLst/>
          </a:prstGeom>
          <a:solidFill>
            <a:srgbClr val="008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15" name="Line 167"/>
          <p:cNvSpPr>
            <a:spLocks noChangeShapeType="1"/>
          </p:cNvSpPr>
          <p:nvPr/>
        </p:nvSpPr>
        <p:spPr bwMode="auto">
          <a:xfrm>
            <a:off x="4410075" y="4105274"/>
            <a:ext cx="2600325" cy="2381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16" name="Line 168"/>
          <p:cNvSpPr>
            <a:spLocks noChangeShapeType="1"/>
          </p:cNvSpPr>
          <p:nvPr/>
        </p:nvSpPr>
        <p:spPr bwMode="auto">
          <a:xfrm flipV="1">
            <a:off x="4114800" y="4105274"/>
            <a:ext cx="295275" cy="6953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8" name="4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n-US" dirty="0"/>
          </a:p>
        </p:txBody>
      </p:sp>
      <p:sp>
        <p:nvSpPr>
          <p:cNvPr id="47" name="4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39AA-A89D-4B98-B81E-820372F8581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3071802" y="500042"/>
            <a:ext cx="114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dirty="0" smtClean="0">
                <a:solidFill>
                  <a:schemeClr val="bg1"/>
                </a:solidFill>
              </a:rPr>
              <a:t>ΘΕΡΜΟΣΤΑΤΗΣ    </a:t>
            </a:r>
          </a:p>
          <a:p>
            <a:r>
              <a:rPr lang="el-GR" sz="900" dirty="0">
                <a:solidFill>
                  <a:schemeClr val="bg1"/>
                </a:solidFill>
              </a:rPr>
              <a:t> </a:t>
            </a:r>
            <a:r>
              <a:rPr lang="el-GR" sz="900" dirty="0" smtClean="0">
                <a:solidFill>
                  <a:schemeClr val="bg1"/>
                </a:solidFill>
              </a:rPr>
              <a:t>       ΧΩΡΟΥ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500034" y="4286256"/>
            <a:ext cx="15716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dirty="0" smtClean="0">
                <a:solidFill>
                  <a:schemeClr val="bg1"/>
                </a:solidFill>
              </a:rPr>
              <a:t>ΑΣΦΑΛΕΙΟΔΙΑΚΟΠΤΗΣ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2928926" y="6072206"/>
            <a:ext cx="178595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dirty="0" smtClean="0">
                <a:solidFill>
                  <a:schemeClr val="bg1"/>
                </a:solidFill>
              </a:rPr>
              <a:t>ΥΔΡΟΣΤΑΤΗΣ ΚΥΚΛΟΦΟΡΙΤΗ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5357818" y="571480"/>
            <a:ext cx="192882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dirty="0" smtClean="0">
                <a:solidFill>
                  <a:schemeClr val="bg1"/>
                </a:solidFill>
              </a:rPr>
              <a:t>ΥΔΡΟΣΤΑΤΗΣ ΚΑΥΣΤΗΡΑ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7286644" y="5786454"/>
            <a:ext cx="15716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dirty="0">
                <a:solidFill>
                  <a:schemeClr val="bg1"/>
                </a:solidFill>
              </a:rPr>
              <a:t> </a:t>
            </a:r>
            <a:r>
              <a:rPr lang="el-GR" sz="900" dirty="0" smtClean="0">
                <a:solidFill>
                  <a:schemeClr val="bg1"/>
                </a:solidFill>
              </a:rPr>
              <a:t>         ΚΥΚΛΟΦΟΡΙΤΗΣ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7215206" y="3500438"/>
            <a:ext cx="15716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dirty="0">
                <a:solidFill>
                  <a:schemeClr val="bg1"/>
                </a:solidFill>
              </a:rPr>
              <a:t> </a:t>
            </a:r>
            <a:r>
              <a:rPr lang="el-GR" sz="900" dirty="0" smtClean="0">
                <a:solidFill>
                  <a:schemeClr val="bg1"/>
                </a:solidFill>
              </a:rPr>
              <a:t>           ΚΑΥΣΤΗΡΑΣ</a:t>
            </a:r>
            <a:endParaRPr lang="en-US" sz="900" dirty="0">
              <a:solidFill>
                <a:schemeClr val="bg1"/>
              </a:solidFill>
            </a:endParaRPr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 flipV="1">
            <a:off x="1571604" y="4286256"/>
            <a:ext cx="1285884" cy="114300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500034" y="5572140"/>
            <a:ext cx="15716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 dirty="0" smtClean="0">
                <a:solidFill>
                  <a:schemeClr val="bg1"/>
                </a:solidFill>
              </a:rPr>
              <a:t>ΚΟΥΤΙ ΔΙΑΚΛΑΔΩΣΗΣ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57" name="Picture 2" descr="Θερμοστάτης χώρου Ηλεκτρονικός Επίτοιχος Λευκό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03848" y="836712"/>
            <a:ext cx="813161" cy="10842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78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9500"/>
                            </p:stCondLst>
                            <p:childTnLst>
                              <p:par>
                                <p:cTn id="1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6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8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9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4500"/>
                            </p:stCondLst>
                            <p:childTnLst>
                              <p:par>
                                <p:cTn id="197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30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0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0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30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7500"/>
                            </p:stCondLst>
                            <p:childTnLst>
                              <p:par>
                                <p:cTn id="204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30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0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0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30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500"/>
                            </p:stCondLst>
                            <p:childTnLst>
                              <p:par>
                                <p:cTn id="211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30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30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0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30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3500"/>
                            </p:stCondLst>
                            <p:childTnLst>
                              <p:par>
                                <p:cTn id="21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30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0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30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30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6500"/>
                            </p:stCondLst>
                            <p:childTnLst>
                              <p:par>
                                <p:cTn id="22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3000" fill="hold"/>
                                        <p:tgtEl>
                                          <p:spTgt spid="2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3000" fill="hold"/>
                                        <p:tgtEl>
                                          <p:spTgt spid="2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000" fill="hold"/>
                                        <p:tgtEl>
                                          <p:spTgt spid="2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3000"/>
                                        <p:tgtEl>
                                          <p:spTgt spid="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39500"/>
                            </p:stCondLst>
                            <p:childTnLst>
                              <p:par>
                                <p:cTn id="23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30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0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30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3000"/>
                                        <p:tgtEl>
                                          <p:spTgt spid="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42500"/>
                            </p:stCondLst>
                            <p:childTnLst>
                              <p:par>
                                <p:cTn id="23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30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30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30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3000"/>
                                        <p:tgtEl>
                                          <p:spTgt spid="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5500"/>
                            </p:stCondLst>
                            <p:childTnLst>
                              <p:par>
                                <p:cTn id="24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3000" fill="hold"/>
                                        <p:tgtEl>
                                          <p:spTgt spid="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3000" fill="hold"/>
                                        <p:tgtEl>
                                          <p:spTgt spid="2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3000" fill="hold"/>
                                        <p:tgtEl>
                                          <p:spTgt spid="2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3000"/>
                                        <p:tgtEl>
                                          <p:spTgt spid="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48500"/>
                            </p:stCondLst>
                            <p:childTnLst>
                              <p:par>
                                <p:cTn id="25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3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3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3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3000"/>
                                        <p:tgtEl>
                                          <p:spTgt spid="2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51500"/>
                            </p:stCondLst>
                            <p:childTnLst>
                              <p:par>
                                <p:cTn id="26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30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30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30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3000"/>
                                        <p:tgtEl>
                                          <p:spTgt spid="2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4500"/>
                            </p:stCondLst>
                            <p:childTnLst>
                              <p:par>
                                <p:cTn id="267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3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3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3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7500"/>
                            </p:stCondLst>
                            <p:childTnLst>
                              <p:par>
                                <p:cTn id="274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3000" fill="hold"/>
                                        <p:tgtEl>
                                          <p:spTgt spid="2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3000" fill="hold"/>
                                        <p:tgtEl>
                                          <p:spTgt spid="2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3000" fill="hold"/>
                                        <p:tgtEl>
                                          <p:spTgt spid="2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3000"/>
                                        <p:tgtEl>
                                          <p:spTgt spid="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1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30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30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30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3000"/>
                                        <p:tgtEl>
                                          <p:spTgt spid="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63500"/>
                            </p:stCondLst>
                            <p:childTnLst>
                              <p:par>
                                <p:cTn id="28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3000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3000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3000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3000"/>
                                        <p:tgtEl>
                                          <p:spTgt spid="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66500"/>
                            </p:stCondLst>
                            <p:childTnLst>
                              <p:par>
                                <p:cTn id="29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30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30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0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30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69500"/>
                            </p:stCondLst>
                            <p:childTnLst>
                              <p:par>
                                <p:cTn id="30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30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30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30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30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72500"/>
                            </p:stCondLst>
                            <p:childTnLst>
                              <p:par>
                                <p:cTn id="30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30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30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30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3000"/>
                                        <p:tgtEl>
                                          <p:spTgt spid="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75500"/>
                            </p:stCondLst>
                            <p:childTnLst>
                              <p:par>
                                <p:cTn id="31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3000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000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3000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3000"/>
                                        <p:tgtEl>
                                          <p:spTgt spid="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78500"/>
                            </p:stCondLst>
                            <p:childTnLst>
                              <p:par>
                                <p:cTn id="32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3000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3000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3000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8" dur="3000"/>
                                        <p:tgtEl>
                                          <p:spTgt spid="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81500"/>
                            </p:stCondLst>
                            <p:childTnLst>
                              <p:par>
                                <p:cTn id="33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30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30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30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3000"/>
                                        <p:tgtEl>
                                          <p:spTgt spid="2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84500"/>
                            </p:stCondLst>
                            <p:childTnLst>
                              <p:par>
                                <p:cTn id="337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9" dur="3000" fill="hold"/>
                                        <p:tgtEl>
                                          <p:spTgt spid="2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3000" fill="hold"/>
                                        <p:tgtEl>
                                          <p:spTgt spid="2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3000" fill="hold"/>
                                        <p:tgtEl>
                                          <p:spTgt spid="2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2" dur="3000"/>
                                        <p:tgtEl>
                                          <p:spTgt spid="2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87500"/>
                            </p:stCondLst>
                            <p:childTnLst>
                              <p:par>
                                <p:cTn id="344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30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30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30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3000"/>
                                        <p:tgtEl>
                                          <p:spTgt spid="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90500"/>
                            </p:stCondLst>
                            <p:childTnLst>
                              <p:par>
                                <p:cTn id="351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3" dur="30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30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30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6" dur="3000"/>
                                        <p:tgtEl>
                                          <p:spTgt spid="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93500"/>
                            </p:stCondLst>
                            <p:childTnLst>
                              <p:par>
                                <p:cTn id="35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0" dur="3000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3000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3000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3000"/>
                                        <p:tgtEl>
                                          <p:spTgt spid="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2" grpId="0" animBg="1"/>
      <p:bldP spid="2191" grpId="0" animBg="1"/>
      <p:bldP spid="2193" grpId="0" animBg="1"/>
      <p:bldP spid="2194" grpId="0" animBg="1"/>
      <p:bldP spid="2195" grpId="0" animBg="1"/>
      <p:bldP spid="2196" grpId="0" animBg="1"/>
      <p:bldP spid="158" grpId="0"/>
      <p:bldP spid="160" grpId="0"/>
      <p:bldP spid="168" grpId="0"/>
      <p:bldP spid="170" grpId="0"/>
      <p:bldP spid="171" grpId="0"/>
      <p:bldP spid="172" grpId="0"/>
      <p:bldP spid="174" grpId="0"/>
      <p:bldP spid="176" grpId="0"/>
      <p:bldP spid="2197" grpId="0" animBg="1"/>
      <p:bldP spid="2198" grpId="0" animBg="1"/>
      <p:bldP spid="2199" grpId="0" animBg="1"/>
      <p:bldP spid="2200" grpId="0" animBg="1"/>
      <p:bldP spid="2201" grpId="0" animBg="1"/>
      <p:bldP spid="2202" grpId="0" animBg="1"/>
      <p:bldP spid="2203" grpId="0" animBg="1"/>
      <p:bldP spid="2204" grpId="0" animBg="1"/>
      <p:bldP spid="2205" grpId="0" animBg="1"/>
      <p:bldP spid="2206" grpId="0" animBg="1"/>
      <p:bldP spid="2207" grpId="0" animBg="1"/>
      <p:bldP spid="2208" grpId="0" animBg="1"/>
      <p:bldP spid="2209" grpId="0" animBg="1"/>
      <p:bldP spid="2210" grpId="0" animBg="1"/>
      <p:bldP spid="2211" grpId="0" animBg="1"/>
      <p:bldP spid="2212" grpId="0" animBg="1"/>
      <p:bldP spid="2213" grpId="0" animBg="1"/>
      <p:bldP spid="2214" grpId="0" animBg="1"/>
      <p:bldP spid="2215" grpId="0" animBg="1"/>
      <p:bldP spid="2216" grpId="0" animBg="1"/>
      <p:bldP spid="49" grpId="0"/>
      <p:bldP spid="50" grpId="0"/>
      <p:bldP spid="51" grpId="0"/>
      <p:bldP spid="52" grpId="0"/>
      <p:bldP spid="53" grpId="0"/>
      <p:bldP spid="54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-171399"/>
            <a:ext cx="8858280" cy="1080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l-GR" sz="32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el-GR" sz="32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el-GR" sz="32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el-GR" sz="32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ΕΠΕΞΗΓΗΣΗ ΚΑΙ ΧΡΩΜΑΤΙΣΜΟΣ ΚΑΛΟΔΙΩΝ</a:t>
            </a: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el-GR" sz="32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el-GR" sz="32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</p:spPr>
        <p:txBody>
          <a:bodyPr/>
          <a:lstStyle/>
          <a:p>
            <a:fld id="{BFB039AA-A89D-4B98-B81E-820372F8581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4572000" y="55721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b="1" dirty="0" smtClean="0">
                <a:solidFill>
                  <a:srgbClr val="FFFF00"/>
                </a:solidFill>
              </a:rPr>
              <a:t>Σύνδεση όλων όσων χρειάζονται γείωση (κιτρινοπράσινο χρώμα καλωδίου)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5000636"/>
            <a:ext cx="49291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b="1" dirty="0" smtClean="0">
                <a:solidFill>
                  <a:srgbClr val="0070C0"/>
                </a:solidFill>
              </a:rPr>
              <a:t>Σύνδεση όλων των καταναλωτών με ουδέτερο( μπλε χρώμα καλωδίου)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572000" y="42862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b="1" dirty="0" smtClean="0">
                <a:solidFill>
                  <a:srgbClr val="00B050"/>
                </a:solidFill>
              </a:rPr>
              <a:t>Ο υδροστάτης κυκλοφορητή δίνει εντολή στον κυκλοφορητή (πράσινο χρώμα καλωδίου)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0" y="38576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b="1" dirty="0" smtClean="0">
                <a:solidFill>
                  <a:srgbClr val="FF0000"/>
                </a:solidFill>
              </a:rPr>
              <a:t>Ο υδροστάτης καυστήρα δίνει εντολή στον καυστήρα( κόκκινο χρώμα καλωδίου)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4572000" y="28529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b="1" dirty="0" smtClean="0">
                <a:solidFill>
                  <a:srgbClr val="7030A0"/>
                </a:solidFill>
              </a:rPr>
              <a:t>Ο θερμοστάτης χώρου δίνει εντολή στον υδροστάτη του καυστήρα (μωβ χρώμα καλωδίου)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0" y="23488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l-GR" b="1" dirty="0" smtClean="0">
                <a:solidFill>
                  <a:srgbClr val="993300"/>
                </a:solidFill>
              </a:rPr>
              <a:t>Ο ασφαλειοδιακόπτης δίνει εντολή στον θερμοστάτης χώρου και στον υδροστάτη του κυκλοφορητή ( καφέ χρώμα καλωδίου)</a:t>
            </a:r>
            <a:endParaRPr lang="en-US" b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67</TotalTime>
  <Words>199</Words>
  <Application>Microsoft Office PowerPoint</Application>
  <PresentationFormat>Προβολή στην οθόνη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Ζωντάνια</vt:lpstr>
      <vt:lpstr>Άσκηση 2η : σύνδεση καυστήρα – κυκλοφορητή – υδροστάτες – θερμοστάτης χώρου.</vt:lpstr>
      <vt:lpstr>ΠΟΙΑ ΟΡΓΑΝΑ ΧΡΕΙΑΖΕΤΕ Η ΠΑΡΑΠΑΝΩ ΕΓΚΑΤΑΣΤΑΣΗ ΝΑ ΛΕΙΤΟΥΡΓΗΣΕΙ</vt:lpstr>
      <vt:lpstr>Διαφάνεια 3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Άσκηση 1η : σύνδεση καυστήρα – κυκλοφορητή – υδροστάτες – χρονοδιακόπτης.</dc:title>
  <dc:creator>Γιωργος</dc:creator>
  <cp:lastModifiedBy>Γιωργος</cp:lastModifiedBy>
  <cp:revision>10</cp:revision>
  <dcterms:created xsi:type="dcterms:W3CDTF">2020-04-04T14:21:13Z</dcterms:created>
  <dcterms:modified xsi:type="dcterms:W3CDTF">2021-01-25T14:07:48Z</dcterms:modified>
</cp:coreProperties>
</file>