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71"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18" autoAdjust="0"/>
    <p:restoredTop sz="94627" autoAdjust="0"/>
  </p:normalViewPr>
  <p:slideViewPr>
    <p:cSldViewPr>
      <p:cViewPr varScale="1">
        <p:scale>
          <a:sx n="71" d="100"/>
          <a:sy n="71" d="100"/>
        </p:scale>
        <p:origin x="-822" y="-108"/>
      </p:cViewPr>
      <p:guideLst>
        <p:guide orient="horz" pos="2160"/>
        <p:guide pos="2880"/>
      </p:guideLst>
    </p:cSldViewPr>
  </p:slideViewPr>
  <p:outlineViewPr>
    <p:cViewPr>
      <p:scale>
        <a:sx n="33" d="100"/>
        <a:sy n="33" d="100"/>
      </p:scale>
      <p:origin x="48" y="304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6AD20-96E8-47CA-B263-4DC7CE494CE7}" type="datetimeFigureOut">
              <a:rPr lang="el-GR" smtClean="0"/>
              <a:pPr/>
              <a:t>6/4/2020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6D5C8-2A46-4F98-8AE8-10FE0065C59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58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58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D500DE-2088-461A-BF5B-699D9F6B500F}" type="slidenum">
              <a:rPr lang="el-GR">
                <a:cs typeface="Arial" charset="0"/>
              </a:rPr>
              <a:pPr fontAlgn="base">
                <a:spcBef>
                  <a:spcPct val="0"/>
                </a:spcBef>
                <a:spcAft>
                  <a:spcPct val="0"/>
                </a:spcAft>
              </a:pPr>
              <a:t>17</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FB2A1AD2-B899-49AD-84CA-06263D23C54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DA5C277-EAC0-4EB9-AABC-C62968A93A57}" type="datetimeFigureOut">
              <a:rPr lang="el-GR" smtClean="0"/>
              <a:pPr/>
              <a:t>6/4/2020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DA5C277-EAC0-4EB9-AABC-C62968A93A57}" type="datetimeFigureOut">
              <a:rPr lang="el-GR" smtClean="0"/>
              <a:pPr/>
              <a:t>6/4/2020</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B2A1AD2-B899-49AD-84CA-06263D23C54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857256"/>
          </a:xfrm>
        </p:spPr>
        <p:txBody>
          <a:bodyPr rtlCol="0">
            <a:normAutofit fontScale="90000"/>
          </a:bodyPr>
          <a:lstStyle/>
          <a:p>
            <a:pPr fontAlgn="auto">
              <a:spcAft>
                <a:spcPts val="0"/>
              </a:spcAft>
              <a:defRPr/>
            </a:pPr>
            <a:r>
              <a:rPr lang="el-GR" b="1" u="sng" dirty="0" smtClean="0"/>
              <a:t>ΚΑΥΣΤΗΡΕΣ ΥΓΡΩΝ ΚΑΥΣΙΜΩΝ</a:t>
            </a:r>
            <a:br>
              <a:rPr lang="el-GR" b="1" u="sng" dirty="0" smtClean="0"/>
            </a:br>
            <a:r>
              <a:rPr lang="el-GR" b="1" u="sng" dirty="0" smtClean="0"/>
              <a:t>(πετρελαίου)</a:t>
            </a:r>
            <a:r>
              <a:rPr lang="el-GR" dirty="0" smtClean="0"/>
              <a:t/>
            </a:r>
            <a:br>
              <a:rPr lang="el-GR" dirty="0" smtClean="0"/>
            </a:br>
            <a:endParaRPr lang="el-GR" dirty="0"/>
          </a:p>
        </p:txBody>
      </p:sp>
      <p:pic>
        <p:nvPicPr>
          <p:cNvPr id="18434" name="3 - Θέση περιεχομένου"/>
          <p:cNvPicPr>
            <a:picLocks noGrp="1"/>
          </p:cNvPicPr>
          <p:nvPr>
            <p:ph idx="1"/>
          </p:nvPr>
        </p:nvPicPr>
        <p:blipFill>
          <a:blip r:embed="rId2" cstate="print"/>
          <a:srcRect/>
          <a:stretch>
            <a:fillRect/>
          </a:stretch>
        </p:blipFill>
        <p:spPr>
          <a:xfrm>
            <a:off x="5786446" y="3429000"/>
            <a:ext cx="2571768" cy="2500330"/>
          </a:xfrm>
        </p:spPr>
      </p:pic>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a:t>
            </a:fld>
            <a:endParaRPr lang="el-GR"/>
          </a:p>
        </p:txBody>
      </p:sp>
      <p:sp>
        <p:nvSpPr>
          <p:cNvPr id="18435" name="5 - Ορθογώνιο"/>
          <p:cNvSpPr>
            <a:spLocks noChangeArrowheads="1"/>
          </p:cNvSpPr>
          <p:nvPr/>
        </p:nvSpPr>
        <p:spPr bwMode="auto">
          <a:xfrm>
            <a:off x="179388" y="1643050"/>
            <a:ext cx="8964612" cy="3970318"/>
          </a:xfrm>
          <a:prstGeom prst="rect">
            <a:avLst/>
          </a:prstGeom>
          <a:noFill/>
          <a:ln w="9525">
            <a:noFill/>
            <a:miter lim="800000"/>
            <a:headEnd/>
            <a:tailEnd/>
          </a:ln>
        </p:spPr>
        <p:txBody>
          <a:bodyPr wrap="square">
            <a:spAutoFit/>
          </a:bodyPr>
          <a:lstStyle/>
          <a:p>
            <a:pPr eaLnBrk="0" hangingPunct="0">
              <a:tabLst>
                <a:tab pos="457200" algn="l"/>
              </a:tabLst>
            </a:pPr>
            <a:endParaRPr lang="en-US" b="1" u="sng" dirty="0">
              <a:solidFill>
                <a:srgbClr val="339966"/>
              </a:solidFill>
              <a:cs typeface="Times New Roman" pitchFamily="18" charset="0"/>
            </a:endParaRPr>
          </a:p>
          <a:p>
            <a:pPr eaLnBrk="0" hangingPunct="0">
              <a:tabLst>
                <a:tab pos="457200" algn="l"/>
              </a:tabLst>
            </a:pPr>
            <a:endParaRPr lang="en-US" sz="2400" b="1" u="sng" dirty="0">
              <a:solidFill>
                <a:srgbClr val="339966"/>
              </a:solidFill>
              <a:cs typeface="Times New Roman" pitchFamily="18" charset="0"/>
            </a:endParaRPr>
          </a:p>
          <a:p>
            <a:pPr algn="ctr" eaLnBrk="0" hangingPunct="0">
              <a:tabLst>
                <a:tab pos="457200" algn="l"/>
              </a:tabLst>
            </a:pPr>
            <a:r>
              <a:rPr lang="el-GR" sz="2400" b="1" u="sng" dirty="0">
                <a:solidFill>
                  <a:srgbClr val="FF0000"/>
                </a:solidFill>
                <a:cs typeface="Times New Roman" pitchFamily="18" charset="0"/>
              </a:rPr>
              <a:t>ΤΥΠΟΙ:</a:t>
            </a:r>
            <a:r>
              <a:rPr lang="el-GR" sz="2400" b="1" dirty="0">
                <a:cs typeface="Times New Roman" pitchFamily="18" charset="0"/>
              </a:rPr>
              <a:t> </a:t>
            </a:r>
            <a:r>
              <a:rPr lang="en-US" sz="2400" b="1" dirty="0">
                <a:cs typeface="Times New Roman" pitchFamily="18" charset="0"/>
              </a:rPr>
              <a:t>     </a:t>
            </a:r>
            <a:r>
              <a:rPr lang="el-GR" sz="2400" b="1" dirty="0">
                <a:cs typeface="Times New Roman" pitchFamily="18" charset="0"/>
              </a:rPr>
              <a:t>ΟΙ ΤΥΠΟΙ ΤΩΝ ΚΑΥΣΤΗΡΩΝ ΕΙΝΑΙ </a:t>
            </a:r>
            <a:r>
              <a:rPr lang="el-GR" sz="2400" b="1" dirty="0" smtClean="0">
                <a:cs typeface="Times New Roman" pitchFamily="18" charset="0"/>
              </a:rPr>
              <a:t>:</a:t>
            </a:r>
          </a:p>
          <a:p>
            <a:pPr eaLnBrk="0" hangingPunct="0">
              <a:tabLst>
                <a:tab pos="457200" algn="l"/>
              </a:tabLst>
            </a:pPr>
            <a:endParaRPr lang="el-GR" b="1" dirty="0" smtClean="0">
              <a:cs typeface="Times New Roman" pitchFamily="18" charset="0"/>
            </a:endParaRPr>
          </a:p>
          <a:p>
            <a:pPr eaLnBrk="0" hangingPunct="0">
              <a:tabLst>
                <a:tab pos="457200" algn="l"/>
              </a:tabLst>
            </a:pPr>
            <a:endParaRPr lang="en-US" b="1" dirty="0">
              <a:cs typeface="Times New Roman" pitchFamily="18" charset="0"/>
            </a:endParaRPr>
          </a:p>
          <a:p>
            <a:pPr eaLnBrk="0" hangingPunct="0">
              <a:tabLst>
                <a:tab pos="457200" algn="l"/>
              </a:tabLst>
            </a:pPr>
            <a:endParaRPr lang="el-GR" sz="1000" dirty="0"/>
          </a:p>
          <a:p>
            <a:pPr eaLnBrk="0" hangingPunct="0">
              <a:tabLst>
                <a:tab pos="457200" algn="l"/>
              </a:tabLst>
            </a:pPr>
            <a:endParaRPr lang="el-GR" sz="2000" b="1" dirty="0" smtClean="0">
              <a:cs typeface="Times New Roman" pitchFamily="18" charset="0"/>
            </a:endParaRPr>
          </a:p>
          <a:p>
            <a:pPr eaLnBrk="0" hangingPunct="0">
              <a:tabLst>
                <a:tab pos="457200" algn="l"/>
              </a:tabLst>
            </a:pPr>
            <a:endParaRPr lang="en-US" sz="2000" b="1" dirty="0">
              <a:cs typeface="Times New Roman" pitchFamily="18" charset="0"/>
            </a:endParaRPr>
          </a:p>
          <a:p>
            <a:pPr eaLnBrk="0" hangingPunct="0">
              <a:tabLst>
                <a:tab pos="457200" algn="l"/>
              </a:tabLst>
            </a:pPr>
            <a:endParaRPr lang="el-GR" sz="2000" dirty="0" smtClean="0"/>
          </a:p>
          <a:p>
            <a:pPr eaLnBrk="0" hangingPunct="0">
              <a:tabLst>
                <a:tab pos="457200" algn="l"/>
              </a:tabLst>
            </a:pPr>
            <a:endParaRPr lang="el-GR" sz="2000" dirty="0"/>
          </a:p>
          <a:p>
            <a:pPr eaLnBrk="0" hangingPunct="0">
              <a:tabLst>
                <a:tab pos="457200" algn="l"/>
              </a:tabLst>
            </a:pPr>
            <a:endParaRPr lang="el-GR" sz="2000" b="1" dirty="0" smtClean="0">
              <a:cs typeface="Times New Roman" pitchFamily="18" charset="0"/>
            </a:endParaRPr>
          </a:p>
          <a:p>
            <a:pPr eaLnBrk="0" hangingPunct="0">
              <a:tabLst>
                <a:tab pos="457200" algn="l"/>
              </a:tabLst>
            </a:pPr>
            <a:endParaRPr lang="en-US" sz="2000" b="1" dirty="0">
              <a:cs typeface="Times New Roman" pitchFamily="18" charset="0"/>
            </a:endParaRPr>
          </a:p>
          <a:p>
            <a:pPr eaLnBrk="0" hangingPunct="0">
              <a:buFontTx/>
              <a:buChar char="•"/>
              <a:tabLst>
                <a:tab pos="457200" algn="l"/>
              </a:tabLst>
            </a:pPr>
            <a:endParaRPr lang="el-GR" sz="2000" dirty="0"/>
          </a:p>
        </p:txBody>
      </p:sp>
      <p:sp>
        <p:nvSpPr>
          <p:cNvPr id="7" name="6 - Ορθογώνιο"/>
          <p:cNvSpPr/>
          <p:nvPr/>
        </p:nvSpPr>
        <p:spPr>
          <a:xfrm>
            <a:off x="214282" y="5429264"/>
            <a:ext cx="5214974" cy="369332"/>
          </a:xfrm>
          <a:prstGeom prst="rect">
            <a:avLst/>
          </a:prstGeom>
        </p:spPr>
        <p:txBody>
          <a:bodyPr wrap="square">
            <a:spAutoFit/>
          </a:bodyPr>
          <a:lstStyle/>
          <a:p>
            <a:pPr eaLnBrk="0" hangingPunct="0">
              <a:buFont typeface="Wingdings" pitchFamily="2" charset="2"/>
              <a:buChar char="Ø"/>
              <a:tabLst>
                <a:tab pos="457200" algn="l"/>
              </a:tabLst>
            </a:pPr>
            <a:r>
              <a:rPr lang="el-GR" b="1" dirty="0" smtClean="0">
                <a:cs typeface="Times New Roman" pitchFamily="18" charset="0"/>
              </a:rPr>
              <a:t>     ΠΕΡΙΣΤΡΟΦΙΚΟΙ(με ποτήρι ή με δακτύλιο</a:t>
            </a:r>
            <a:r>
              <a:rPr lang="el-GR" sz="1400" b="1" dirty="0" smtClean="0">
                <a:cs typeface="Times New Roman" pitchFamily="18" charset="0"/>
              </a:rPr>
              <a:t>)</a:t>
            </a:r>
            <a:endParaRPr lang="el-GR" dirty="0"/>
          </a:p>
        </p:txBody>
      </p:sp>
      <p:sp>
        <p:nvSpPr>
          <p:cNvPr id="8" name="7 - Ορθογώνιο"/>
          <p:cNvSpPr/>
          <p:nvPr/>
        </p:nvSpPr>
        <p:spPr>
          <a:xfrm>
            <a:off x="214282" y="4500570"/>
            <a:ext cx="2907664" cy="369332"/>
          </a:xfrm>
          <a:prstGeom prst="rect">
            <a:avLst/>
          </a:prstGeom>
        </p:spPr>
        <p:txBody>
          <a:bodyPr wrap="square">
            <a:spAutoFit/>
          </a:bodyPr>
          <a:lstStyle/>
          <a:p>
            <a:pPr eaLnBrk="0" hangingPunct="0">
              <a:buFont typeface="Wingdings" pitchFamily="2" charset="2"/>
              <a:buChar char="Ø"/>
              <a:tabLst>
                <a:tab pos="457200" algn="l"/>
              </a:tabLst>
            </a:pPr>
            <a:r>
              <a:rPr lang="el-GR" b="1" dirty="0" smtClean="0">
                <a:cs typeface="Times New Roman" pitchFamily="18" charset="0"/>
              </a:rPr>
              <a:t>     ΔΙΑΣΚΟΡΠΙΣΜΟΥ</a:t>
            </a:r>
            <a:endParaRPr lang="el-GR" b="1" dirty="0" smtClean="0">
              <a:cs typeface="Times New Roman" pitchFamily="18" charset="0"/>
            </a:endParaRPr>
          </a:p>
        </p:txBody>
      </p:sp>
      <p:sp>
        <p:nvSpPr>
          <p:cNvPr id="9" name="8 - Ορθογώνιο"/>
          <p:cNvSpPr/>
          <p:nvPr/>
        </p:nvSpPr>
        <p:spPr>
          <a:xfrm>
            <a:off x="214282" y="3429000"/>
            <a:ext cx="4920963" cy="369332"/>
          </a:xfrm>
          <a:prstGeom prst="rect">
            <a:avLst/>
          </a:prstGeom>
        </p:spPr>
        <p:txBody>
          <a:bodyPr wrap="none">
            <a:spAutoFit/>
          </a:bodyPr>
          <a:lstStyle/>
          <a:p>
            <a:pPr>
              <a:buFont typeface="Wingdings" pitchFamily="2" charset="2"/>
              <a:buChar char="Ø"/>
            </a:pPr>
            <a:r>
              <a:rPr lang="el-GR" b="1" dirty="0" smtClean="0">
                <a:cs typeface="Times New Roman" pitchFamily="18" charset="0"/>
              </a:rPr>
              <a:t>      ΕΞΑΤΜΙΣΤΙΚΟΙ </a:t>
            </a:r>
            <a:r>
              <a:rPr lang="el-GR" b="1" dirty="0" smtClean="0">
                <a:cs typeface="Times New Roman" pitchFamily="18" charset="0"/>
              </a:rPr>
              <a:t>(με ανεμιστήρα ή χωρίς)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18434"/>
                                        </p:tgtEl>
                                        <p:attrNameLst>
                                          <p:attrName>style.visibility</p:attrName>
                                        </p:attrNameLst>
                                      </p:cBhvr>
                                      <p:to>
                                        <p:strVal val="visible"/>
                                      </p:to>
                                    </p:set>
                                    <p:animEffect transition="in" filter="fade">
                                      <p:cBhvr>
                                        <p:cTn id="16" dur="2000"/>
                                        <p:tgtEl>
                                          <p:spTgt spid="18434"/>
                                        </p:tgtEl>
                                      </p:cBhvr>
                                    </p:animEffect>
                                    <p:anim calcmode="lin" valueType="num">
                                      <p:cBhvr>
                                        <p:cTn id="17" dur="2000" fill="hold"/>
                                        <p:tgtEl>
                                          <p:spTgt spid="18434"/>
                                        </p:tgtEl>
                                        <p:attrNameLst>
                                          <p:attrName>style.rotation</p:attrName>
                                        </p:attrNameLst>
                                      </p:cBhvr>
                                      <p:tavLst>
                                        <p:tav tm="0">
                                          <p:val>
                                            <p:fltVal val="720"/>
                                          </p:val>
                                        </p:tav>
                                        <p:tav tm="100000">
                                          <p:val>
                                            <p:fltVal val="0"/>
                                          </p:val>
                                        </p:tav>
                                      </p:tavLst>
                                    </p:anim>
                                    <p:anim calcmode="lin" valueType="num">
                                      <p:cBhvr>
                                        <p:cTn id="18" dur="2000" fill="hold"/>
                                        <p:tgtEl>
                                          <p:spTgt spid="18434"/>
                                        </p:tgtEl>
                                        <p:attrNameLst>
                                          <p:attrName>ppt_h</p:attrName>
                                        </p:attrNameLst>
                                      </p:cBhvr>
                                      <p:tavLst>
                                        <p:tav tm="0">
                                          <p:val>
                                            <p:fltVal val="0"/>
                                          </p:val>
                                        </p:tav>
                                        <p:tav tm="100000">
                                          <p:val>
                                            <p:strVal val="#ppt_h"/>
                                          </p:val>
                                        </p:tav>
                                      </p:tavLst>
                                    </p:anim>
                                    <p:anim calcmode="lin" valueType="num">
                                      <p:cBhvr>
                                        <p:cTn id="19" dur="2000" fill="hold"/>
                                        <p:tgtEl>
                                          <p:spTgt spid="18434"/>
                                        </p:tgtEl>
                                        <p:attrNameLst>
                                          <p:attrName>ppt_w</p:attrName>
                                        </p:attrNameLst>
                                      </p:cBhvr>
                                      <p:tavLst>
                                        <p:tav tm="0">
                                          <p:val>
                                            <p:fltVal val="0"/>
                                          </p:val>
                                        </p:tav>
                                        <p:tav tm="100000">
                                          <p:val>
                                            <p:strVal val="#ppt_w"/>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18435"/>
                                        </p:tgtEl>
                                        <p:attrNameLst>
                                          <p:attrName>style.visibility</p:attrName>
                                        </p:attrNameLst>
                                      </p:cBhvr>
                                      <p:to>
                                        <p:strVal val="visible"/>
                                      </p:to>
                                    </p:set>
                                    <p:anim calcmode="lin" valueType="num">
                                      <p:cBhvr additive="base">
                                        <p:cTn id="23" dur="500" fill="hold"/>
                                        <p:tgtEl>
                                          <p:spTgt spid="18435"/>
                                        </p:tgtEl>
                                        <p:attrNameLst>
                                          <p:attrName>ppt_x</p:attrName>
                                        </p:attrNameLst>
                                      </p:cBhvr>
                                      <p:tavLst>
                                        <p:tav tm="0">
                                          <p:val>
                                            <p:strVal val="#ppt_x"/>
                                          </p:val>
                                        </p:tav>
                                        <p:tav tm="100000">
                                          <p:val>
                                            <p:strVal val="#ppt_x"/>
                                          </p:val>
                                        </p:tav>
                                      </p:tavLst>
                                    </p:anim>
                                    <p:anim calcmode="lin" valueType="num">
                                      <p:cBhvr additive="base">
                                        <p:cTn id="24" dur="500" fill="hold"/>
                                        <p:tgtEl>
                                          <p:spTgt spid="18435"/>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17" presetClass="entr" presetSubtype="1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17" presetClass="entr" presetSubtype="1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928670"/>
            <a:ext cx="9144000" cy="5072073"/>
          </a:xfrm>
        </p:spPr>
        <p:txBody>
          <a:bodyPr rtlCol="0">
            <a:noAutofit/>
          </a:bodyPr>
          <a:lstStyle/>
          <a:p>
            <a:pPr>
              <a:buNone/>
              <a:defRPr/>
            </a:pPr>
            <a:r>
              <a:rPr lang="el-GR" sz="2400" b="1" dirty="0" smtClean="0"/>
              <a:t> </a:t>
            </a:r>
            <a:r>
              <a:rPr lang="el-GR" sz="2400" b="1" dirty="0" smtClean="0"/>
              <a:t> Η βάση του ηλεκτρονικού έχει τους </a:t>
            </a:r>
            <a:endParaRPr lang="el-GR" sz="2400" b="1" dirty="0" smtClean="0"/>
          </a:p>
          <a:p>
            <a:pPr>
              <a:buNone/>
              <a:defRPr/>
            </a:pPr>
            <a:r>
              <a:rPr lang="el-GR" sz="2400" b="1" dirty="0" smtClean="0"/>
              <a:t>ακροδέκτες </a:t>
            </a:r>
            <a:r>
              <a:rPr lang="el-GR" sz="2400" b="1" dirty="0" smtClean="0"/>
              <a:t>που χρειάζονται για την </a:t>
            </a:r>
            <a:r>
              <a:rPr lang="el-GR" sz="2400" b="1" dirty="0" smtClean="0"/>
              <a:t> </a:t>
            </a:r>
          </a:p>
          <a:p>
            <a:pPr>
              <a:buNone/>
              <a:defRPr/>
            </a:pPr>
            <a:r>
              <a:rPr lang="el-GR" sz="2400" b="1" dirty="0" smtClean="0"/>
              <a:t>σύνδεση </a:t>
            </a:r>
            <a:r>
              <a:rPr lang="el-GR" sz="2400" b="1" dirty="0" smtClean="0"/>
              <a:t>των οργάνων και </a:t>
            </a:r>
            <a:r>
              <a:rPr lang="el-GR" sz="2400" b="1" dirty="0" smtClean="0"/>
              <a:t>συσκευών</a:t>
            </a:r>
          </a:p>
          <a:p>
            <a:pPr>
              <a:buNone/>
              <a:defRPr/>
            </a:pPr>
            <a:r>
              <a:rPr lang="el-GR" sz="2400" b="1" dirty="0" smtClean="0"/>
              <a:t>που </a:t>
            </a:r>
            <a:r>
              <a:rPr lang="el-GR" sz="2400" b="1" dirty="0" smtClean="0"/>
              <a:t>συνεργάζονται και ελέγχονται </a:t>
            </a:r>
            <a:r>
              <a:rPr lang="el-GR" sz="2400" b="1" dirty="0" smtClean="0"/>
              <a:t>από</a:t>
            </a:r>
          </a:p>
          <a:p>
            <a:pPr>
              <a:buNone/>
              <a:defRPr/>
            </a:pPr>
            <a:r>
              <a:rPr lang="el-GR" sz="2400" b="1" dirty="0" smtClean="0"/>
              <a:t> </a:t>
            </a:r>
            <a:r>
              <a:rPr lang="el-GR" sz="2400" b="1" dirty="0" smtClean="0"/>
              <a:t>το ηλεκτρονικό. Επίσης φέρει τους </a:t>
            </a:r>
            <a:endParaRPr lang="el-GR" sz="2400" b="1" dirty="0" smtClean="0"/>
          </a:p>
          <a:p>
            <a:pPr>
              <a:buNone/>
              <a:defRPr/>
            </a:pPr>
            <a:r>
              <a:rPr lang="el-GR" sz="2400" b="1" dirty="0" smtClean="0"/>
              <a:t>ακροδέκτες </a:t>
            </a:r>
            <a:r>
              <a:rPr lang="el-GR" sz="2400" b="1" dirty="0" smtClean="0"/>
              <a:t>για την σύνδεση του </a:t>
            </a:r>
            <a:endParaRPr lang="el-GR" sz="2400" b="1" dirty="0" smtClean="0"/>
          </a:p>
          <a:p>
            <a:pPr>
              <a:buNone/>
              <a:defRPr/>
            </a:pPr>
            <a:r>
              <a:rPr lang="el-GR" sz="2400" b="1" dirty="0" smtClean="0"/>
              <a:t>ουδετέρου</a:t>
            </a:r>
            <a:r>
              <a:rPr lang="el-GR" sz="2400" b="1" dirty="0" smtClean="0"/>
              <a:t>, της γείωσης και της </a:t>
            </a:r>
            <a:r>
              <a:rPr lang="el-GR" sz="2400" b="1" dirty="0" smtClean="0"/>
              <a:t>τάσης</a:t>
            </a:r>
          </a:p>
          <a:p>
            <a:pPr>
              <a:buNone/>
              <a:defRPr/>
            </a:pPr>
            <a:r>
              <a:rPr lang="el-GR" sz="2400" b="1" dirty="0" smtClean="0"/>
              <a:t> </a:t>
            </a:r>
            <a:r>
              <a:rPr lang="el-GR" sz="2400" b="1" dirty="0" smtClean="0"/>
              <a:t>τροφοδότησης του καυστήρα., </a:t>
            </a:r>
            <a:endParaRPr lang="el-GR" sz="2400" dirty="0" smtClean="0"/>
          </a:p>
          <a:p>
            <a:pPr fontAlgn="auto">
              <a:spcAft>
                <a:spcPts val="0"/>
              </a:spcAft>
              <a:buFont typeface="Arial" pitchFamily="34" charset="0"/>
              <a:buNone/>
              <a:defRPr/>
            </a:pP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endParaRPr lang="el-GR" sz="2400" b="1" dirty="0" smtClean="0"/>
          </a:p>
          <a:p>
            <a:pPr fontAlgn="auto">
              <a:spcAft>
                <a:spcPts val="0"/>
              </a:spcAft>
              <a:buFont typeface="Arial" pitchFamily="34" charset="0"/>
              <a:buNone/>
              <a:defRPr/>
            </a:pPr>
            <a:endParaRPr lang="el-GR" sz="2400" b="1" dirty="0" smtClean="0"/>
          </a:p>
          <a:p>
            <a:pPr fontAlgn="auto">
              <a:spcAft>
                <a:spcPts val="0"/>
              </a:spcAft>
              <a:buFont typeface="Arial" pitchFamily="34" charset="0"/>
              <a:buNone/>
              <a:defRPr/>
            </a:pP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n-GB" sz="2400" b="1" dirty="0" smtClean="0"/>
              <a:t>  </a:t>
            </a:r>
            <a:endParaRPr lang="el-GR" sz="2400" dirty="0" smtClean="0"/>
          </a:p>
          <a:p>
            <a:pPr fontAlgn="auto">
              <a:spcAft>
                <a:spcPts val="0"/>
              </a:spcAft>
              <a:buFont typeface="Arial" pitchFamily="34" charset="0"/>
              <a:buChar char="•"/>
              <a:defRPr/>
            </a:pPr>
            <a:endParaRPr lang="el-GR" sz="2400"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10</a:t>
            </a:fld>
            <a:endParaRPr lang="el-GR"/>
          </a:p>
        </p:txBody>
      </p:sp>
      <p:pic>
        <p:nvPicPr>
          <p:cNvPr id="26626" name="3 - Εικόνα" descr="ΗΛΕΚΤΡΟΝ"/>
          <p:cNvPicPr>
            <a:picLocks noChangeAspect="1" noChangeArrowheads="1"/>
          </p:cNvPicPr>
          <p:nvPr/>
        </p:nvPicPr>
        <p:blipFill>
          <a:blip r:embed="rId2" cstate="print"/>
          <a:srcRect/>
          <a:stretch>
            <a:fillRect/>
          </a:stretch>
        </p:blipFill>
        <p:spPr bwMode="auto">
          <a:xfrm>
            <a:off x="5327702" y="1285860"/>
            <a:ext cx="3720877" cy="2785684"/>
          </a:xfrm>
          <a:prstGeom prst="rect">
            <a:avLst/>
          </a:prstGeom>
          <a:noFill/>
          <a:ln w="9525">
            <a:noFill/>
            <a:miter lim="800000"/>
            <a:headEnd/>
            <a:tailEnd/>
          </a:ln>
        </p:spPr>
      </p:pic>
      <p:sp>
        <p:nvSpPr>
          <p:cNvPr id="6" name="5 - Ορθογώνιο"/>
          <p:cNvSpPr/>
          <p:nvPr/>
        </p:nvSpPr>
        <p:spPr>
          <a:xfrm>
            <a:off x="3071802" y="214290"/>
            <a:ext cx="3088474" cy="461665"/>
          </a:xfrm>
          <a:prstGeom prst="rect">
            <a:avLst/>
          </a:prstGeom>
        </p:spPr>
        <p:txBody>
          <a:bodyPr wrap="none">
            <a:spAutoFit/>
          </a:bodyPr>
          <a:lstStyle/>
          <a:p>
            <a:pPr algn="ctr" fontAlgn="auto">
              <a:spcAft>
                <a:spcPts val="0"/>
              </a:spcAft>
              <a:buFont typeface="Arial" pitchFamily="34" charset="0"/>
              <a:buNone/>
              <a:defRPr/>
            </a:pPr>
            <a:r>
              <a:rPr lang="el-GR" sz="2400" b="1" u="sng" dirty="0" smtClean="0">
                <a:solidFill>
                  <a:srgbClr val="FF0000"/>
                </a:solidFill>
              </a:rPr>
              <a:t>8.Βάση </a:t>
            </a:r>
            <a:r>
              <a:rPr lang="el-GR" sz="2400" b="1" u="sng" dirty="0" smtClean="0">
                <a:solidFill>
                  <a:srgbClr val="FF0000"/>
                </a:solidFill>
              </a:rPr>
              <a:t>ηλεκτρονικού.</a:t>
            </a:r>
            <a:endParaRPr lang="el-GR" sz="2400" dirty="0" smtClean="0">
              <a:solidFill>
                <a:srgbClr val="FF0000"/>
              </a:solidFill>
            </a:endParaRPr>
          </a:p>
        </p:txBody>
      </p:sp>
      <p:sp>
        <p:nvSpPr>
          <p:cNvPr id="7" name="6 - Ορθογώνιο"/>
          <p:cNvSpPr/>
          <p:nvPr/>
        </p:nvSpPr>
        <p:spPr>
          <a:xfrm>
            <a:off x="0" y="5072074"/>
            <a:ext cx="9144000" cy="1200329"/>
          </a:xfrm>
          <a:prstGeom prst="rect">
            <a:avLst/>
          </a:prstGeom>
        </p:spPr>
        <p:txBody>
          <a:bodyPr wrap="square">
            <a:spAutoFit/>
          </a:bodyPr>
          <a:lstStyle/>
          <a:p>
            <a:r>
              <a:rPr lang="el-GR" sz="2400" b="1" dirty="0" smtClean="0"/>
              <a:t>Το ηλεκτρονικό στερεώνεται στην βάση με ένα σύστημα ελασμάτων ή με βίδες, και οι ακροδέκτες του ηλεκτρονικού κουμπώνουν στους ακροδέκτες της βάσης.</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6626"/>
                                        </p:tgtEl>
                                        <p:attrNameLst>
                                          <p:attrName>style.visibility</p:attrName>
                                        </p:attrNameLst>
                                      </p:cBhvr>
                                      <p:to>
                                        <p:strVal val="visible"/>
                                      </p:to>
                                    </p:set>
                                    <p:animEffect transition="in" filter="fade">
                                      <p:cBhvr>
                                        <p:cTn id="15" dur="800" decel="100000"/>
                                        <p:tgtEl>
                                          <p:spTgt spid="26626"/>
                                        </p:tgtEl>
                                      </p:cBhvr>
                                    </p:animEffect>
                                    <p:anim calcmode="lin" valueType="num">
                                      <p:cBhvr>
                                        <p:cTn id="16" dur="800" decel="100000" fill="hold"/>
                                        <p:tgtEl>
                                          <p:spTgt spid="26626"/>
                                        </p:tgtEl>
                                        <p:attrNameLst>
                                          <p:attrName>style.rotation</p:attrName>
                                        </p:attrNameLst>
                                      </p:cBhvr>
                                      <p:tavLst>
                                        <p:tav tm="0">
                                          <p:val>
                                            <p:fltVal val="-90"/>
                                          </p:val>
                                        </p:tav>
                                        <p:tav tm="100000">
                                          <p:val>
                                            <p:fltVal val="0"/>
                                          </p:val>
                                        </p:tav>
                                      </p:tavLst>
                                    </p:anim>
                                    <p:anim calcmode="lin" valueType="num">
                                      <p:cBhvr>
                                        <p:cTn id="17" dur="800" decel="100000" fill="hold"/>
                                        <p:tgtEl>
                                          <p:spTgt spid="26626"/>
                                        </p:tgtEl>
                                        <p:attrNameLst>
                                          <p:attrName>ppt_x</p:attrName>
                                        </p:attrNameLst>
                                      </p:cBhvr>
                                      <p:tavLst>
                                        <p:tav tm="0">
                                          <p:val>
                                            <p:strVal val="#ppt_x+0.4"/>
                                          </p:val>
                                        </p:tav>
                                        <p:tav tm="100000">
                                          <p:val>
                                            <p:strVal val="#ppt_x-0.05"/>
                                          </p:val>
                                        </p:tav>
                                      </p:tavLst>
                                    </p:anim>
                                    <p:anim calcmode="lin" valueType="num">
                                      <p:cBhvr>
                                        <p:cTn id="18" dur="800" decel="100000" fill="hold"/>
                                        <p:tgtEl>
                                          <p:spTgt spid="2662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662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6626"/>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anim calcmode="lin" valueType="num">
                                      <p:cBhvr>
                                        <p:cTn id="25"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28" fill="hold">
                            <p:stCondLst>
                              <p:cond delay="1500"/>
                            </p:stCondLst>
                            <p:childTnLst>
                              <p:par>
                                <p:cTn id="29" presetID="35"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anim calcmode="lin" valueType="num">
                                      <p:cBhvr>
                                        <p:cTn id="32"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35" fill="hold">
                            <p:stCondLst>
                              <p:cond delay="2000"/>
                            </p:stCondLst>
                            <p:childTnLst>
                              <p:par>
                                <p:cTn id="36" presetID="35" presetClass="entr" presetSubtype="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anim calcmode="lin" valueType="num">
                                      <p:cBhvr>
                                        <p:cTn id="39"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2" end="2"/>
                                            </p:txEl>
                                          </p:spTgt>
                                        </p:tgtEl>
                                        <p:attrNameLst>
                                          <p:attrName>ppt_w</p:attrName>
                                        </p:attrNameLst>
                                      </p:cBhvr>
                                      <p:tavLst>
                                        <p:tav tm="0">
                                          <p:val>
                                            <p:fltVal val="0"/>
                                          </p:val>
                                        </p:tav>
                                        <p:tav tm="100000">
                                          <p:val>
                                            <p:strVal val="#ppt_w"/>
                                          </p:val>
                                        </p:tav>
                                      </p:tavLst>
                                    </p:anim>
                                  </p:childTnLst>
                                </p:cTn>
                              </p:par>
                            </p:childTnLst>
                          </p:cTn>
                        </p:par>
                        <p:par>
                          <p:cTn id="42" fill="hold">
                            <p:stCondLst>
                              <p:cond delay="2500"/>
                            </p:stCondLst>
                            <p:childTnLst>
                              <p:par>
                                <p:cTn id="43" presetID="35" presetClass="entr" presetSubtype="0" fill="hold" grpId="0"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anim calcmode="lin" valueType="num">
                                      <p:cBhvr>
                                        <p:cTn id="4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4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8" dur="500" fill="hold"/>
                                        <p:tgtEl>
                                          <p:spTgt spid="3">
                                            <p:txEl>
                                              <p:pRg st="3" end="3"/>
                                            </p:txEl>
                                          </p:spTgt>
                                        </p:tgtEl>
                                        <p:attrNameLst>
                                          <p:attrName>ppt_w</p:attrName>
                                        </p:attrNameLst>
                                      </p:cBhvr>
                                      <p:tavLst>
                                        <p:tav tm="0">
                                          <p:val>
                                            <p:fltVal val="0"/>
                                          </p:val>
                                        </p:tav>
                                        <p:tav tm="100000">
                                          <p:val>
                                            <p:strVal val="#ppt_w"/>
                                          </p:val>
                                        </p:tav>
                                      </p:tavLst>
                                    </p:anim>
                                  </p:childTnLst>
                                </p:cTn>
                              </p:par>
                            </p:childTnLst>
                          </p:cTn>
                        </p:par>
                        <p:par>
                          <p:cTn id="49" fill="hold">
                            <p:stCondLst>
                              <p:cond delay="3000"/>
                            </p:stCondLst>
                            <p:childTnLst>
                              <p:par>
                                <p:cTn id="50" presetID="35" presetClass="entr" presetSubtype="0" fill="hold" grpId="0"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anim calcmode="lin" valueType="num">
                                      <p:cBhvr>
                                        <p:cTn id="53"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54"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5" dur="500" fill="hold"/>
                                        <p:tgtEl>
                                          <p:spTgt spid="3">
                                            <p:txEl>
                                              <p:pRg st="4" end="4"/>
                                            </p:txEl>
                                          </p:spTgt>
                                        </p:tgtEl>
                                        <p:attrNameLst>
                                          <p:attrName>ppt_w</p:attrName>
                                        </p:attrNameLst>
                                      </p:cBhvr>
                                      <p:tavLst>
                                        <p:tav tm="0">
                                          <p:val>
                                            <p:fltVal val="0"/>
                                          </p:val>
                                        </p:tav>
                                        <p:tav tm="100000">
                                          <p:val>
                                            <p:strVal val="#ppt_w"/>
                                          </p:val>
                                        </p:tav>
                                      </p:tavLst>
                                    </p:anim>
                                  </p:childTnLst>
                                </p:cTn>
                              </p:par>
                            </p:childTnLst>
                          </p:cTn>
                        </p:par>
                        <p:par>
                          <p:cTn id="56" fill="hold">
                            <p:stCondLst>
                              <p:cond delay="3500"/>
                            </p:stCondLst>
                            <p:childTnLst>
                              <p:par>
                                <p:cTn id="57" presetID="35" presetClass="entr" presetSubtype="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anim calcmode="lin" valueType="num">
                                      <p:cBhvr>
                                        <p:cTn id="60" dur="5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61"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2" dur="500" fill="hold"/>
                                        <p:tgtEl>
                                          <p:spTgt spid="3">
                                            <p:txEl>
                                              <p:pRg st="5" end="5"/>
                                            </p:txEl>
                                          </p:spTgt>
                                        </p:tgtEl>
                                        <p:attrNameLst>
                                          <p:attrName>ppt_w</p:attrName>
                                        </p:attrNameLst>
                                      </p:cBhvr>
                                      <p:tavLst>
                                        <p:tav tm="0">
                                          <p:val>
                                            <p:fltVal val="0"/>
                                          </p:val>
                                        </p:tav>
                                        <p:tav tm="100000">
                                          <p:val>
                                            <p:strVal val="#ppt_w"/>
                                          </p:val>
                                        </p:tav>
                                      </p:tavLst>
                                    </p:anim>
                                  </p:childTnLst>
                                </p:cTn>
                              </p:par>
                            </p:childTnLst>
                          </p:cTn>
                        </p:par>
                        <p:par>
                          <p:cTn id="63" fill="hold">
                            <p:stCondLst>
                              <p:cond delay="4000"/>
                            </p:stCondLst>
                            <p:childTnLst>
                              <p:par>
                                <p:cTn id="64" presetID="35" presetClass="entr" presetSubtype="0" fill="hold" grpId="0" nodeType="after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500"/>
                                        <p:tgtEl>
                                          <p:spTgt spid="3">
                                            <p:txEl>
                                              <p:pRg st="6" end="6"/>
                                            </p:txEl>
                                          </p:spTgt>
                                        </p:tgtEl>
                                      </p:cBhvr>
                                    </p:animEffect>
                                    <p:anim calcmode="lin" valueType="num">
                                      <p:cBhvr>
                                        <p:cTn id="67" dur="5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68"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9" dur="500" fill="hold"/>
                                        <p:tgtEl>
                                          <p:spTgt spid="3">
                                            <p:txEl>
                                              <p:pRg st="6" end="6"/>
                                            </p:txEl>
                                          </p:spTgt>
                                        </p:tgtEl>
                                        <p:attrNameLst>
                                          <p:attrName>ppt_w</p:attrName>
                                        </p:attrNameLst>
                                      </p:cBhvr>
                                      <p:tavLst>
                                        <p:tav tm="0">
                                          <p:val>
                                            <p:fltVal val="0"/>
                                          </p:val>
                                        </p:tav>
                                        <p:tav tm="100000">
                                          <p:val>
                                            <p:strVal val="#ppt_w"/>
                                          </p:val>
                                        </p:tav>
                                      </p:tavLst>
                                    </p:anim>
                                  </p:childTnLst>
                                </p:cTn>
                              </p:par>
                            </p:childTnLst>
                          </p:cTn>
                        </p:par>
                        <p:par>
                          <p:cTn id="70" fill="hold">
                            <p:stCondLst>
                              <p:cond delay="4500"/>
                            </p:stCondLst>
                            <p:childTnLst>
                              <p:par>
                                <p:cTn id="71" presetID="35" presetClass="entr" presetSubtype="0" fill="hold" grpId="0" nodeType="after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Effect transition="in" filter="fade">
                                      <p:cBhvr>
                                        <p:cTn id="73" dur="500"/>
                                        <p:tgtEl>
                                          <p:spTgt spid="3">
                                            <p:txEl>
                                              <p:pRg st="7" end="7"/>
                                            </p:txEl>
                                          </p:spTgt>
                                        </p:tgtEl>
                                      </p:cBhvr>
                                    </p:animEffect>
                                    <p:anim calcmode="lin" valueType="num">
                                      <p:cBhvr>
                                        <p:cTn id="74" dur="5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75"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6" dur="500" fill="hold"/>
                                        <p:tgtEl>
                                          <p:spTgt spid="3">
                                            <p:txEl>
                                              <p:pRg st="7" end="7"/>
                                            </p:txEl>
                                          </p:spTgt>
                                        </p:tgtEl>
                                        <p:attrNameLst>
                                          <p:attrName>ppt_w</p:attrName>
                                        </p:attrNameLst>
                                      </p:cBhvr>
                                      <p:tavLst>
                                        <p:tav tm="0">
                                          <p:val>
                                            <p:fltVal val="0"/>
                                          </p:val>
                                        </p:tav>
                                        <p:tav tm="100000">
                                          <p:val>
                                            <p:strVal val="#ppt_w"/>
                                          </p:val>
                                        </p:tav>
                                      </p:tavLst>
                                    </p:anim>
                                  </p:childTnLst>
                                </p:cTn>
                              </p:par>
                            </p:childTnLst>
                          </p:cTn>
                        </p:par>
                        <p:par>
                          <p:cTn id="77" fill="hold">
                            <p:stCondLst>
                              <p:cond delay="5000"/>
                            </p:stCondLst>
                            <p:childTnLst>
                              <p:par>
                                <p:cTn id="78" presetID="35" presetClass="entr" presetSubtype="0"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anim calcmode="lin" valueType="num">
                                      <p:cBhvr>
                                        <p:cTn id="81" dur="500" fill="hold"/>
                                        <p:tgtEl>
                                          <p:spTgt spid="7"/>
                                        </p:tgtEl>
                                        <p:attrNameLst>
                                          <p:attrName>style.rotation</p:attrName>
                                        </p:attrNameLst>
                                      </p:cBhvr>
                                      <p:tavLst>
                                        <p:tav tm="0">
                                          <p:val>
                                            <p:fltVal val="720"/>
                                          </p:val>
                                        </p:tav>
                                        <p:tav tm="100000">
                                          <p:val>
                                            <p:fltVal val="0"/>
                                          </p:val>
                                        </p:tav>
                                      </p:tavLst>
                                    </p:anim>
                                    <p:anim calcmode="lin" valueType="num">
                                      <p:cBhvr>
                                        <p:cTn id="82" dur="500" fill="hold"/>
                                        <p:tgtEl>
                                          <p:spTgt spid="7"/>
                                        </p:tgtEl>
                                        <p:attrNameLst>
                                          <p:attrName>ppt_h</p:attrName>
                                        </p:attrNameLst>
                                      </p:cBhvr>
                                      <p:tavLst>
                                        <p:tav tm="0">
                                          <p:val>
                                            <p:fltVal val="0"/>
                                          </p:val>
                                        </p:tav>
                                        <p:tav tm="100000">
                                          <p:val>
                                            <p:strVal val="#ppt_h"/>
                                          </p:val>
                                        </p:tav>
                                      </p:tavLst>
                                    </p:anim>
                                    <p:anim calcmode="lin" valueType="num">
                                      <p:cBhvr>
                                        <p:cTn id="83" dur="5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75" y="785794"/>
            <a:ext cx="8786813" cy="5929331"/>
          </a:xfrm>
        </p:spPr>
        <p:txBody>
          <a:bodyPr rtlCol="0">
            <a:normAutofit fontScale="77500" lnSpcReduction="2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r>
              <a:rPr lang="el-GR" b="1" dirty="0" smtClean="0"/>
              <a:t>Το </a:t>
            </a:r>
            <a:r>
              <a:rPr lang="el-GR" b="1" dirty="0" err="1" smtClean="0"/>
              <a:t>μπεκ</a:t>
            </a:r>
            <a:r>
              <a:rPr lang="el-GR" b="1" dirty="0" smtClean="0"/>
              <a:t> ή ακροφύσιο, είναι το τελευταίο  εξάρτημα που βρίσκεται το πετρέλαιο πριν εγκαταλείψει το καυστήρα και καεί.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r>
              <a:rPr lang="el-GR" b="1" dirty="0" smtClean="0"/>
              <a:t>Η αποστολή του είναι να προετοιμάζει το πετρέλαιο για να καεί με τον πλέον αποδοτικό τρόπο. Δηλαδή να καεί τέλεια, προκειμένου να μας δώσει το μέγιστο της θερμικής ενέργειας που μπορεί.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r>
              <a:rPr lang="el-GR" b="1" dirty="0" smtClean="0"/>
              <a:t>Για να γίνει αυτό θα πρέπει να ψεκαστεί σε λεπτότατα σταγονίδια  για να επιτευχθεί μίγμα πετρελαίου – αέρα όσο γίνεται πιο ομοιογενές.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11</a:t>
            </a:fld>
            <a:endParaRPr lang="el-GR"/>
          </a:p>
        </p:txBody>
      </p:sp>
      <p:pic>
        <p:nvPicPr>
          <p:cNvPr id="27650" name="3 - Εικόνα" descr="ΣΕΛ"/>
          <p:cNvPicPr>
            <a:picLocks noChangeAspect="1" noChangeArrowheads="1"/>
          </p:cNvPicPr>
          <p:nvPr/>
        </p:nvPicPr>
        <p:blipFill>
          <a:blip r:embed="rId2" cstate="print"/>
          <a:srcRect/>
          <a:stretch>
            <a:fillRect/>
          </a:stretch>
        </p:blipFill>
        <p:spPr bwMode="auto">
          <a:xfrm>
            <a:off x="571500" y="1143000"/>
            <a:ext cx="3363913" cy="1352550"/>
          </a:xfrm>
          <a:prstGeom prst="rect">
            <a:avLst/>
          </a:prstGeom>
          <a:noFill/>
          <a:ln w="9525">
            <a:noFill/>
            <a:miter lim="800000"/>
            <a:headEnd/>
            <a:tailEnd/>
          </a:ln>
        </p:spPr>
      </p:pic>
      <p:pic>
        <p:nvPicPr>
          <p:cNvPr id="27651" name="4 - Εικόνα" descr="ΣΕΛ"/>
          <p:cNvPicPr>
            <a:picLocks noChangeAspect="1" noChangeArrowheads="1"/>
          </p:cNvPicPr>
          <p:nvPr/>
        </p:nvPicPr>
        <p:blipFill>
          <a:blip r:embed="rId3" cstate="print"/>
          <a:srcRect/>
          <a:stretch>
            <a:fillRect/>
          </a:stretch>
        </p:blipFill>
        <p:spPr bwMode="auto">
          <a:xfrm>
            <a:off x="5286375" y="928688"/>
            <a:ext cx="2619375" cy="1704975"/>
          </a:xfrm>
          <a:prstGeom prst="rect">
            <a:avLst/>
          </a:prstGeom>
          <a:noFill/>
          <a:ln w="9525">
            <a:noFill/>
            <a:miter lim="800000"/>
            <a:headEnd/>
            <a:tailEnd/>
          </a:ln>
        </p:spPr>
      </p:pic>
      <p:sp>
        <p:nvSpPr>
          <p:cNvPr id="7" name="6 - Ορθογώνιο"/>
          <p:cNvSpPr/>
          <p:nvPr/>
        </p:nvSpPr>
        <p:spPr>
          <a:xfrm>
            <a:off x="3929058" y="214290"/>
            <a:ext cx="1253869" cy="461665"/>
          </a:xfrm>
          <a:prstGeom prst="rect">
            <a:avLst/>
          </a:prstGeom>
        </p:spPr>
        <p:txBody>
          <a:bodyPr wrap="none">
            <a:spAutoFit/>
          </a:bodyPr>
          <a:lstStyle/>
          <a:p>
            <a:pPr algn="ctr" fontAlgn="auto">
              <a:spcAft>
                <a:spcPts val="0"/>
              </a:spcAft>
              <a:buFont typeface="Arial" pitchFamily="34" charset="0"/>
              <a:buNone/>
              <a:defRPr/>
            </a:pPr>
            <a:r>
              <a:rPr lang="el-GR" sz="2400" b="1" u="sng" dirty="0" smtClean="0">
                <a:solidFill>
                  <a:srgbClr val="FF0000"/>
                </a:solidFill>
              </a:rPr>
              <a:t>9.Μπεκ</a:t>
            </a:r>
            <a:r>
              <a:rPr lang="el-GR" sz="2400" b="1" u="sng" dirty="0" smtClean="0">
                <a:solidFill>
                  <a:srgbClr val="FF0000"/>
                </a:solidFill>
              </a:rPr>
              <a:t>.</a:t>
            </a:r>
            <a:endParaRPr lang="el-GR" sz="2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7650"/>
                                        </p:tgtEl>
                                        <p:attrNameLst>
                                          <p:attrName>style.visibility</p:attrName>
                                        </p:attrNameLst>
                                      </p:cBhvr>
                                      <p:to>
                                        <p:strVal val="visible"/>
                                      </p:to>
                                    </p:set>
                                    <p:animEffect transition="in" filter="fade">
                                      <p:cBhvr>
                                        <p:cTn id="16" dur="800" decel="100000"/>
                                        <p:tgtEl>
                                          <p:spTgt spid="27650"/>
                                        </p:tgtEl>
                                      </p:cBhvr>
                                    </p:animEffect>
                                    <p:anim calcmode="lin" valueType="num">
                                      <p:cBhvr>
                                        <p:cTn id="17" dur="800" decel="100000" fill="hold"/>
                                        <p:tgtEl>
                                          <p:spTgt spid="27650"/>
                                        </p:tgtEl>
                                        <p:attrNameLst>
                                          <p:attrName>style.rotation</p:attrName>
                                        </p:attrNameLst>
                                      </p:cBhvr>
                                      <p:tavLst>
                                        <p:tav tm="0">
                                          <p:val>
                                            <p:fltVal val="-90"/>
                                          </p:val>
                                        </p:tav>
                                        <p:tav tm="100000">
                                          <p:val>
                                            <p:fltVal val="0"/>
                                          </p:val>
                                        </p:tav>
                                      </p:tavLst>
                                    </p:anim>
                                    <p:anim calcmode="lin" valueType="num">
                                      <p:cBhvr>
                                        <p:cTn id="18" dur="800" decel="100000" fill="hold"/>
                                        <p:tgtEl>
                                          <p:spTgt spid="27650"/>
                                        </p:tgtEl>
                                        <p:attrNameLst>
                                          <p:attrName>ppt_x</p:attrName>
                                        </p:attrNameLst>
                                      </p:cBhvr>
                                      <p:tavLst>
                                        <p:tav tm="0">
                                          <p:val>
                                            <p:strVal val="#ppt_x+0.4"/>
                                          </p:val>
                                        </p:tav>
                                        <p:tav tm="100000">
                                          <p:val>
                                            <p:strVal val="#ppt_x-0.05"/>
                                          </p:val>
                                        </p:tav>
                                      </p:tavLst>
                                    </p:anim>
                                    <p:anim calcmode="lin" valueType="num">
                                      <p:cBhvr>
                                        <p:cTn id="19" dur="800" decel="100000" fill="hold"/>
                                        <p:tgtEl>
                                          <p:spTgt spid="2765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27651"/>
                                        </p:tgtEl>
                                        <p:attrNameLst>
                                          <p:attrName>style.visibility</p:attrName>
                                        </p:attrNameLst>
                                      </p:cBhvr>
                                      <p:to>
                                        <p:strVal val="visible"/>
                                      </p:to>
                                    </p:set>
                                    <p:animEffect transition="in" filter="fade">
                                      <p:cBhvr>
                                        <p:cTn id="24" dur="800" decel="100000"/>
                                        <p:tgtEl>
                                          <p:spTgt spid="27651"/>
                                        </p:tgtEl>
                                      </p:cBhvr>
                                    </p:animEffect>
                                    <p:anim calcmode="lin" valueType="num">
                                      <p:cBhvr>
                                        <p:cTn id="25" dur="800" decel="100000" fill="hold"/>
                                        <p:tgtEl>
                                          <p:spTgt spid="27651"/>
                                        </p:tgtEl>
                                        <p:attrNameLst>
                                          <p:attrName>style.rotation</p:attrName>
                                        </p:attrNameLst>
                                      </p:cBhvr>
                                      <p:tavLst>
                                        <p:tav tm="0">
                                          <p:val>
                                            <p:fltVal val="-90"/>
                                          </p:val>
                                        </p:tav>
                                        <p:tav tm="100000">
                                          <p:val>
                                            <p:fltVal val="0"/>
                                          </p:val>
                                        </p:tav>
                                      </p:tavLst>
                                    </p:anim>
                                    <p:anim calcmode="lin" valueType="num">
                                      <p:cBhvr>
                                        <p:cTn id="26" dur="800" decel="100000" fill="hold"/>
                                        <p:tgtEl>
                                          <p:spTgt spid="27651"/>
                                        </p:tgtEl>
                                        <p:attrNameLst>
                                          <p:attrName>ppt_x</p:attrName>
                                        </p:attrNameLst>
                                      </p:cBhvr>
                                      <p:tavLst>
                                        <p:tav tm="0">
                                          <p:val>
                                            <p:strVal val="#ppt_x+0.4"/>
                                          </p:val>
                                        </p:tav>
                                        <p:tav tm="100000">
                                          <p:val>
                                            <p:strVal val="#ppt_x-0.05"/>
                                          </p:val>
                                        </p:tav>
                                      </p:tavLst>
                                    </p:anim>
                                    <p:anim calcmode="lin" valueType="num">
                                      <p:cBhvr>
                                        <p:cTn id="27" dur="800" decel="100000" fill="hold"/>
                                        <p:tgtEl>
                                          <p:spTgt spid="27651"/>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7651"/>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7651"/>
                                        </p:tgtEl>
                                        <p:attrNameLst>
                                          <p:attrName>ppt_y</p:attrName>
                                        </p:attrNameLst>
                                      </p:cBhvr>
                                      <p:tavLst>
                                        <p:tav tm="0">
                                          <p:val>
                                            <p:strVal val="#ppt_y+0.1"/>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additive="base">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2" presetClass="entr" presetSubtype="4" fill="hold" grpId="0" nodeType="after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2" presetClass="entr" presetSubtype="4" fill="hold" grpId="0" nodeType="after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12</a:t>
            </a:fld>
            <a:endParaRPr lang="el-GR"/>
          </a:p>
        </p:txBody>
      </p:sp>
      <p:pic>
        <p:nvPicPr>
          <p:cNvPr id="28674" name="3 - Εικόνα" descr="ΣΕΛ"/>
          <p:cNvPicPr>
            <a:picLocks noChangeAspect="1" noChangeArrowheads="1"/>
          </p:cNvPicPr>
          <p:nvPr/>
        </p:nvPicPr>
        <p:blipFill>
          <a:blip r:embed="rId2" cstate="print"/>
          <a:srcRect/>
          <a:stretch>
            <a:fillRect/>
          </a:stretch>
        </p:blipFill>
        <p:spPr bwMode="auto">
          <a:xfrm>
            <a:off x="5808279" y="857232"/>
            <a:ext cx="3335721" cy="2928958"/>
          </a:xfrm>
          <a:prstGeom prst="rect">
            <a:avLst/>
          </a:prstGeom>
          <a:noFill/>
          <a:ln w="9525">
            <a:noFill/>
            <a:miter lim="800000"/>
            <a:headEnd/>
            <a:tailEnd/>
          </a:ln>
        </p:spPr>
      </p:pic>
      <p:sp>
        <p:nvSpPr>
          <p:cNvPr id="6" name="5 - Ορθογώνιο"/>
          <p:cNvSpPr/>
          <p:nvPr/>
        </p:nvSpPr>
        <p:spPr>
          <a:xfrm>
            <a:off x="3643306" y="0"/>
            <a:ext cx="2751074"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10.Φωτοκύταρο</a:t>
            </a:r>
            <a:r>
              <a:rPr lang="el-GR" sz="2800" b="1" u="sng" dirty="0" smtClean="0">
                <a:solidFill>
                  <a:srgbClr val="FF0000"/>
                </a:solidFill>
              </a:rPr>
              <a:t>.</a:t>
            </a:r>
          </a:p>
        </p:txBody>
      </p:sp>
      <p:sp>
        <p:nvSpPr>
          <p:cNvPr id="7" name="6 - Ορθογώνιο"/>
          <p:cNvSpPr/>
          <p:nvPr/>
        </p:nvSpPr>
        <p:spPr>
          <a:xfrm>
            <a:off x="0" y="3429000"/>
            <a:ext cx="9144000" cy="3170099"/>
          </a:xfrm>
          <a:prstGeom prst="rect">
            <a:avLst/>
          </a:prstGeom>
        </p:spPr>
        <p:txBody>
          <a:bodyPr wrap="square">
            <a:spAutoFit/>
          </a:bodyPr>
          <a:lstStyle/>
          <a:p>
            <a:pPr fontAlgn="auto">
              <a:spcAft>
                <a:spcPts val="0"/>
              </a:spcAft>
              <a:buFont typeface="Arial" pitchFamily="34" charset="0"/>
              <a:buNone/>
              <a:defRPr/>
            </a:pPr>
            <a:r>
              <a:rPr lang="el-GR" sz="2000" b="1" dirty="0" smtClean="0"/>
              <a:t> Οι λειτουργίες του είναι οι παρακάτω : </a:t>
            </a:r>
            <a:endParaRPr lang="el-GR" sz="2000" dirty="0" smtClean="0"/>
          </a:p>
          <a:p>
            <a:pPr marL="514350" indent="-514350" fontAlgn="auto">
              <a:spcAft>
                <a:spcPts val="0"/>
              </a:spcAft>
              <a:buFont typeface="+mj-lt"/>
              <a:buAutoNum type="arabicPeriod"/>
              <a:defRPr/>
            </a:pPr>
            <a:r>
              <a:rPr lang="el-GR" sz="2000" b="1" dirty="0" smtClean="0"/>
              <a:t>Αν κατά την </a:t>
            </a:r>
            <a:r>
              <a:rPr lang="el-GR" sz="2000" b="1" dirty="0" err="1" smtClean="0"/>
              <a:t>εντολοδότηση</a:t>
            </a:r>
            <a:r>
              <a:rPr lang="el-GR" sz="2000" b="1" dirty="0" smtClean="0"/>
              <a:t> του καυστήρα βλέπει φως ενημερώνει το ηλεκτρονικό και ο καυστήρας δεν ξεκινά, γιατί μπορεί να είναι η πόρτα του λέβητα ανοικτή, ή το φωτοκύτταρο ή ο καυστήρας να μην είναι τοποθετημένα στη θέση τους, με κίνδυνο ατυχήματος.</a:t>
            </a:r>
            <a:endParaRPr lang="el-GR" sz="2000" dirty="0" smtClean="0"/>
          </a:p>
          <a:p>
            <a:pPr marL="514350" indent="-514350" fontAlgn="auto">
              <a:spcAft>
                <a:spcPts val="0"/>
              </a:spcAft>
              <a:buFont typeface="+mj-lt"/>
              <a:buAutoNum type="arabicPeriod"/>
              <a:defRPr/>
            </a:pPr>
            <a:r>
              <a:rPr lang="el-GR" sz="2000" b="1" dirty="0" smtClean="0"/>
              <a:t>Αν κατά την εκκίνηση του καυστήρα και μετά το άνοιγμα της ηλεκτρομαγνητικής πετρελαίου περάσουν μερικά δευτερόλεπτα ( 7 – 15 ) και δεν δει φως, πάλι ο καυστήρας μπλοκάρει.</a:t>
            </a:r>
            <a:endParaRPr lang="el-GR" sz="2000" dirty="0" smtClean="0"/>
          </a:p>
          <a:p>
            <a:pPr marL="514350" indent="-514350" fontAlgn="auto">
              <a:spcAft>
                <a:spcPts val="0"/>
              </a:spcAft>
              <a:buFont typeface="+mj-lt"/>
              <a:buAutoNum type="arabicPeriod"/>
              <a:defRPr/>
            </a:pPr>
            <a:r>
              <a:rPr lang="el-GR" sz="2000" b="1" dirty="0" smtClean="0"/>
              <a:t>Επίσης θα μπλοκάρει τον καυστήρα αν ενώ λειτουργεί κανονικά η φλόγα σβήσει. </a:t>
            </a:r>
            <a:endParaRPr lang="el-GR" sz="2000" dirty="0"/>
          </a:p>
        </p:txBody>
      </p:sp>
      <p:sp>
        <p:nvSpPr>
          <p:cNvPr id="9" name="8 - Ορθογώνιο"/>
          <p:cNvSpPr/>
          <p:nvPr/>
        </p:nvSpPr>
        <p:spPr>
          <a:xfrm>
            <a:off x="0" y="1000108"/>
            <a:ext cx="9144000" cy="2308324"/>
          </a:xfrm>
          <a:prstGeom prst="rect">
            <a:avLst/>
          </a:prstGeom>
        </p:spPr>
        <p:txBody>
          <a:bodyPr wrap="square">
            <a:spAutoFit/>
          </a:bodyPr>
          <a:lstStyle/>
          <a:p>
            <a:r>
              <a:rPr lang="el-GR" sz="2400" b="1" dirty="0" smtClean="0"/>
              <a:t>Το </a:t>
            </a:r>
            <a:r>
              <a:rPr lang="el-GR" sz="2400" b="1" dirty="0" smtClean="0"/>
              <a:t>φωτοκύτταρο ή </a:t>
            </a:r>
            <a:r>
              <a:rPr lang="el-GR" sz="2400" b="1" dirty="0" err="1" smtClean="0"/>
              <a:t>φωτοαντίσταση</a:t>
            </a:r>
            <a:r>
              <a:rPr lang="el-GR" sz="2400" b="1" dirty="0" smtClean="0"/>
              <a:t>, </a:t>
            </a:r>
            <a:r>
              <a:rPr lang="el-GR" sz="2400" b="1" dirty="0" smtClean="0"/>
              <a:t>Στηρίζει</a:t>
            </a:r>
          </a:p>
          <a:p>
            <a:r>
              <a:rPr lang="el-GR" sz="2400" b="1" dirty="0" smtClean="0"/>
              <a:t>τη λειτουργία </a:t>
            </a:r>
            <a:r>
              <a:rPr lang="el-GR" sz="2400" b="1" dirty="0" smtClean="0"/>
              <a:t>του στη ιδιότητα του θειούχου </a:t>
            </a:r>
            <a:endParaRPr lang="el-GR" sz="2400" b="1" dirty="0" smtClean="0"/>
          </a:p>
          <a:p>
            <a:r>
              <a:rPr lang="el-GR" sz="2400" b="1" dirty="0" smtClean="0"/>
              <a:t>καδμίου</a:t>
            </a:r>
            <a:r>
              <a:rPr lang="el-GR" sz="2400" b="1" dirty="0" smtClean="0"/>
              <a:t>, </a:t>
            </a:r>
            <a:r>
              <a:rPr lang="el-GR" sz="2400" b="1" dirty="0" smtClean="0"/>
              <a:t>στο </a:t>
            </a:r>
            <a:r>
              <a:rPr lang="el-GR" sz="2400" b="1" dirty="0" smtClean="0"/>
              <a:t>φως να παρουσιάζει μικρή </a:t>
            </a:r>
            <a:endParaRPr lang="el-GR" sz="2400" b="1" dirty="0" smtClean="0"/>
          </a:p>
          <a:p>
            <a:r>
              <a:rPr lang="el-GR" sz="2400" b="1" dirty="0" smtClean="0"/>
              <a:t>αντίσταση </a:t>
            </a:r>
            <a:r>
              <a:rPr lang="el-GR" sz="2400" b="1" dirty="0" smtClean="0"/>
              <a:t>ενώ στο </a:t>
            </a:r>
            <a:r>
              <a:rPr lang="el-GR" sz="2400" b="1" dirty="0" smtClean="0"/>
              <a:t>σκοτάδι </a:t>
            </a:r>
            <a:r>
              <a:rPr lang="el-GR" sz="2400" b="1" dirty="0" smtClean="0"/>
              <a:t>η αντίσταση να </a:t>
            </a:r>
            <a:endParaRPr lang="el-GR" sz="2400" b="1" dirty="0" smtClean="0"/>
          </a:p>
          <a:p>
            <a:r>
              <a:rPr lang="el-GR" sz="2400" b="1" dirty="0" smtClean="0"/>
              <a:t>αυξάνεται</a:t>
            </a:r>
            <a:r>
              <a:rPr lang="el-GR" sz="2400" b="1" dirty="0" smtClean="0"/>
              <a:t>. Το </a:t>
            </a:r>
            <a:r>
              <a:rPr lang="el-GR" sz="2400" b="1" dirty="0" smtClean="0"/>
              <a:t>φωτοκύτταρο </a:t>
            </a:r>
            <a:r>
              <a:rPr lang="el-GR" sz="2400" b="1" dirty="0" smtClean="0"/>
              <a:t>τοποθετείται </a:t>
            </a:r>
            <a:endParaRPr lang="el-GR" sz="2400" b="1" dirty="0" smtClean="0"/>
          </a:p>
          <a:p>
            <a:r>
              <a:rPr lang="el-GR" sz="2400" b="1" dirty="0" smtClean="0"/>
              <a:t>κατά </a:t>
            </a:r>
            <a:r>
              <a:rPr lang="el-GR" sz="2400" b="1" dirty="0" smtClean="0"/>
              <a:t>τρόπο που να κοιτά προς τη φλόγα. </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fade">
                                      <p:cBhvr>
                                        <p:cTn id="15" dur="800" decel="100000"/>
                                        <p:tgtEl>
                                          <p:spTgt spid="28674"/>
                                        </p:tgtEl>
                                      </p:cBhvr>
                                    </p:animEffect>
                                    <p:anim calcmode="lin" valueType="num">
                                      <p:cBhvr>
                                        <p:cTn id="16" dur="800" decel="100000" fill="hold"/>
                                        <p:tgtEl>
                                          <p:spTgt spid="28674"/>
                                        </p:tgtEl>
                                        <p:attrNameLst>
                                          <p:attrName>style.rotation</p:attrName>
                                        </p:attrNameLst>
                                      </p:cBhvr>
                                      <p:tavLst>
                                        <p:tav tm="0">
                                          <p:val>
                                            <p:fltVal val="-90"/>
                                          </p:val>
                                        </p:tav>
                                        <p:tav tm="100000">
                                          <p:val>
                                            <p:fltVal val="0"/>
                                          </p:val>
                                        </p:tav>
                                      </p:tavLst>
                                    </p:anim>
                                    <p:anim calcmode="lin" valueType="num">
                                      <p:cBhvr>
                                        <p:cTn id="17" dur="800" decel="100000" fill="hold"/>
                                        <p:tgtEl>
                                          <p:spTgt spid="28674"/>
                                        </p:tgtEl>
                                        <p:attrNameLst>
                                          <p:attrName>ppt_x</p:attrName>
                                        </p:attrNameLst>
                                      </p:cBhvr>
                                      <p:tavLst>
                                        <p:tav tm="0">
                                          <p:val>
                                            <p:strVal val="#ppt_x+0.4"/>
                                          </p:val>
                                        </p:tav>
                                        <p:tav tm="100000">
                                          <p:val>
                                            <p:strVal val="#ppt_x-0.05"/>
                                          </p:val>
                                        </p:tav>
                                      </p:tavLst>
                                    </p:anim>
                                    <p:anim calcmode="lin" valueType="num">
                                      <p:cBhvr>
                                        <p:cTn id="18" dur="800" decel="100000" fill="hold"/>
                                        <p:tgtEl>
                                          <p:spTgt spid="286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86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8674"/>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48" presetClass="entr" presetSubtype="0" accel="5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9"/>
                                        </p:tgtEl>
                                        <p:attrNameLst>
                                          <p:attrName>ppt_y</p:attrName>
                                        </p:attrNameLst>
                                      </p:cBhvr>
                                      <p:tavLst>
                                        <p:tav tm="0">
                                          <p:val>
                                            <p:strVal val="#ppt_y"/>
                                          </p:val>
                                        </p:tav>
                                        <p:tav tm="100000">
                                          <p:val>
                                            <p:strVal val="#ppt_y"/>
                                          </p:val>
                                        </p:tav>
                                      </p:tavLst>
                                    </p:anim>
                                    <p:animEffect transition="in" filter="fade">
                                      <p:cBhvr>
                                        <p:cTn id="27" dur="1000"/>
                                        <p:tgtEl>
                                          <p:spTgt spid="9"/>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1000"/>
                                        <p:tgtEl>
                                          <p:spTgt spid="7">
                                            <p:txEl>
                                              <p:pRg st="1" end="1"/>
                                            </p:txEl>
                                          </p:spTgt>
                                        </p:tgtEl>
                                      </p:cBhvr>
                                    </p:animEffect>
                                    <p:anim calcmode="lin" valueType="num">
                                      <p:cBhvr>
                                        <p:cTn id="3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1000"/>
                                        <p:tgtEl>
                                          <p:spTgt spid="7">
                                            <p:txEl>
                                              <p:pRg st="2" end="2"/>
                                            </p:txEl>
                                          </p:spTgt>
                                        </p:tgtEl>
                                      </p:cBhvr>
                                    </p:animEffect>
                                    <p:anim calcmode="lin" valueType="num">
                                      <p:cBhvr>
                                        <p:cTn id="4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0"/>
                                        <p:tgtEl>
                                          <p:spTgt spid="7">
                                            <p:txEl>
                                              <p:pRg st="3" end="3"/>
                                            </p:txEl>
                                          </p:spTgt>
                                        </p:tgtEl>
                                      </p:cBhvr>
                                    </p:animEffect>
                                    <p:anim calcmode="lin" valueType="num">
                                      <p:cBhvr>
                                        <p:cTn id="5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fade">
                                      <p:cBhvr>
                                        <p:cTn id="55" dur="1000"/>
                                        <p:tgtEl>
                                          <p:spTgt spid="7">
                                            <p:txEl>
                                              <p:pRg st="1" end="1"/>
                                            </p:txEl>
                                          </p:spTgt>
                                        </p:tgtEl>
                                      </p:cBhvr>
                                    </p:animEffect>
                                    <p:anim calcmode="lin" valueType="num">
                                      <p:cBhvr>
                                        <p:cTn id="5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7" presetClass="entr" presetSubtype="0" fill="hold" nodeType="after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fade">
                                      <p:cBhvr>
                                        <p:cTn id="61" dur="1000"/>
                                        <p:tgtEl>
                                          <p:spTgt spid="7">
                                            <p:txEl>
                                              <p:pRg st="2" end="2"/>
                                            </p:txEl>
                                          </p:spTgt>
                                        </p:tgtEl>
                                      </p:cBhvr>
                                    </p:animEffect>
                                    <p:anim calcmode="lin" valueType="num">
                                      <p:cBhvr>
                                        <p:cTn id="6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7" presetClass="entr" presetSubtype="0" fill="hold" nodeType="after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fade">
                                      <p:cBhvr>
                                        <p:cTn id="67" dur="1000"/>
                                        <p:tgtEl>
                                          <p:spTgt spid="7">
                                            <p:txEl>
                                              <p:pRg st="3" end="3"/>
                                            </p:txEl>
                                          </p:spTgt>
                                        </p:tgtEl>
                                      </p:cBhvr>
                                    </p:animEffect>
                                    <p:anim calcmode="lin" valueType="num">
                                      <p:cBhvr>
                                        <p:cTn id="6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allAtOnce"/>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142875"/>
            <a:ext cx="8472487" cy="6357938"/>
          </a:xfrm>
        </p:spPr>
        <p:txBody>
          <a:bodyPr rtlCol="0">
            <a:normAutofit fontScale="62500" lnSpcReduction="20000"/>
          </a:bodyPr>
          <a:lstStyle/>
          <a:p>
            <a:pPr algn="ctr" fontAlgn="auto">
              <a:spcAft>
                <a:spcPts val="0"/>
              </a:spcAft>
              <a:buFont typeface="Arial" pitchFamily="34" charset="0"/>
              <a:buNone/>
              <a:defRPr/>
            </a:pPr>
            <a:r>
              <a:rPr lang="el-GR" b="1" u="sng" dirty="0" smtClean="0">
                <a:solidFill>
                  <a:srgbClr val="FF0000"/>
                </a:solidFill>
              </a:rPr>
              <a:t>11.Ηλεκτρόδια </a:t>
            </a:r>
            <a:r>
              <a:rPr lang="el-GR" b="1" u="sng" dirty="0" smtClean="0">
                <a:solidFill>
                  <a:srgbClr val="FF0000"/>
                </a:solidFill>
              </a:rPr>
              <a:t>έναυσης.</a:t>
            </a:r>
            <a:endParaRPr lang="el-GR" dirty="0" smtClean="0">
              <a:solidFill>
                <a:srgbClr val="FF0000"/>
              </a:solidFill>
            </a:endParaRPr>
          </a:p>
          <a:p>
            <a:pPr fontAlgn="auto">
              <a:spcAft>
                <a:spcPts val="0"/>
              </a:spcAft>
              <a:buFont typeface="Arial" pitchFamily="34" charset="0"/>
              <a:buNone/>
              <a:defRPr/>
            </a:pPr>
            <a:r>
              <a:rPr lang="el-GR" b="1" dirty="0" smtClean="0">
                <a:solidFill>
                  <a:srgbClr val="FF0000"/>
                </a:solidFill>
              </a:rPr>
              <a:t> </a:t>
            </a:r>
            <a:endParaRPr lang="el-GR" dirty="0" smtClean="0">
              <a:solidFill>
                <a:srgbClr val="FF0000"/>
              </a:solidFill>
            </a:endParaRPr>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a:buFont typeface="Wingdings" pitchFamily="2" charset="2"/>
              <a:buChar char="Ø"/>
              <a:defRPr/>
            </a:pPr>
            <a:r>
              <a:rPr lang="el-GR" sz="3200" b="1" dirty="0" smtClean="0"/>
              <a:t>Τα ηλεκτρόδια ή σπινθηριστές ή αναφλεκτήρες, είναι κατασκευασμένα από χαλύβδινο σύρμα με μεγάλη αντοχή στη θερμοκρασία. Στηρίζονται σε μόνωση πορσελάνης που πρέπει να διατηρείται καθαρή από αιθάλη που είναι καλός αγωγός του ηλεκτρισμού. Ο κάθε κατασκευαστής σχεδιάζει το ηλεκτρόδια του με τρόπο που, συνεργαζόμενα με τη μπούκα και το στροβιλιστή, να εξυπηρετούν την απρόσκοπτη έναυση του καυσίμου. </a:t>
            </a:r>
            <a:endParaRPr lang="el-GR" sz="3200" b="1" dirty="0" smtClean="0"/>
          </a:p>
          <a:p>
            <a:pPr>
              <a:buFont typeface="Wingdings" pitchFamily="2" charset="2"/>
              <a:buChar char="Ø"/>
              <a:defRPr/>
            </a:pPr>
            <a:endParaRPr lang="el-GR" dirty="0" smtClean="0"/>
          </a:p>
          <a:p>
            <a:pPr>
              <a:buFont typeface="Wingdings" pitchFamily="2" charset="2"/>
              <a:buChar char="Ø"/>
              <a:defRPr/>
            </a:pPr>
            <a:r>
              <a:rPr lang="el-GR" b="1" dirty="0" smtClean="0"/>
              <a:t>    Η θέση τους είναι πολύ σημαντική, και θα πρέπει να ακολουθούνται οι οδηγίες του κατασκευαστή κατά τη τοποθέτηση τους. </a:t>
            </a:r>
            <a:endParaRPr lang="el-GR" b="1" dirty="0" smtClean="0"/>
          </a:p>
          <a:p>
            <a:pPr>
              <a:buFont typeface="Wingdings" pitchFamily="2" charset="2"/>
              <a:buChar char="Ø"/>
              <a:defRPr/>
            </a:pPr>
            <a:endParaRPr lang="el-GR" dirty="0" smtClean="0"/>
          </a:p>
          <a:p>
            <a:pPr>
              <a:buFont typeface="Wingdings" pitchFamily="2" charset="2"/>
              <a:buChar char="Ø"/>
              <a:defRPr/>
            </a:pPr>
            <a:r>
              <a:rPr lang="el-GR" b="1" dirty="0" smtClean="0"/>
              <a:t>Τα ηλεκτρόδια με τον στροβιλιστή και το μπέκ αποτελούν την φλογοκεφαλή του καυστήρα της οποίας η θέση μέσα στη μπούκα παίζει μεγάλο ρόλο στην καλή λειτουργία του καυστήρα όπως θα δούμε παρακάτω.</a:t>
            </a:r>
            <a:endParaRPr lang="el-GR" dirty="0" smtClean="0"/>
          </a:p>
          <a:p>
            <a:pPr fontAlgn="auto">
              <a:spcAft>
                <a:spcPts val="0"/>
              </a:spcAft>
              <a:buFont typeface="Arial" pitchFamily="34" charset="0"/>
              <a:buChar char="•"/>
              <a:defRPr/>
            </a:pP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13</a:t>
            </a:fld>
            <a:endParaRPr lang="el-GR"/>
          </a:p>
        </p:txBody>
      </p:sp>
      <p:pic>
        <p:nvPicPr>
          <p:cNvPr id="29698" name="3 - Εικόνα" descr="ΣΕΛ"/>
          <p:cNvPicPr>
            <a:picLocks noChangeAspect="1" noChangeArrowheads="1"/>
          </p:cNvPicPr>
          <p:nvPr/>
        </p:nvPicPr>
        <p:blipFill>
          <a:blip r:embed="rId2" cstate="print"/>
          <a:srcRect/>
          <a:stretch>
            <a:fillRect/>
          </a:stretch>
        </p:blipFill>
        <p:spPr bwMode="auto">
          <a:xfrm>
            <a:off x="1143000" y="928688"/>
            <a:ext cx="2343150" cy="1643062"/>
          </a:xfrm>
          <a:prstGeom prst="rect">
            <a:avLst/>
          </a:prstGeom>
          <a:noFill/>
          <a:ln w="9525">
            <a:noFill/>
            <a:miter lim="800000"/>
            <a:headEnd/>
            <a:tailEnd/>
          </a:ln>
        </p:spPr>
      </p:pic>
      <p:pic>
        <p:nvPicPr>
          <p:cNvPr id="29699" name="4 - Εικόνα" descr="ΑΚΙΔΕΣ 1"/>
          <p:cNvPicPr>
            <a:picLocks noChangeAspect="1" noChangeArrowheads="1"/>
          </p:cNvPicPr>
          <p:nvPr/>
        </p:nvPicPr>
        <p:blipFill>
          <a:blip r:embed="rId3" cstate="print"/>
          <a:srcRect/>
          <a:stretch>
            <a:fillRect/>
          </a:stretch>
        </p:blipFill>
        <p:spPr bwMode="auto">
          <a:xfrm>
            <a:off x="4857750" y="928688"/>
            <a:ext cx="2341563"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9698"/>
                                        </p:tgtEl>
                                        <p:attrNameLst>
                                          <p:attrName>style.visibility</p:attrName>
                                        </p:attrNameLst>
                                      </p:cBhvr>
                                      <p:to>
                                        <p:strVal val="visible"/>
                                      </p:to>
                                    </p:set>
                                    <p:animEffect transition="in" filter="fade">
                                      <p:cBhvr>
                                        <p:cTn id="15" dur="1600" decel="100000"/>
                                        <p:tgtEl>
                                          <p:spTgt spid="29698"/>
                                        </p:tgtEl>
                                      </p:cBhvr>
                                    </p:animEffect>
                                    <p:anim calcmode="lin" valueType="num">
                                      <p:cBhvr>
                                        <p:cTn id="16" dur="1600" decel="100000" fill="hold"/>
                                        <p:tgtEl>
                                          <p:spTgt spid="29698"/>
                                        </p:tgtEl>
                                        <p:attrNameLst>
                                          <p:attrName>style.rotation</p:attrName>
                                        </p:attrNameLst>
                                      </p:cBhvr>
                                      <p:tavLst>
                                        <p:tav tm="0">
                                          <p:val>
                                            <p:fltVal val="-90"/>
                                          </p:val>
                                        </p:tav>
                                        <p:tav tm="100000">
                                          <p:val>
                                            <p:fltVal val="0"/>
                                          </p:val>
                                        </p:tav>
                                      </p:tavLst>
                                    </p:anim>
                                    <p:anim calcmode="lin" valueType="num">
                                      <p:cBhvr>
                                        <p:cTn id="17" dur="1600" decel="100000" fill="hold"/>
                                        <p:tgtEl>
                                          <p:spTgt spid="29698"/>
                                        </p:tgtEl>
                                        <p:attrNameLst>
                                          <p:attrName>ppt_x</p:attrName>
                                        </p:attrNameLst>
                                      </p:cBhvr>
                                      <p:tavLst>
                                        <p:tav tm="0">
                                          <p:val>
                                            <p:strVal val="#ppt_x+0.4"/>
                                          </p:val>
                                        </p:tav>
                                        <p:tav tm="100000">
                                          <p:val>
                                            <p:strVal val="#ppt_x-0.05"/>
                                          </p:val>
                                        </p:tav>
                                      </p:tavLst>
                                    </p:anim>
                                    <p:anim calcmode="lin" valueType="num">
                                      <p:cBhvr>
                                        <p:cTn id="18" dur="1600" decel="100000" fill="hold"/>
                                        <p:tgtEl>
                                          <p:spTgt spid="29698"/>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29698"/>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2969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9699"/>
                                        </p:tgtEl>
                                        <p:attrNameLst>
                                          <p:attrName>style.visibility</p:attrName>
                                        </p:attrNameLst>
                                      </p:cBhvr>
                                      <p:to>
                                        <p:strVal val="visible"/>
                                      </p:to>
                                    </p:set>
                                    <p:animEffect transition="in" filter="fade">
                                      <p:cBhvr>
                                        <p:cTn id="23" dur="1600" decel="100000"/>
                                        <p:tgtEl>
                                          <p:spTgt spid="29699"/>
                                        </p:tgtEl>
                                      </p:cBhvr>
                                    </p:animEffect>
                                    <p:anim calcmode="lin" valueType="num">
                                      <p:cBhvr>
                                        <p:cTn id="24" dur="1600" decel="100000" fill="hold"/>
                                        <p:tgtEl>
                                          <p:spTgt spid="29699"/>
                                        </p:tgtEl>
                                        <p:attrNameLst>
                                          <p:attrName>style.rotation</p:attrName>
                                        </p:attrNameLst>
                                      </p:cBhvr>
                                      <p:tavLst>
                                        <p:tav tm="0">
                                          <p:val>
                                            <p:fltVal val="-90"/>
                                          </p:val>
                                        </p:tav>
                                        <p:tav tm="100000">
                                          <p:val>
                                            <p:fltVal val="0"/>
                                          </p:val>
                                        </p:tav>
                                      </p:tavLst>
                                    </p:anim>
                                    <p:anim calcmode="lin" valueType="num">
                                      <p:cBhvr>
                                        <p:cTn id="25" dur="1600" decel="100000" fill="hold"/>
                                        <p:tgtEl>
                                          <p:spTgt spid="29699"/>
                                        </p:tgtEl>
                                        <p:attrNameLst>
                                          <p:attrName>ppt_x</p:attrName>
                                        </p:attrNameLst>
                                      </p:cBhvr>
                                      <p:tavLst>
                                        <p:tav tm="0">
                                          <p:val>
                                            <p:strVal val="#ppt_x+0.4"/>
                                          </p:val>
                                        </p:tav>
                                        <p:tav tm="100000">
                                          <p:val>
                                            <p:strVal val="#ppt_x-0.05"/>
                                          </p:val>
                                        </p:tav>
                                      </p:tavLst>
                                    </p:anim>
                                    <p:anim calcmode="lin" valueType="num">
                                      <p:cBhvr>
                                        <p:cTn id="26" dur="1600" decel="100000" fill="hold"/>
                                        <p:tgtEl>
                                          <p:spTgt spid="29699"/>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29699"/>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29699"/>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7" presetClass="entr" presetSubtype="0" fill="hold" nodeType="after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1000"/>
                                        <p:tgtEl>
                                          <p:spTgt spid="3">
                                            <p:txEl>
                                              <p:pRg st="12" end="12"/>
                                            </p:txEl>
                                          </p:spTgt>
                                        </p:tgtEl>
                                      </p:cBhvr>
                                    </p:animEffect>
                                    <p:anim calcmode="lin" valueType="num">
                                      <p:cBhvr>
                                        <p:cTn id="3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7" presetClass="entr" presetSubtype="0" fill="hold" nodeType="after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1000"/>
                                        <p:tgtEl>
                                          <p:spTgt spid="3">
                                            <p:txEl>
                                              <p:pRg st="14" end="14"/>
                                            </p:txEl>
                                          </p:spTgt>
                                        </p:tgtEl>
                                      </p:cBhvr>
                                    </p:animEffect>
                                    <p:anim calcmode="lin" valueType="num">
                                      <p:cBhvr>
                                        <p:cTn id="4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229600" cy="6500813"/>
          </a:xfrm>
        </p:spPr>
        <p:txBody>
          <a:bodyPr rtlCol="0">
            <a:normAutofit fontScale="77500" lnSpcReduction="2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b="1" dirty="0" smtClean="0"/>
              <a:t>        Ονομάζεται και  κεφαλή ή φλογοσωλήνας. Προσαρμόζεται πάνω στον κορμό του καυστήρα και οδηγείται σε αυτή όλος ο αέρας που εισάγει ο ανεμιστήρας. Μέσα στη μπούκα τοποθετείται  η φλογοκεφαλή η οποία αποτελείται από τη ράβδο </a:t>
            </a:r>
            <a:r>
              <a:rPr lang="el-GR" b="1" dirty="0" err="1" smtClean="0"/>
              <a:t>μπεκ</a:t>
            </a:r>
            <a:r>
              <a:rPr lang="el-GR" b="1" dirty="0" smtClean="0"/>
              <a:t>, το </a:t>
            </a:r>
            <a:r>
              <a:rPr lang="el-GR" b="1" dirty="0" err="1" smtClean="0"/>
              <a:t>μπεκ</a:t>
            </a:r>
            <a:r>
              <a:rPr lang="el-GR" b="1" dirty="0" smtClean="0"/>
              <a:t>, το </a:t>
            </a:r>
            <a:r>
              <a:rPr lang="el-GR" b="1" dirty="0" err="1" smtClean="0"/>
              <a:t>διασκορπιστήρα</a:t>
            </a:r>
            <a:r>
              <a:rPr lang="el-GR" b="1" dirty="0" smtClean="0"/>
              <a:t> και τα ηλεκτρόδια.</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Το άκρο της μπούκας διαμορφώνεται με τρόπο που να επηρεάζεται </a:t>
            </a:r>
            <a:r>
              <a:rPr lang="el-GR" b="1" dirty="0" smtClean="0"/>
              <a:t>η κατανομή του αέρα της καύσης.</a:t>
            </a:r>
            <a:endParaRPr lang="el-GR" dirty="0" smtClean="0"/>
          </a:p>
          <a:p>
            <a:pPr fontAlgn="auto">
              <a:spcAft>
                <a:spcPts val="0"/>
              </a:spcAft>
              <a:buFont typeface="Arial" pitchFamily="34" charset="0"/>
              <a:buChar char="•"/>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14</a:t>
            </a:fld>
            <a:endParaRPr lang="el-GR"/>
          </a:p>
        </p:txBody>
      </p:sp>
      <p:pic>
        <p:nvPicPr>
          <p:cNvPr id="30722" name="3 - Εικόνα"/>
          <p:cNvPicPr>
            <a:picLocks noChangeAspect="1" noChangeArrowheads="1"/>
          </p:cNvPicPr>
          <p:nvPr/>
        </p:nvPicPr>
        <p:blipFill>
          <a:blip r:embed="rId2" cstate="print"/>
          <a:srcRect/>
          <a:stretch>
            <a:fillRect/>
          </a:stretch>
        </p:blipFill>
        <p:spPr bwMode="auto">
          <a:xfrm>
            <a:off x="2143108" y="785793"/>
            <a:ext cx="4643470" cy="2500331"/>
          </a:xfrm>
          <a:prstGeom prst="rect">
            <a:avLst/>
          </a:prstGeom>
          <a:noFill/>
          <a:ln w="9525">
            <a:noFill/>
            <a:miter lim="800000"/>
            <a:headEnd/>
            <a:tailEnd/>
          </a:ln>
        </p:spPr>
      </p:pic>
      <p:sp>
        <p:nvSpPr>
          <p:cNvPr id="6" name="5 - Ορθογώνιο"/>
          <p:cNvSpPr/>
          <p:nvPr/>
        </p:nvSpPr>
        <p:spPr>
          <a:xfrm>
            <a:off x="3571868" y="0"/>
            <a:ext cx="2542107" cy="584775"/>
          </a:xfrm>
          <a:prstGeom prst="rect">
            <a:avLst/>
          </a:prstGeom>
        </p:spPr>
        <p:txBody>
          <a:bodyPr wrap="none">
            <a:spAutoFit/>
          </a:bodyPr>
          <a:lstStyle/>
          <a:p>
            <a:pPr algn="ctr" fontAlgn="auto">
              <a:spcAft>
                <a:spcPts val="0"/>
              </a:spcAft>
              <a:buFont typeface="Arial" pitchFamily="34" charset="0"/>
              <a:buNone/>
              <a:defRPr/>
            </a:pPr>
            <a:r>
              <a:rPr lang="el-GR" sz="3200" b="1" u="sng" dirty="0" smtClean="0">
                <a:solidFill>
                  <a:srgbClr val="FF0000"/>
                </a:solidFill>
              </a:rPr>
              <a:t>12.Η </a:t>
            </a:r>
            <a:r>
              <a:rPr lang="el-GR" sz="3200" b="1" u="sng" dirty="0" smtClean="0">
                <a:solidFill>
                  <a:srgbClr val="FF0000"/>
                </a:solidFill>
              </a:rPr>
              <a:t>μπούκα.</a:t>
            </a:r>
            <a:endParaRPr lang="el-GR" sz="32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fade">
                                      <p:cBhvr>
                                        <p:cTn id="15" dur="1600" decel="100000"/>
                                        <p:tgtEl>
                                          <p:spTgt spid="30722"/>
                                        </p:tgtEl>
                                      </p:cBhvr>
                                    </p:animEffect>
                                    <p:anim calcmode="lin" valueType="num">
                                      <p:cBhvr>
                                        <p:cTn id="16" dur="1600" decel="100000" fill="hold"/>
                                        <p:tgtEl>
                                          <p:spTgt spid="30722"/>
                                        </p:tgtEl>
                                        <p:attrNameLst>
                                          <p:attrName>style.rotation</p:attrName>
                                        </p:attrNameLst>
                                      </p:cBhvr>
                                      <p:tavLst>
                                        <p:tav tm="0">
                                          <p:val>
                                            <p:fltVal val="-90"/>
                                          </p:val>
                                        </p:tav>
                                        <p:tav tm="100000">
                                          <p:val>
                                            <p:fltVal val="0"/>
                                          </p:val>
                                        </p:tav>
                                      </p:tavLst>
                                    </p:anim>
                                    <p:anim calcmode="lin" valueType="num">
                                      <p:cBhvr>
                                        <p:cTn id="17" dur="1600" decel="100000" fill="hold"/>
                                        <p:tgtEl>
                                          <p:spTgt spid="30722"/>
                                        </p:tgtEl>
                                        <p:attrNameLst>
                                          <p:attrName>ppt_x</p:attrName>
                                        </p:attrNameLst>
                                      </p:cBhvr>
                                      <p:tavLst>
                                        <p:tav tm="0">
                                          <p:val>
                                            <p:strVal val="#ppt_x+0.4"/>
                                          </p:val>
                                        </p:tav>
                                        <p:tav tm="100000">
                                          <p:val>
                                            <p:strVal val="#ppt_x-0.05"/>
                                          </p:val>
                                        </p:tav>
                                      </p:tavLst>
                                    </p:anim>
                                    <p:anim calcmode="lin" valueType="num">
                                      <p:cBhvr>
                                        <p:cTn id="18" dur="1600" decel="100000" fill="hold"/>
                                        <p:tgtEl>
                                          <p:spTgt spid="30722"/>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30722"/>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30722"/>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35" presetClass="entr" presetSubtype="0" fill="hold" nodeType="after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anim calcmode="lin" valueType="num">
                                      <p:cBhvr>
                                        <p:cTn id="25" dur="500" fill="hold"/>
                                        <p:tgtEl>
                                          <p:spTgt spid="3">
                                            <p:txEl>
                                              <p:pRg st="11" end="11"/>
                                            </p:txEl>
                                          </p:spTgt>
                                        </p:tgtEl>
                                        <p:attrNameLst>
                                          <p:attrName>style.rotation</p:attrName>
                                        </p:attrNameLst>
                                      </p:cBhvr>
                                      <p:tavLst>
                                        <p:tav tm="0">
                                          <p:val>
                                            <p:fltVal val="720"/>
                                          </p:val>
                                        </p:tav>
                                        <p:tav tm="100000">
                                          <p:val>
                                            <p:fltVal val="0"/>
                                          </p:val>
                                        </p:tav>
                                      </p:tavLst>
                                    </p:anim>
                                    <p:anim calcmode="lin" valueType="num">
                                      <p:cBhvr>
                                        <p:cTn id="26"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11" end="11"/>
                                            </p:txEl>
                                          </p:spTgt>
                                        </p:tgtEl>
                                        <p:attrNameLst>
                                          <p:attrName>ppt_w</p:attrName>
                                        </p:attrNameLst>
                                      </p:cBhvr>
                                      <p:tavLst>
                                        <p:tav tm="0">
                                          <p:val>
                                            <p:fltVal val="0"/>
                                          </p:val>
                                        </p:tav>
                                        <p:tav tm="100000">
                                          <p:val>
                                            <p:strVal val="#ppt_w"/>
                                          </p:val>
                                        </p:tav>
                                      </p:tavLst>
                                    </p:anim>
                                  </p:childTnLst>
                                </p:cTn>
                              </p:par>
                            </p:childTnLst>
                          </p:cTn>
                        </p:par>
                        <p:par>
                          <p:cTn id="28" fill="hold">
                            <p:stCondLst>
                              <p:cond delay="2500"/>
                            </p:stCondLst>
                            <p:childTnLst>
                              <p:par>
                                <p:cTn id="29" presetID="48" presetClass="entr" presetSubtype="0" accel="50000" fill="hold" nodeType="after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p:cTn id="31" dur="1000" fill="hold"/>
                                        <p:tgtEl>
                                          <p:spTgt spid="3">
                                            <p:txEl>
                                              <p:pRg st="13" end="1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13" end="1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50" y="571479"/>
            <a:ext cx="8401050" cy="5929333"/>
          </a:xfrm>
        </p:spPr>
        <p:txBody>
          <a:bodyPr rtlCol="0">
            <a:normAutofit fontScale="77500" lnSpcReduction="20000"/>
          </a:bodyPr>
          <a:lstStyle/>
          <a:p>
            <a:pPr algn="ctr" fontAlgn="auto">
              <a:spcAft>
                <a:spcPts val="0"/>
              </a:spcAft>
              <a:buFont typeface="Arial" pitchFamily="34" charset="0"/>
              <a:buNone/>
              <a:defRPr/>
            </a:pPr>
            <a:r>
              <a:rPr lang="el-GR" b="1" dirty="0" smtClean="0">
                <a:solidFill>
                  <a:srgbClr val="FF0000"/>
                </a:solidFill>
              </a:rPr>
              <a:t> </a:t>
            </a:r>
            <a:endParaRPr lang="el-GR" dirty="0" smtClean="0">
              <a:solidFill>
                <a:srgbClr val="FF0000"/>
              </a:solidFill>
            </a:endParaRPr>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r>
            <a:br>
              <a:rPr lang="el-GR" dirty="0" smtClean="0"/>
            </a:br>
            <a:r>
              <a:rPr lang="el-GR" b="1" dirty="0" smtClean="0"/>
              <a:t>Ο στροβιλιστής στηρίζεται πάνω στη ράβδο </a:t>
            </a:r>
            <a:r>
              <a:rPr lang="el-GR" b="1" dirty="0" err="1" smtClean="0"/>
              <a:t>μπεκ</a:t>
            </a:r>
            <a:r>
              <a:rPr lang="el-GR" b="1" dirty="0" smtClean="0"/>
              <a:t> του καυστήρα, βρίσκεται μέσα στην μπούκα και σε μικρή απόσταση μπροστά από το </a:t>
            </a:r>
            <a:r>
              <a:rPr lang="el-GR" b="1" dirty="0" err="1" smtClean="0"/>
              <a:t>Μπεκ</a:t>
            </a:r>
            <a:r>
              <a:rPr lang="el-GR" b="1" dirty="0" smtClean="0"/>
              <a:t>. Την απόσταση αυτή τη καθορίζει ο κατασκευαστής του καυστήρα. Οι στροβιλιστές φέρουν λοξές εγκοπές ώστε ο αέρας που περνά απ αυτές να υφίσταται έντονη περιδίνηση. Αυτό  έχει σαν αποτέλεσμα την ταχεία ανάμειξη του αέρα με το νέφος του πετρελαίου και την επίτευξη τέλειας καύσης.</a:t>
            </a:r>
            <a:endParaRPr lang="el-GR" dirty="0" smtClean="0"/>
          </a:p>
          <a:p>
            <a:pPr fontAlgn="auto">
              <a:spcAft>
                <a:spcPts val="0"/>
              </a:spcAft>
              <a:buFont typeface="Arial" pitchFamily="34" charset="0"/>
              <a:buChar char="•"/>
              <a:defRPr/>
            </a:pPr>
            <a:endParaRPr lang="el-GR" dirty="0"/>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15</a:t>
            </a:fld>
            <a:endParaRPr lang="el-GR"/>
          </a:p>
        </p:txBody>
      </p:sp>
      <p:pic>
        <p:nvPicPr>
          <p:cNvPr id="31746" name="3 - Εικόνα"/>
          <p:cNvPicPr>
            <a:picLocks noChangeAspect="1" noChangeArrowheads="1"/>
          </p:cNvPicPr>
          <p:nvPr/>
        </p:nvPicPr>
        <p:blipFill>
          <a:blip r:embed="rId2" cstate="print"/>
          <a:srcRect/>
          <a:stretch>
            <a:fillRect/>
          </a:stretch>
        </p:blipFill>
        <p:spPr bwMode="auto">
          <a:xfrm>
            <a:off x="3500438" y="642938"/>
            <a:ext cx="2057400" cy="1533525"/>
          </a:xfrm>
          <a:prstGeom prst="rect">
            <a:avLst/>
          </a:prstGeom>
          <a:noFill/>
          <a:ln w="9525">
            <a:noFill/>
            <a:miter lim="800000"/>
            <a:headEnd/>
            <a:tailEnd/>
          </a:ln>
        </p:spPr>
      </p:pic>
      <p:pic>
        <p:nvPicPr>
          <p:cNvPr id="31747" name="4 - Εικόνα"/>
          <p:cNvPicPr>
            <a:picLocks noChangeAspect="1" noChangeArrowheads="1"/>
          </p:cNvPicPr>
          <p:nvPr/>
        </p:nvPicPr>
        <p:blipFill>
          <a:blip r:embed="rId3" cstate="print"/>
          <a:srcRect/>
          <a:stretch>
            <a:fillRect/>
          </a:stretch>
        </p:blipFill>
        <p:spPr bwMode="auto">
          <a:xfrm>
            <a:off x="714375" y="1500188"/>
            <a:ext cx="2185988" cy="1714500"/>
          </a:xfrm>
          <a:prstGeom prst="rect">
            <a:avLst/>
          </a:prstGeom>
          <a:noFill/>
          <a:ln w="9525">
            <a:noFill/>
            <a:miter lim="800000"/>
            <a:headEnd/>
            <a:tailEnd/>
          </a:ln>
        </p:spPr>
      </p:pic>
      <p:pic>
        <p:nvPicPr>
          <p:cNvPr id="31748" name="5 - Εικόνα"/>
          <p:cNvPicPr>
            <a:picLocks noChangeAspect="1" noChangeArrowheads="1"/>
          </p:cNvPicPr>
          <p:nvPr/>
        </p:nvPicPr>
        <p:blipFill>
          <a:blip r:embed="rId4" cstate="print"/>
          <a:srcRect/>
          <a:stretch>
            <a:fillRect/>
          </a:stretch>
        </p:blipFill>
        <p:spPr bwMode="auto">
          <a:xfrm>
            <a:off x="6286500" y="1500188"/>
            <a:ext cx="2214563" cy="1785937"/>
          </a:xfrm>
          <a:prstGeom prst="rect">
            <a:avLst/>
          </a:prstGeom>
          <a:noFill/>
          <a:ln w="9525">
            <a:noFill/>
            <a:miter lim="800000"/>
            <a:headEnd/>
            <a:tailEnd/>
          </a:ln>
        </p:spPr>
      </p:pic>
      <p:sp>
        <p:nvSpPr>
          <p:cNvPr id="8" name="7 - Ορθογώνιο"/>
          <p:cNvSpPr/>
          <p:nvPr/>
        </p:nvSpPr>
        <p:spPr>
          <a:xfrm>
            <a:off x="1285852" y="0"/>
            <a:ext cx="6397200"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13.Ο </a:t>
            </a:r>
            <a:r>
              <a:rPr lang="el-GR" sz="2800" b="1" u="sng" dirty="0" err="1" smtClean="0">
                <a:solidFill>
                  <a:srgbClr val="FF0000"/>
                </a:solidFill>
              </a:rPr>
              <a:t>διασκορπιστήρας</a:t>
            </a:r>
            <a:r>
              <a:rPr lang="el-GR" sz="2800" b="1" u="sng" dirty="0" smtClean="0">
                <a:solidFill>
                  <a:srgbClr val="FF0000"/>
                </a:solidFill>
              </a:rPr>
              <a:t>  ( </a:t>
            </a:r>
            <a:r>
              <a:rPr lang="el-GR" sz="2800" b="1" u="sng" dirty="0" err="1" smtClean="0">
                <a:solidFill>
                  <a:srgbClr val="FF0000"/>
                </a:solidFill>
              </a:rPr>
              <a:t>στροβιλιστής</a:t>
            </a:r>
            <a:r>
              <a:rPr lang="el-GR" sz="2800" b="1" u="sng" dirty="0" smtClean="0">
                <a:solidFill>
                  <a:srgbClr val="FF0000"/>
                </a:solidFill>
              </a:rPr>
              <a:t> ).</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nodeType="afterEffect">
                                  <p:stCondLst>
                                    <p:cond delay="0"/>
                                  </p:stCondLst>
                                  <p:childTnLst>
                                    <p:set>
                                      <p:cBhvr>
                                        <p:cTn id="15" dur="1" fill="hold">
                                          <p:stCondLst>
                                            <p:cond delay="0"/>
                                          </p:stCondLst>
                                        </p:cTn>
                                        <p:tgtEl>
                                          <p:spTgt spid="31746"/>
                                        </p:tgtEl>
                                        <p:attrNameLst>
                                          <p:attrName>style.visibility</p:attrName>
                                        </p:attrNameLst>
                                      </p:cBhvr>
                                      <p:to>
                                        <p:strVal val="visible"/>
                                      </p:to>
                                    </p:set>
                                    <p:animScale>
                                      <p:cBhvr>
                                        <p:cTn id="16" dur="1000" decel="50000" fill="hold">
                                          <p:stCondLst>
                                            <p:cond delay="0"/>
                                          </p:stCondLst>
                                        </p:cTn>
                                        <p:tgtEl>
                                          <p:spTgt spid="317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1746"/>
                                        </p:tgtEl>
                                        <p:attrNameLst>
                                          <p:attrName>ppt_x</p:attrName>
                                          <p:attrName>ppt_y</p:attrName>
                                        </p:attrNameLst>
                                      </p:cBhvr>
                                    </p:animMotion>
                                    <p:animEffect transition="in" filter="fade">
                                      <p:cBhvr>
                                        <p:cTn id="18" dur="1000"/>
                                        <p:tgtEl>
                                          <p:spTgt spid="31746"/>
                                        </p:tgtEl>
                                      </p:cBhvr>
                                    </p:animEffect>
                                  </p:childTnLst>
                                </p:cTn>
                              </p:par>
                            </p:childTnLst>
                          </p:cTn>
                        </p:par>
                        <p:par>
                          <p:cTn id="19" fill="hold">
                            <p:stCondLst>
                              <p:cond delay="2000"/>
                            </p:stCondLst>
                            <p:childTnLst>
                              <p:par>
                                <p:cTn id="20" presetID="52" presetClass="entr" presetSubtype="0" fill="hold" nodeType="afterEffect">
                                  <p:stCondLst>
                                    <p:cond delay="0"/>
                                  </p:stCondLst>
                                  <p:childTnLst>
                                    <p:set>
                                      <p:cBhvr>
                                        <p:cTn id="21" dur="1" fill="hold">
                                          <p:stCondLst>
                                            <p:cond delay="0"/>
                                          </p:stCondLst>
                                        </p:cTn>
                                        <p:tgtEl>
                                          <p:spTgt spid="31747"/>
                                        </p:tgtEl>
                                        <p:attrNameLst>
                                          <p:attrName>style.visibility</p:attrName>
                                        </p:attrNameLst>
                                      </p:cBhvr>
                                      <p:to>
                                        <p:strVal val="visible"/>
                                      </p:to>
                                    </p:set>
                                    <p:animScale>
                                      <p:cBhvr>
                                        <p:cTn id="22" dur="1000" decel="50000" fill="hold">
                                          <p:stCondLst>
                                            <p:cond delay="0"/>
                                          </p:stCondLst>
                                        </p:cTn>
                                        <p:tgtEl>
                                          <p:spTgt spid="317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1747"/>
                                        </p:tgtEl>
                                        <p:attrNameLst>
                                          <p:attrName>ppt_x</p:attrName>
                                          <p:attrName>ppt_y</p:attrName>
                                        </p:attrNameLst>
                                      </p:cBhvr>
                                    </p:animMotion>
                                    <p:animEffect transition="in" filter="fade">
                                      <p:cBhvr>
                                        <p:cTn id="24" dur="1000"/>
                                        <p:tgtEl>
                                          <p:spTgt spid="31747"/>
                                        </p:tgtEl>
                                      </p:cBhvr>
                                    </p:animEffect>
                                  </p:childTnLst>
                                </p:cTn>
                              </p:par>
                            </p:childTnLst>
                          </p:cTn>
                        </p:par>
                        <p:par>
                          <p:cTn id="25" fill="hold">
                            <p:stCondLst>
                              <p:cond delay="3000"/>
                            </p:stCondLst>
                            <p:childTnLst>
                              <p:par>
                                <p:cTn id="26" presetID="52" presetClass="entr" presetSubtype="0" fill="hold" nodeType="afterEffect">
                                  <p:stCondLst>
                                    <p:cond delay="0"/>
                                  </p:stCondLst>
                                  <p:childTnLst>
                                    <p:set>
                                      <p:cBhvr>
                                        <p:cTn id="27" dur="1" fill="hold">
                                          <p:stCondLst>
                                            <p:cond delay="0"/>
                                          </p:stCondLst>
                                        </p:cTn>
                                        <p:tgtEl>
                                          <p:spTgt spid="31748"/>
                                        </p:tgtEl>
                                        <p:attrNameLst>
                                          <p:attrName>style.visibility</p:attrName>
                                        </p:attrNameLst>
                                      </p:cBhvr>
                                      <p:to>
                                        <p:strVal val="visible"/>
                                      </p:to>
                                    </p:set>
                                    <p:animScale>
                                      <p:cBhvr>
                                        <p:cTn id="28" dur="1000" decel="50000" fill="hold">
                                          <p:stCondLst>
                                            <p:cond delay="0"/>
                                          </p:stCondLst>
                                        </p:cTn>
                                        <p:tgtEl>
                                          <p:spTgt spid="317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1748"/>
                                        </p:tgtEl>
                                        <p:attrNameLst>
                                          <p:attrName>ppt_x</p:attrName>
                                          <p:attrName>ppt_y</p:attrName>
                                        </p:attrNameLst>
                                      </p:cBhvr>
                                    </p:animMotion>
                                    <p:animEffect transition="in" filter="fade">
                                      <p:cBhvr>
                                        <p:cTn id="30" dur="1000"/>
                                        <p:tgtEl>
                                          <p:spTgt spid="31748"/>
                                        </p:tgtEl>
                                      </p:cBhvr>
                                    </p:animEffect>
                                  </p:childTnLst>
                                </p:cTn>
                              </p:par>
                            </p:childTnLst>
                          </p:cTn>
                        </p:par>
                        <p:par>
                          <p:cTn id="31" fill="hold">
                            <p:stCondLst>
                              <p:cond delay="4000"/>
                            </p:stCondLst>
                            <p:childTnLst>
                              <p:par>
                                <p:cTn id="32" presetID="15" presetClass="entr" presetSubtype="0" fill="hold"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p:cTn id="3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6072208"/>
          </a:xfrm>
        </p:spPr>
        <p:txBody>
          <a:bodyPr rtlCol="0">
            <a:normAutofit fontScale="850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b="1" dirty="0" smtClean="0"/>
              <a:t>          Είναι μια μεταλλική πλάκα διαμορφωμένη κατάλληλα για να στηρίζει τον καυστήρα πάνω στο λέβητα. Φέρει δύο φλάντζες αμιάντου προς εξασφάλιση της απαιτούμενης στεγανότητας. Το υλικό κατασκευής της είναι συνήθως το αλουμίνιο και κατασκευάζεται με χύτευση.</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Ο κάθε κατασκευαστής καυστήρα μπορεί να έχει διαφορετικό τρόπο κατασκευή</a:t>
            </a:r>
            <a:endParaRPr lang="el-GR" dirty="0" smtClean="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16</a:t>
            </a:fld>
            <a:endParaRPr lang="el-GR"/>
          </a:p>
        </p:txBody>
      </p:sp>
      <p:pic>
        <p:nvPicPr>
          <p:cNvPr id="33794" name="3 - Εικόνα" descr="ΣΕΛ"/>
          <p:cNvPicPr>
            <a:picLocks noChangeAspect="1" noChangeArrowheads="1"/>
          </p:cNvPicPr>
          <p:nvPr/>
        </p:nvPicPr>
        <p:blipFill>
          <a:blip r:embed="rId2" cstate="print"/>
          <a:srcRect/>
          <a:stretch>
            <a:fillRect/>
          </a:stretch>
        </p:blipFill>
        <p:spPr bwMode="auto">
          <a:xfrm>
            <a:off x="3071813" y="785813"/>
            <a:ext cx="2566987" cy="1928812"/>
          </a:xfrm>
          <a:prstGeom prst="rect">
            <a:avLst/>
          </a:prstGeom>
          <a:noFill/>
          <a:ln w="9525">
            <a:noFill/>
            <a:miter lim="800000"/>
            <a:headEnd/>
            <a:tailEnd/>
          </a:ln>
        </p:spPr>
      </p:pic>
      <p:sp>
        <p:nvSpPr>
          <p:cNvPr id="6" name="5 - Ορθογώνιο"/>
          <p:cNvSpPr/>
          <p:nvPr/>
        </p:nvSpPr>
        <p:spPr>
          <a:xfrm>
            <a:off x="1857356" y="142852"/>
            <a:ext cx="5147563"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14.Φλάντζα στήριξης καυστήρα.</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3794"/>
                                        </p:tgtEl>
                                        <p:attrNameLst>
                                          <p:attrName>style.visibility</p:attrName>
                                        </p:attrNameLst>
                                      </p:cBhvr>
                                      <p:to>
                                        <p:strVal val="visible"/>
                                      </p:to>
                                    </p:set>
                                    <p:animEffect transition="in" filter="fade">
                                      <p:cBhvr>
                                        <p:cTn id="15" dur="800" decel="100000"/>
                                        <p:tgtEl>
                                          <p:spTgt spid="33794"/>
                                        </p:tgtEl>
                                      </p:cBhvr>
                                    </p:animEffect>
                                    <p:anim calcmode="lin" valueType="num">
                                      <p:cBhvr>
                                        <p:cTn id="16" dur="800" decel="100000" fill="hold"/>
                                        <p:tgtEl>
                                          <p:spTgt spid="33794"/>
                                        </p:tgtEl>
                                        <p:attrNameLst>
                                          <p:attrName>style.rotation</p:attrName>
                                        </p:attrNameLst>
                                      </p:cBhvr>
                                      <p:tavLst>
                                        <p:tav tm="0">
                                          <p:val>
                                            <p:fltVal val="-90"/>
                                          </p:val>
                                        </p:tav>
                                        <p:tav tm="100000">
                                          <p:val>
                                            <p:fltVal val="0"/>
                                          </p:val>
                                        </p:tav>
                                      </p:tavLst>
                                    </p:anim>
                                    <p:anim calcmode="lin" valueType="num">
                                      <p:cBhvr>
                                        <p:cTn id="17" dur="800" decel="100000" fill="hold"/>
                                        <p:tgtEl>
                                          <p:spTgt spid="33794"/>
                                        </p:tgtEl>
                                        <p:attrNameLst>
                                          <p:attrName>ppt_x</p:attrName>
                                        </p:attrNameLst>
                                      </p:cBhvr>
                                      <p:tavLst>
                                        <p:tav tm="0">
                                          <p:val>
                                            <p:strVal val="#ppt_x+0.4"/>
                                          </p:val>
                                        </p:tav>
                                        <p:tav tm="100000">
                                          <p:val>
                                            <p:strVal val="#ppt_x-0.05"/>
                                          </p:val>
                                        </p:tav>
                                      </p:tavLst>
                                    </p:anim>
                                    <p:anim calcmode="lin" valueType="num">
                                      <p:cBhvr>
                                        <p:cTn id="18" dur="800" decel="100000" fill="hold"/>
                                        <p:tgtEl>
                                          <p:spTgt spid="337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37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3794"/>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1000"/>
                                        <p:tgtEl>
                                          <p:spTgt spid="3">
                                            <p:txEl>
                                              <p:pRg st="9" end="9"/>
                                            </p:txEl>
                                          </p:spTgt>
                                        </p:tgtEl>
                                      </p:cBhvr>
                                    </p:animEffect>
                                    <p:anim calcmode="lin" valueType="num">
                                      <p:cBhvr>
                                        <p:cTn id="3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1000"/>
                                        <p:tgtEl>
                                          <p:spTgt spid="3">
                                            <p:txEl>
                                              <p:pRg st="10" end="10"/>
                                            </p:txEl>
                                          </p:spTgt>
                                        </p:tgtEl>
                                      </p:cBhvr>
                                    </p:animEffect>
                                    <p:anim calcmode="lin" valueType="num">
                                      <p:cBhvr>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686800" cy="6857999"/>
          </a:xfrm>
        </p:spPr>
        <p:txBody>
          <a:bodyPr rtlCol="0">
            <a:normAutofit fontScale="625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b="1" dirty="0" smtClean="0"/>
              <a:t>         Είναι ένας χάλκινος σωλήνας που στο ένα άκρο του βρίσκεται ο </a:t>
            </a:r>
            <a:r>
              <a:rPr lang="el-GR" b="1" dirty="0" err="1" smtClean="0"/>
              <a:t>προσαρμογέας</a:t>
            </a:r>
            <a:r>
              <a:rPr lang="el-GR" b="1" dirty="0" smtClean="0"/>
              <a:t> </a:t>
            </a:r>
            <a:r>
              <a:rPr lang="el-GR" b="1" dirty="0" err="1" smtClean="0"/>
              <a:t>μπεκ</a:t>
            </a:r>
            <a:r>
              <a:rPr lang="el-GR" b="1" dirty="0" smtClean="0"/>
              <a:t> ο οποίος φέρει θηλυκό σπείρωμα για να βιδώνει το </a:t>
            </a:r>
            <a:r>
              <a:rPr lang="el-GR" b="1" dirty="0" err="1" smtClean="0"/>
              <a:t>μπεκ</a:t>
            </a:r>
            <a:r>
              <a:rPr lang="el-GR" b="1" dirty="0" smtClean="0"/>
              <a:t>. Στο άλλο του άκρο φέρει σπείρωμα συνήθως 3/8΄΄ για να βιδώσει ο σωλήνας που φέρνει το πετρέλαιο από την αντλία. Στη ράβδο </a:t>
            </a:r>
            <a:r>
              <a:rPr lang="el-GR" b="1" dirty="0" err="1" smtClean="0"/>
              <a:t>μπεκ</a:t>
            </a:r>
            <a:r>
              <a:rPr lang="el-GR" b="1" dirty="0" smtClean="0"/>
              <a:t> υπάρχει σύστημα συγκράτησης των ηλεκτροδίων ανάφλεξης καθώς και του στροβιλιστή.</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Υπάρχει σύστημα μετακίνησης της ράβδου </a:t>
            </a:r>
            <a:r>
              <a:rPr lang="el-GR" b="1" dirty="0" err="1" smtClean="0"/>
              <a:t>μπεκ</a:t>
            </a:r>
            <a:r>
              <a:rPr lang="el-GR" b="1" dirty="0" smtClean="0"/>
              <a:t> κατά μήκος της μπούκας. Με τη μετακίνηση αυτή ρυθμίζουμε την ποσότητα του αέρα που θα περάσει μέσα από τον </a:t>
            </a:r>
            <a:r>
              <a:rPr lang="el-GR" b="1" dirty="0" err="1" smtClean="0"/>
              <a:t>διασκορπιστήρα</a:t>
            </a:r>
            <a:r>
              <a:rPr lang="el-GR" b="1" dirty="0" smtClean="0"/>
              <a:t>  (κεντρικός αέρας )  και την ποσότητα που θα περάσει γύρω από αυτόν (περιφερειακός αέρας ).</a:t>
            </a: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Char char="•"/>
              <a:defRPr/>
            </a:pPr>
            <a:endParaRPr lang="el-GR" dirty="0"/>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17</a:t>
            </a:fld>
            <a:endParaRPr lang="el-GR"/>
          </a:p>
        </p:txBody>
      </p:sp>
      <p:pic>
        <p:nvPicPr>
          <p:cNvPr id="34818" name="3 - Εικόνα" descr="ΣΕΛ"/>
          <p:cNvPicPr>
            <a:picLocks noChangeAspect="1" noChangeArrowheads="1"/>
          </p:cNvPicPr>
          <p:nvPr/>
        </p:nvPicPr>
        <p:blipFill>
          <a:blip r:embed="rId3" cstate="print"/>
          <a:srcRect/>
          <a:stretch>
            <a:fillRect/>
          </a:stretch>
        </p:blipFill>
        <p:spPr bwMode="auto">
          <a:xfrm>
            <a:off x="428625" y="1428750"/>
            <a:ext cx="2171700" cy="1628775"/>
          </a:xfrm>
          <a:prstGeom prst="rect">
            <a:avLst/>
          </a:prstGeom>
          <a:noFill/>
          <a:ln w="9525">
            <a:noFill/>
            <a:miter lim="800000"/>
            <a:headEnd/>
            <a:tailEnd/>
          </a:ln>
        </p:spPr>
      </p:pic>
      <p:pic>
        <p:nvPicPr>
          <p:cNvPr id="34819" name="4 - Εικόνα" descr="ΡΑΥΔΟΣ ΜΠΕΚ"/>
          <p:cNvPicPr>
            <a:picLocks noChangeAspect="1" noChangeArrowheads="1"/>
          </p:cNvPicPr>
          <p:nvPr/>
        </p:nvPicPr>
        <p:blipFill>
          <a:blip r:embed="rId4" cstate="print"/>
          <a:srcRect/>
          <a:stretch>
            <a:fillRect/>
          </a:stretch>
        </p:blipFill>
        <p:spPr bwMode="auto">
          <a:xfrm>
            <a:off x="3143250" y="714375"/>
            <a:ext cx="2357438" cy="1643063"/>
          </a:xfrm>
          <a:prstGeom prst="rect">
            <a:avLst/>
          </a:prstGeom>
          <a:noFill/>
          <a:ln w="9525">
            <a:noFill/>
            <a:miter lim="800000"/>
            <a:headEnd/>
            <a:tailEnd/>
          </a:ln>
        </p:spPr>
      </p:pic>
      <p:pic>
        <p:nvPicPr>
          <p:cNvPr id="34820" name="5 - Εικόνα" descr="ΣΕΛ"/>
          <p:cNvPicPr>
            <a:picLocks noChangeAspect="1" noChangeArrowheads="1"/>
          </p:cNvPicPr>
          <p:nvPr/>
        </p:nvPicPr>
        <p:blipFill>
          <a:blip r:embed="rId5" cstate="print"/>
          <a:srcRect/>
          <a:stretch>
            <a:fillRect/>
          </a:stretch>
        </p:blipFill>
        <p:spPr bwMode="auto">
          <a:xfrm>
            <a:off x="5929313" y="1214438"/>
            <a:ext cx="2878137" cy="1714500"/>
          </a:xfrm>
          <a:prstGeom prst="rect">
            <a:avLst/>
          </a:prstGeom>
          <a:noFill/>
          <a:ln w="9525">
            <a:noFill/>
            <a:miter lim="800000"/>
            <a:headEnd/>
            <a:tailEnd/>
          </a:ln>
        </p:spPr>
      </p:pic>
      <p:sp>
        <p:nvSpPr>
          <p:cNvPr id="8" name="7 - Ορθογώνιο"/>
          <p:cNvSpPr/>
          <p:nvPr/>
        </p:nvSpPr>
        <p:spPr>
          <a:xfrm>
            <a:off x="1142976" y="0"/>
            <a:ext cx="6179898"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15.Ράβδος </a:t>
            </a:r>
            <a:r>
              <a:rPr lang="el-GR" sz="2800" b="1" u="sng" dirty="0" err="1" smtClean="0">
                <a:solidFill>
                  <a:srgbClr val="FF0000"/>
                </a:solidFill>
              </a:rPr>
              <a:t>μπεκ</a:t>
            </a:r>
            <a:r>
              <a:rPr lang="el-GR" sz="2800" b="1" u="sng" dirty="0" smtClean="0">
                <a:solidFill>
                  <a:srgbClr val="FF0000"/>
                </a:solidFill>
              </a:rPr>
              <a:t> (σωλήνας πετρελαίου).</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4818"/>
                                        </p:tgtEl>
                                        <p:attrNameLst>
                                          <p:attrName>style.visibility</p:attrName>
                                        </p:attrNameLst>
                                      </p:cBhvr>
                                      <p:to>
                                        <p:strVal val="visible"/>
                                      </p:to>
                                    </p:set>
                                    <p:animEffect transition="in" filter="fade">
                                      <p:cBhvr>
                                        <p:cTn id="16" dur="800" decel="100000"/>
                                        <p:tgtEl>
                                          <p:spTgt spid="34818"/>
                                        </p:tgtEl>
                                      </p:cBhvr>
                                    </p:animEffect>
                                    <p:anim calcmode="lin" valueType="num">
                                      <p:cBhvr>
                                        <p:cTn id="17" dur="800" decel="100000" fill="hold"/>
                                        <p:tgtEl>
                                          <p:spTgt spid="34818"/>
                                        </p:tgtEl>
                                        <p:attrNameLst>
                                          <p:attrName>style.rotation</p:attrName>
                                        </p:attrNameLst>
                                      </p:cBhvr>
                                      <p:tavLst>
                                        <p:tav tm="0">
                                          <p:val>
                                            <p:fltVal val="-90"/>
                                          </p:val>
                                        </p:tav>
                                        <p:tav tm="100000">
                                          <p:val>
                                            <p:fltVal val="0"/>
                                          </p:val>
                                        </p:tav>
                                      </p:tavLst>
                                    </p:anim>
                                    <p:anim calcmode="lin" valueType="num">
                                      <p:cBhvr>
                                        <p:cTn id="18" dur="800" decel="100000" fill="hold"/>
                                        <p:tgtEl>
                                          <p:spTgt spid="34818"/>
                                        </p:tgtEl>
                                        <p:attrNameLst>
                                          <p:attrName>ppt_x</p:attrName>
                                        </p:attrNameLst>
                                      </p:cBhvr>
                                      <p:tavLst>
                                        <p:tav tm="0">
                                          <p:val>
                                            <p:strVal val="#ppt_x+0.4"/>
                                          </p:val>
                                        </p:tav>
                                        <p:tav tm="100000">
                                          <p:val>
                                            <p:strVal val="#ppt_x-0.05"/>
                                          </p:val>
                                        </p:tav>
                                      </p:tavLst>
                                    </p:anim>
                                    <p:anim calcmode="lin" valueType="num">
                                      <p:cBhvr>
                                        <p:cTn id="19" dur="800" decel="100000" fill="hold"/>
                                        <p:tgtEl>
                                          <p:spTgt spid="3481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481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4818"/>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34820"/>
                                        </p:tgtEl>
                                        <p:attrNameLst>
                                          <p:attrName>style.visibility</p:attrName>
                                        </p:attrNameLst>
                                      </p:cBhvr>
                                      <p:to>
                                        <p:strVal val="visible"/>
                                      </p:to>
                                    </p:set>
                                    <p:animEffect transition="in" filter="fade">
                                      <p:cBhvr>
                                        <p:cTn id="24" dur="800" decel="100000"/>
                                        <p:tgtEl>
                                          <p:spTgt spid="34820"/>
                                        </p:tgtEl>
                                      </p:cBhvr>
                                    </p:animEffect>
                                    <p:anim calcmode="lin" valueType="num">
                                      <p:cBhvr>
                                        <p:cTn id="25" dur="800" decel="100000" fill="hold"/>
                                        <p:tgtEl>
                                          <p:spTgt spid="34820"/>
                                        </p:tgtEl>
                                        <p:attrNameLst>
                                          <p:attrName>style.rotation</p:attrName>
                                        </p:attrNameLst>
                                      </p:cBhvr>
                                      <p:tavLst>
                                        <p:tav tm="0">
                                          <p:val>
                                            <p:fltVal val="-90"/>
                                          </p:val>
                                        </p:tav>
                                        <p:tav tm="100000">
                                          <p:val>
                                            <p:fltVal val="0"/>
                                          </p:val>
                                        </p:tav>
                                      </p:tavLst>
                                    </p:anim>
                                    <p:anim calcmode="lin" valueType="num">
                                      <p:cBhvr>
                                        <p:cTn id="26" dur="800" decel="100000" fill="hold"/>
                                        <p:tgtEl>
                                          <p:spTgt spid="34820"/>
                                        </p:tgtEl>
                                        <p:attrNameLst>
                                          <p:attrName>ppt_x</p:attrName>
                                        </p:attrNameLst>
                                      </p:cBhvr>
                                      <p:tavLst>
                                        <p:tav tm="0">
                                          <p:val>
                                            <p:strVal val="#ppt_x+0.4"/>
                                          </p:val>
                                        </p:tav>
                                        <p:tav tm="100000">
                                          <p:val>
                                            <p:strVal val="#ppt_x-0.05"/>
                                          </p:val>
                                        </p:tav>
                                      </p:tavLst>
                                    </p:anim>
                                    <p:anim calcmode="lin" valueType="num">
                                      <p:cBhvr>
                                        <p:cTn id="27" dur="800" decel="100000" fill="hold"/>
                                        <p:tgtEl>
                                          <p:spTgt spid="3482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482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4820"/>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34819"/>
                                        </p:tgtEl>
                                        <p:attrNameLst>
                                          <p:attrName>style.visibility</p:attrName>
                                        </p:attrNameLst>
                                      </p:cBhvr>
                                      <p:to>
                                        <p:strVal val="visible"/>
                                      </p:to>
                                    </p:set>
                                    <p:animEffect transition="in" filter="fade">
                                      <p:cBhvr>
                                        <p:cTn id="33" dur="1000"/>
                                        <p:tgtEl>
                                          <p:spTgt spid="34819"/>
                                        </p:tgtEl>
                                      </p:cBhvr>
                                    </p:animEffect>
                                    <p:anim calcmode="lin" valueType="num">
                                      <p:cBhvr>
                                        <p:cTn id="34" dur="1000" fill="hold"/>
                                        <p:tgtEl>
                                          <p:spTgt spid="34819"/>
                                        </p:tgtEl>
                                        <p:attrNameLst>
                                          <p:attrName>ppt_x</p:attrName>
                                        </p:attrNameLst>
                                      </p:cBhvr>
                                      <p:tavLst>
                                        <p:tav tm="0">
                                          <p:val>
                                            <p:strVal val="#ppt_x"/>
                                          </p:val>
                                        </p:tav>
                                        <p:tav tm="100000">
                                          <p:val>
                                            <p:strVal val="#ppt_x"/>
                                          </p:val>
                                        </p:tav>
                                      </p:tavLst>
                                    </p:anim>
                                    <p:anim calcmode="lin" valueType="num">
                                      <p:cBhvr>
                                        <p:cTn id="35" dur="1000" fill="hold"/>
                                        <p:tgtEl>
                                          <p:spTgt spid="348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 calcmode="lin" valueType="num">
                                      <p:cBhvr additive="base">
                                        <p:cTn id="4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 calcmode="lin" valueType="num">
                                      <p:cBhvr additive="base">
                                        <p:cTn id="5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 presetClass="entr" presetSubtype="4" fill="hold" grpId="0" nodeType="afterEffect">
                                  <p:stCondLst>
                                    <p:cond delay="0"/>
                                  </p:stCondLst>
                                  <p:childTnLst>
                                    <p:set>
                                      <p:cBhvr>
                                        <p:cTn id="63" dur="1" fill="hold">
                                          <p:stCondLst>
                                            <p:cond delay="0"/>
                                          </p:stCondLst>
                                        </p:cTn>
                                        <p:tgtEl>
                                          <p:spTgt spid="3">
                                            <p:txEl>
                                              <p:pRg st="16" end="16"/>
                                            </p:txEl>
                                          </p:spTgt>
                                        </p:tgtEl>
                                        <p:attrNameLst>
                                          <p:attrName>style.visibility</p:attrName>
                                        </p:attrNameLst>
                                      </p:cBhvr>
                                      <p:to>
                                        <p:strVal val="visible"/>
                                      </p:to>
                                    </p:set>
                                    <p:anim calcmode="lin" valueType="num">
                                      <p:cBhvr additive="base">
                                        <p:cTn id="64"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928670"/>
            <a:ext cx="9144000" cy="5929330"/>
          </a:xfrm>
        </p:spPr>
        <p:txBody>
          <a:bodyPr>
            <a:normAutofit/>
          </a:bodyPr>
          <a:lstStyle/>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r>
              <a:rPr lang="el-GR" sz="2000" dirty="0" smtClean="0"/>
              <a:t>   </a:t>
            </a:r>
            <a:r>
              <a:rPr lang="el-GR" sz="2000" dirty="0" smtClean="0"/>
              <a:t>Είναι το σωληνάκι που μεταφέρει το πετρέλαιο από την αντλία πετρελαίου στην ράβδο </a:t>
            </a:r>
            <a:r>
              <a:rPr lang="el-GR" sz="2000" dirty="0" err="1" smtClean="0"/>
              <a:t>μπέκ</a:t>
            </a:r>
            <a:r>
              <a:rPr lang="el-GR" sz="2000" dirty="0" smtClean="0"/>
              <a:t> του καυστήρα.</a:t>
            </a:r>
          </a:p>
          <a:p>
            <a:pPr algn="ctr">
              <a:buNone/>
            </a:pPr>
            <a:endParaRPr lang="el-GR" sz="2000" dirty="0" smtClean="0"/>
          </a:p>
          <a:p>
            <a:pPr algn="ctr">
              <a:buNone/>
            </a:pPr>
            <a:r>
              <a:rPr lang="el-GR" sz="2000" dirty="0" smtClean="0"/>
              <a:t>Είναι χάλκινο και η διάμετρος του διαφέρει από κατασκευαστή σε κατασκευαστ</a:t>
            </a:r>
            <a:r>
              <a:rPr lang="el-GR" sz="2000" dirty="0" smtClean="0"/>
              <a:t>ή</a:t>
            </a:r>
            <a:endParaRPr lang="el-GR" sz="2000" dirty="0" smtClean="0"/>
          </a:p>
          <a:p>
            <a:pPr algn="ctr">
              <a:buNone/>
            </a:pPr>
            <a:endParaRPr lang="el-GR" sz="2000" dirty="0" smtClean="0"/>
          </a:p>
          <a:p>
            <a:pPr algn="ctr">
              <a:buNone/>
            </a:pPr>
            <a:endParaRPr lang="el-GR" sz="2000" dirty="0" smtClean="0"/>
          </a:p>
          <a:p>
            <a:pPr>
              <a:buNone/>
            </a:pPr>
            <a:endParaRPr lang="el-GR" sz="2800"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18</a:t>
            </a:fld>
            <a:endParaRPr lang="el-GR"/>
          </a:p>
        </p:txBody>
      </p:sp>
      <p:pic>
        <p:nvPicPr>
          <p:cNvPr id="4098" name="Picture 2" descr="IMG_20160208_183202"/>
          <p:cNvPicPr>
            <a:picLocks noChangeAspect="1" noChangeArrowheads="1"/>
          </p:cNvPicPr>
          <p:nvPr/>
        </p:nvPicPr>
        <p:blipFill>
          <a:blip r:embed="rId2" cstate="print"/>
          <a:srcRect/>
          <a:stretch>
            <a:fillRect/>
          </a:stretch>
        </p:blipFill>
        <p:spPr bwMode="auto">
          <a:xfrm>
            <a:off x="1857356" y="1000108"/>
            <a:ext cx="5287963" cy="2968625"/>
          </a:xfrm>
          <a:prstGeom prst="rect">
            <a:avLst/>
          </a:prstGeom>
          <a:noFill/>
          <a:ln w="9525">
            <a:noFill/>
            <a:miter lim="800000"/>
            <a:headEnd/>
            <a:tailEnd/>
          </a:ln>
        </p:spPr>
      </p:pic>
      <p:sp>
        <p:nvSpPr>
          <p:cNvPr id="6" name="5 - Ορθογώνιο"/>
          <p:cNvSpPr/>
          <p:nvPr/>
        </p:nvSpPr>
        <p:spPr>
          <a:xfrm>
            <a:off x="1857356" y="142852"/>
            <a:ext cx="6046777" cy="461665"/>
          </a:xfrm>
          <a:prstGeom prst="rect">
            <a:avLst/>
          </a:prstGeom>
        </p:spPr>
        <p:txBody>
          <a:bodyPr wrap="square">
            <a:spAutoFit/>
          </a:bodyPr>
          <a:lstStyle/>
          <a:p>
            <a:pPr algn="ctr">
              <a:buNone/>
            </a:pPr>
            <a:r>
              <a:rPr lang="el-GR" sz="2400" b="1" u="sng" dirty="0" smtClean="0">
                <a:solidFill>
                  <a:srgbClr val="FF0000"/>
                </a:solidFill>
              </a:rPr>
              <a:t>16.Σωλήνακι </a:t>
            </a:r>
            <a:r>
              <a:rPr lang="el-GR" sz="2400" b="1" u="sng" dirty="0" smtClean="0">
                <a:solidFill>
                  <a:srgbClr val="FF0000"/>
                </a:solidFill>
              </a:rPr>
              <a:t>υψηλής πίεσης πετρελαίου.</a:t>
            </a:r>
            <a:endParaRPr lang="el-GR" sz="2400" b="1" u="sng"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600" decel="100000"/>
                                        <p:tgtEl>
                                          <p:spTgt spid="4098"/>
                                        </p:tgtEl>
                                      </p:cBhvr>
                                    </p:animEffect>
                                    <p:anim calcmode="lin" valueType="num">
                                      <p:cBhvr>
                                        <p:cTn id="14" dur="1600" decel="100000" fill="hold"/>
                                        <p:tgtEl>
                                          <p:spTgt spid="4098"/>
                                        </p:tgtEl>
                                        <p:attrNameLst>
                                          <p:attrName>style.rotation</p:attrName>
                                        </p:attrNameLst>
                                      </p:cBhvr>
                                      <p:tavLst>
                                        <p:tav tm="0">
                                          <p:val>
                                            <p:fltVal val="-90"/>
                                          </p:val>
                                        </p:tav>
                                        <p:tav tm="100000">
                                          <p:val>
                                            <p:fltVal val="0"/>
                                          </p:val>
                                        </p:tav>
                                      </p:tavLst>
                                    </p:anim>
                                    <p:anim calcmode="lin" valueType="num">
                                      <p:cBhvr>
                                        <p:cTn id="15" dur="1600" decel="100000" fill="hold"/>
                                        <p:tgtEl>
                                          <p:spTgt spid="4098"/>
                                        </p:tgtEl>
                                        <p:attrNameLst>
                                          <p:attrName>ppt_x</p:attrName>
                                        </p:attrNameLst>
                                      </p:cBhvr>
                                      <p:tavLst>
                                        <p:tav tm="0">
                                          <p:val>
                                            <p:strVal val="#ppt_x+0.4"/>
                                          </p:val>
                                        </p:tav>
                                        <p:tav tm="100000">
                                          <p:val>
                                            <p:strVal val="#ppt_x-0.05"/>
                                          </p:val>
                                        </p:tav>
                                      </p:tavLst>
                                    </p:anim>
                                    <p:anim calcmode="lin" valueType="num">
                                      <p:cBhvr>
                                        <p:cTn id="16" dur="1600" decel="100000" fill="hold"/>
                                        <p:tgtEl>
                                          <p:spTgt spid="4098"/>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4098"/>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4098"/>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52" presetClass="entr" presetSubtype="0" fill="hold" grpId="0" nodeType="after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Scale>
                                      <p:cBhvr>
                                        <p:cTn id="22" dur="2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3">
                                            <p:txEl>
                                              <p:pRg st="10" end="10"/>
                                            </p:txEl>
                                          </p:spTgt>
                                        </p:tgtEl>
                                        <p:attrNameLst>
                                          <p:attrName>ppt_x</p:attrName>
                                          <p:attrName>ppt_y</p:attrName>
                                        </p:attrNameLst>
                                      </p:cBhvr>
                                    </p:animMotion>
                                    <p:animEffect transition="in" filter="fade">
                                      <p:cBhvr>
                                        <p:cTn id="24" dur="2000"/>
                                        <p:tgtEl>
                                          <p:spTgt spid="3">
                                            <p:txEl>
                                              <p:pRg st="10" end="10"/>
                                            </p:txEl>
                                          </p:spTgt>
                                        </p:tgtEl>
                                      </p:cBhvr>
                                    </p:animEffect>
                                  </p:childTnLst>
                                </p:cTn>
                              </p:par>
                            </p:childTnLst>
                          </p:cTn>
                        </p:par>
                        <p:par>
                          <p:cTn id="25" fill="hold">
                            <p:stCondLst>
                              <p:cond delay="4000"/>
                            </p:stCondLst>
                            <p:childTnLst>
                              <p:par>
                                <p:cTn id="26" presetID="52" presetClass="entr" presetSubtype="0" fill="hold" grpId="0" nodeType="after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Scale>
                                      <p:cBhvr>
                                        <p:cTn id="28" dur="2000" decel="50000" fill="hold">
                                          <p:stCondLst>
                                            <p:cond delay="0"/>
                                          </p:stCondLst>
                                        </p:cTn>
                                        <p:tgtEl>
                                          <p:spTgt spid="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3">
                                            <p:txEl>
                                              <p:pRg st="12" end="12"/>
                                            </p:txEl>
                                          </p:spTgt>
                                        </p:tgtEl>
                                        <p:attrNameLst>
                                          <p:attrName>ppt_x</p:attrName>
                                          <p:attrName>ppt_y</p:attrName>
                                        </p:attrNameLst>
                                      </p:cBhvr>
                                    </p:animMotion>
                                    <p:animEffect transition="in" filter="fade">
                                      <p:cBhvr>
                                        <p:cTn id="30"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643710"/>
          </a:xfrm>
        </p:spPr>
        <p:txBody>
          <a:bodyPr rtlCol="0">
            <a:normAutofit fontScale="25000" lnSpcReduction="20000"/>
          </a:bodyPr>
          <a:lstStyle/>
          <a:p>
            <a:pPr fontAlgn="auto">
              <a:spcAft>
                <a:spcPts val="0"/>
              </a:spcAft>
              <a:buFont typeface="Arial" pitchFamily="34" charset="0"/>
              <a:buNone/>
              <a:defRPr/>
            </a:pPr>
            <a:r>
              <a:rPr lang="el-GR" sz="11200" b="1" dirty="0" smtClean="0"/>
              <a:t> </a:t>
            </a:r>
            <a:endParaRPr lang="el-GR" sz="11200"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sz="9600" b="1" dirty="0" smtClean="0"/>
              <a:t> </a:t>
            </a:r>
            <a:endParaRPr lang="el-GR" sz="9600" b="1" dirty="0" smtClean="0"/>
          </a:p>
          <a:p>
            <a:pPr fontAlgn="auto">
              <a:spcAft>
                <a:spcPts val="0"/>
              </a:spcAft>
              <a:buFont typeface="Arial" pitchFamily="34" charset="0"/>
              <a:buNone/>
              <a:defRPr/>
            </a:pPr>
            <a:endParaRPr lang="el-GR" sz="9600" dirty="0" smtClean="0"/>
          </a:p>
          <a:p>
            <a:pPr marL="651510" indent="-514350">
              <a:buFont typeface="Wingdings" pitchFamily="2" charset="2"/>
              <a:buChar char="Ø"/>
              <a:defRPr/>
            </a:pPr>
            <a:r>
              <a:rPr lang="el-GR" sz="9600" b="1" dirty="0" smtClean="0"/>
              <a:t> </a:t>
            </a:r>
            <a:r>
              <a:rPr lang="el-GR" sz="9600" b="1" dirty="0" smtClean="0"/>
              <a:t>Μεταφέρουν το ρεύμα υψηλής τάσης από τον μετασχηματιστή στα ηλεκτρόδια.</a:t>
            </a:r>
            <a:r>
              <a:rPr lang="en-GB" sz="9600" b="1" dirty="0" smtClean="0"/>
              <a:t> </a:t>
            </a:r>
            <a:endParaRPr lang="el-GR" sz="9600" dirty="0" smtClean="0"/>
          </a:p>
          <a:p>
            <a:pPr fontAlgn="auto">
              <a:spcAft>
                <a:spcPts val="0"/>
              </a:spcAft>
              <a:buFont typeface="Arial" pitchFamily="34" charset="0"/>
              <a:buNone/>
              <a:defRPr/>
            </a:pPr>
            <a:r>
              <a:rPr lang="el-GR" sz="9600" dirty="0" smtClean="0"/>
              <a:t> </a:t>
            </a:r>
          </a:p>
          <a:p>
            <a:pPr>
              <a:buFont typeface="Wingdings" pitchFamily="2" charset="2"/>
              <a:buChar char="Ø"/>
              <a:defRPr/>
            </a:pPr>
            <a:r>
              <a:rPr lang="el-GR" sz="9600" b="1" dirty="0" smtClean="0"/>
              <a:t>Αποτελούνται </a:t>
            </a:r>
            <a:r>
              <a:rPr lang="el-GR" sz="9600" b="1" dirty="0" smtClean="0"/>
              <a:t>από  χάλκινα σύρματα με </a:t>
            </a:r>
            <a:r>
              <a:rPr lang="en-US" sz="9600" b="1" dirty="0" smtClean="0"/>
              <a:t>    </a:t>
            </a:r>
          </a:p>
          <a:p>
            <a:pPr fontAlgn="auto">
              <a:spcAft>
                <a:spcPts val="0"/>
              </a:spcAft>
              <a:buNone/>
              <a:defRPr/>
            </a:pPr>
            <a:r>
              <a:rPr lang="en-US" sz="9600" b="1" dirty="0" smtClean="0"/>
              <a:t>       </a:t>
            </a:r>
            <a:r>
              <a:rPr lang="el-GR" sz="9600" b="1" dirty="0" smtClean="0"/>
              <a:t>ισχυρή </a:t>
            </a:r>
            <a:r>
              <a:rPr lang="en-US" sz="9600" b="1" dirty="0" smtClean="0"/>
              <a:t>  </a:t>
            </a:r>
            <a:r>
              <a:rPr lang="el-GR" sz="9600" b="1" dirty="0" smtClean="0"/>
              <a:t>εξωτερική μόνωση</a:t>
            </a:r>
            <a:r>
              <a:rPr lang="el-GR" sz="9600" b="1" dirty="0" smtClean="0"/>
              <a:t>. </a:t>
            </a:r>
            <a:endParaRPr lang="el-GR" sz="9600" b="1" dirty="0" smtClean="0"/>
          </a:p>
          <a:p>
            <a:pPr fontAlgn="auto">
              <a:spcAft>
                <a:spcPts val="0"/>
              </a:spcAft>
              <a:buNone/>
              <a:defRPr/>
            </a:pPr>
            <a:endParaRPr lang="el-GR" sz="9600" b="1" dirty="0" smtClean="0"/>
          </a:p>
          <a:p>
            <a:pPr marL="548640" lvl="3" indent="-411480">
              <a:buClr>
                <a:schemeClr val="tx1">
                  <a:shade val="95000"/>
                </a:schemeClr>
              </a:buClr>
              <a:buSzPct val="65000"/>
              <a:buFont typeface="Wingdings" pitchFamily="2" charset="2"/>
              <a:buChar char="Ø"/>
              <a:defRPr/>
            </a:pPr>
            <a:r>
              <a:rPr lang="el-GR" sz="8800" b="1" dirty="0" smtClean="0"/>
              <a:t>Συνδέουν μετασχηματιστή με ηλεκτρόδια και φέρουν</a:t>
            </a:r>
            <a:r>
              <a:rPr lang="en-US" sz="8800" b="1" dirty="0" smtClean="0"/>
              <a:t> </a:t>
            </a:r>
            <a:r>
              <a:rPr lang="el-GR" sz="8800" b="1" dirty="0" smtClean="0"/>
              <a:t>κατάλληλους ακροδέκτες</a:t>
            </a:r>
            <a:r>
              <a:rPr lang="el-GR" sz="10400" b="1" dirty="0" smtClean="0"/>
              <a:t>. </a:t>
            </a:r>
            <a:endParaRPr lang="el-GR" sz="10400" dirty="0" smtClean="0"/>
          </a:p>
          <a:p>
            <a:pPr fontAlgn="auto">
              <a:spcAft>
                <a:spcPts val="0"/>
              </a:spcAft>
              <a:buNone/>
              <a:defRPr/>
            </a:pPr>
            <a:endParaRPr lang="el-GR" sz="9600" b="1" dirty="0" smtClean="0"/>
          </a:p>
          <a:p>
            <a:pPr fontAlgn="auto">
              <a:spcAft>
                <a:spcPts val="0"/>
              </a:spcAft>
              <a:buNone/>
              <a:defRPr/>
            </a:pPr>
            <a:endParaRPr lang="el-GR" sz="9600" b="1" dirty="0" smtClean="0"/>
          </a:p>
          <a:p>
            <a:pPr fontAlgn="auto">
              <a:spcAft>
                <a:spcPts val="0"/>
              </a:spcAft>
              <a:buFont typeface="Arial" pitchFamily="34" charset="0"/>
              <a:buChar char="•"/>
              <a:defRPr/>
            </a:pPr>
            <a:endParaRPr lang="el-GR" sz="11200"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19</a:t>
            </a:fld>
            <a:endParaRPr lang="el-GR"/>
          </a:p>
        </p:txBody>
      </p:sp>
      <p:pic>
        <p:nvPicPr>
          <p:cNvPr id="2051" name="Picture 3" descr="IMG_20160208_183015"/>
          <p:cNvPicPr>
            <a:picLocks noChangeAspect="1" noChangeArrowheads="1"/>
          </p:cNvPicPr>
          <p:nvPr/>
        </p:nvPicPr>
        <p:blipFill>
          <a:blip r:embed="rId2" cstate="print"/>
          <a:srcRect/>
          <a:stretch>
            <a:fillRect/>
          </a:stretch>
        </p:blipFill>
        <p:spPr bwMode="auto">
          <a:xfrm>
            <a:off x="2500298" y="642918"/>
            <a:ext cx="4649788" cy="2609850"/>
          </a:xfrm>
          <a:prstGeom prst="rect">
            <a:avLst/>
          </a:prstGeom>
          <a:noFill/>
          <a:ln w="9525">
            <a:noFill/>
            <a:miter lim="800000"/>
            <a:headEnd/>
            <a:tailEnd/>
          </a:ln>
        </p:spPr>
      </p:pic>
      <p:sp>
        <p:nvSpPr>
          <p:cNvPr id="6" name="5 - Ορθογώνιο"/>
          <p:cNvSpPr/>
          <p:nvPr/>
        </p:nvSpPr>
        <p:spPr>
          <a:xfrm>
            <a:off x="1714480" y="0"/>
            <a:ext cx="6286528" cy="523220"/>
          </a:xfrm>
          <a:prstGeom prst="rect">
            <a:avLst/>
          </a:prstGeom>
        </p:spPr>
        <p:txBody>
          <a:bodyPr wrap="square">
            <a:spAutoFit/>
          </a:bodyPr>
          <a:lstStyle/>
          <a:p>
            <a:pPr algn="ctr" fontAlgn="auto">
              <a:spcAft>
                <a:spcPts val="0"/>
              </a:spcAft>
              <a:buFont typeface="Arial" pitchFamily="34" charset="0"/>
              <a:buNone/>
              <a:defRPr/>
            </a:pPr>
            <a:r>
              <a:rPr lang="el-GR" sz="2800" b="1" u="sng" dirty="0" smtClean="0">
                <a:solidFill>
                  <a:srgbClr val="FF0000"/>
                </a:solidFill>
              </a:rPr>
              <a:t>17.Καλώδια </a:t>
            </a:r>
            <a:r>
              <a:rPr lang="el-GR" sz="2800" b="1" u="sng" dirty="0" smtClean="0">
                <a:solidFill>
                  <a:srgbClr val="FF0000"/>
                </a:solidFill>
              </a:rPr>
              <a:t>υψηλής τάσης</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1600" decel="100000"/>
                                        <p:tgtEl>
                                          <p:spTgt spid="2051"/>
                                        </p:tgtEl>
                                      </p:cBhvr>
                                    </p:animEffect>
                                    <p:anim calcmode="lin" valueType="num">
                                      <p:cBhvr>
                                        <p:cTn id="16" dur="1600" decel="100000" fill="hold"/>
                                        <p:tgtEl>
                                          <p:spTgt spid="2051"/>
                                        </p:tgtEl>
                                        <p:attrNameLst>
                                          <p:attrName>style.rotation</p:attrName>
                                        </p:attrNameLst>
                                      </p:cBhvr>
                                      <p:tavLst>
                                        <p:tav tm="0">
                                          <p:val>
                                            <p:fltVal val="-90"/>
                                          </p:val>
                                        </p:tav>
                                        <p:tav tm="100000">
                                          <p:val>
                                            <p:fltVal val="0"/>
                                          </p:val>
                                        </p:tav>
                                      </p:tavLst>
                                    </p:anim>
                                    <p:anim calcmode="lin" valueType="num">
                                      <p:cBhvr>
                                        <p:cTn id="17" dur="1600" decel="100000" fill="hold"/>
                                        <p:tgtEl>
                                          <p:spTgt spid="2051"/>
                                        </p:tgtEl>
                                        <p:attrNameLst>
                                          <p:attrName>ppt_x</p:attrName>
                                        </p:attrNameLst>
                                      </p:cBhvr>
                                      <p:tavLst>
                                        <p:tav tm="0">
                                          <p:val>
                                            <p:strVal val="#ppt_x+0.4"/>
                                          </p:val>
                                        </p:tav>
                                        <p:tav tm="100000">
                                          <p:val>
                                            <p:strVal val="#ppt_x-0.05"/>
                                          </p:val>
                                        </p:tav>
                                      </p:tavLst>
                                    </p:anim>
                                    <p:anim calcmode="lin" valueType="num">
                                      <p:cBhvr>
                                        <p:cTn id="18" dur="1600" decel="100000" fill="hold"/>
                                        <p:tgtEl>
                                          <p:spTgt spid="2051"/>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2051"/>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2051"/>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
                                            <p:txEl>
                                              <p:pRg st="22" end="22"/>
                                            </p:txEl>
                                          </p:spTgt>
                                        </p:tgtEl>
                                        <p:attrNameLst>
                                          <p:attrName>style.visibility</p:attrName>
                                        </p:attrNameLst>
                                      </p:cBhvr>
                                      <p:to>
                                        <p:strVal val="visible"/>
                                      </p:to>
                                    </p:set>
                                    <p:anim calcmode="lin" valueType="num">
                                      <p:cBhvr additive="base">
                                        <p:cTn id="2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3">
                                            <p:txEl>
                                              <p:pRg st="23" end="23"/>
                                            </p:txEl>
                                          </p:spTgt>
                                        </p:tgtEl>
                                        <p:attrNameLst>
                                          <p:attrName>style.visibility</p:attrName>
                                        </p:attrNameLst>
                                      </p:cBhvr>
                                      <p:to>
                                        <p:strVal val="visible"/>
                                      </p:to>
                                    </p:set>
                                    <p:anim calcmode="lin" valueType="num">
                                      <p:cBhvr additive="base">
                                        <p:cTn id="34"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3">
                                            <p:txEl>
                                              <p:pRg st="24" end="24"/>
                                            </p:txEl>
                                          </p:spTgt>
                                        </p:tgtEl>
                                        <p:attrNameLst>
                                          <p:attrName>style.visibility</p:attrName>
                                        </p:attrNameLst>
                                      </p:cBhvr>
                                      <p:to>
                                        <p:strVal val="visible"/>
                                      </p:to>
                                    </p:set>
                                    <p:anim calcmode="lin" valueType="num">
                                      <p:cBhvr additive="base">
                                        <p:cTn id="39"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4" end="2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3">
                                            <p:txEl>
                                              <p:pRg st="25" end="25"/>
                                            </p:txEl>
                                          </p:spTgt>
                                        </p:tgtEl>
                                        <p:attrNameLst>
                                          <p:attrName>style.visibility</p:attrName>
                                        </p:attrNameLst>
                                      </p:cBhvr>
                                      <p:to>
                                        <p:strVal val="visible"/>
                                      </p:to>
                                    </p:set>
                                    <p:anim calcmode="lin" valueType="num">
                                      <p:cBhvr additive="base">
                                        <p:cTn id="44" dur="500" fill="hold"/>
                                        <p:tgtEl>
                                          <p:spTgt spid="3">
                                            <p:txEl>
                                              <p:pRg st="25" end="2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25" end="25"/>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27" end="27"/>
                                            </p:txEl>
                                          </p:spTgt>
                                        </p:tgtEl>
                                        <p:attrNameLst>
                                          <p:attrName>style.visibility</p:attrName>
                                        </p:attrNameLst>
                                      </p:cBhvr>
                                      <p:to>
                                        <p:strVal val="visible"/>
                                      </p:to>
                                    </p:set>
                                    <p:anim calcmode="lin" valueType="num">
                                      <p:cBhvr additive="base">
                                        <p:cTn id="48" dur="500" fill="hold"/>
                                        <p:tgtEl>
                                          <p:spTgt spid="3">
                                            <p:txEl>
                                              <p:pRg st="27" end="2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27" end="2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75"/>
            <a:ext cx="8229600" cy="857250"/>
          </a:xfrm>
        </p:spPr>
        <p:txBody>
          <a:bodyPr rtlCol="0">
            <a:normAutofit fontScale="90000"/>
          </a:bodyPr>
          <a:lstStyle/>
          <a:p>
            <a:pPr fontAlgn="auto">
              <a:spcAft>
                <a:spcPts val="0"/>
              </a:spcAft>
              <a:defRPr/>
            </a:pPr>
            <a:r>
              <a:rPr lang="el-GR" b="1" u="sng" dirty="0" smtClean="0"/>
              <a:t>ΜΕΡΗ ΚΑΥΣΤΗΡΑ ΔΙΑΣΚΟΡΠΙΣΜΟΥ</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714357"/>
            <a:ext cx="8229600" cy="3286147"/>
          </a:xfrm>
        </p:spPr>
        <p:txBody>
          <a:bodyPr rtlCol="0">
            <a:normAutofit fontScale="775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endParaRPr lang="el-GR"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 </a:t>
            </a:r>
            <a:r>
              <a:rPr lang="el-GR" b="1" dirty="0" smtClean="0"/>
              <a:t> </a:t>
            </a:r>
            <a:endParaRPr lang="el-GR" dirty="0" smtClean="0"/>
          </a:p>
          <a:p>
            <a:pPr fontAlgn="auto">
              <a:spcAft>
                <a:spcPts val="0"/>
              </a:spcAft>
              <a:buFont typeface="Arial" pitchFamily="34" charset="0"/>
              <a:buChar char="•"/>
              <a:defRPr/>
            </a:pPr>
            <a:endParaRPr lang="el-GR" dirty="0"/>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a:t>
            </a:fld>
            <a:endParaRPr lang="el-GR"/>
          </a:p>
        </p:txBody>
      </p:sp>
      <p:pic>
        <p:nvPicPr>
          <p:cNvPr id="19459" name="3 - Εικόνα" descr="ΚΕΛΥΦΟΣ"/>
          <p:cNvPicPr>
            <a:picLocks noChangeAspect="1" noChangeArrowheads="1"/>
          </p:cNvPicPr>
          <p:nvPr/>
        </p:nvPicPr>
        <p:blipFill>
          <a:blip r:embed="rId2" cstate="print"/>
          <a:srcRect/>
          <a:stretch>
            <a:fillRect/>
          </a:stretch>
        </p:blipFill>
        <p:spPr bwMode="auto">
          <a:xfrm>
            <a:off x="785813" y="1928813"/>
            <a:ext cx="2014537" cy="1487487"/>
          </a:xfrm>
          <a:prstGeom prst="rect">
            <a:avLst/>
          </a:prstGeom>
          <a:noFill/>
          <a:ln w="9525">
            <a:noFill/>
            <a:miter lim="800000"/>
            <a:headEnd/>
            <a:tailEnd/>
          </a:ln>
        </p:spPr>
      </p:pic>
      <p:pic>
        <p:nvPicPr>
          <p:cNvPr id="19460" name="4 - Εικόνα" descr="ΚΟΡΜΟΣ"/>
          <p:cNvPicPr>
            <a:picLocks noChangeAspect="1" noChangeArrowheads="1"/>
          </p:cNvPicPr>
          <p:nvPr/>
        </p:nvPicPr>
        <p:blipFill>
          <a:blip r:embed="rId3" cstate="print"/>
          <a:srcRect/>
          <a:stretch>
            <a:fillRect/>
          </a:stretch>
        </p:blipFill>
        <p:spPr bwMode="auto">
          <a:xfrm>
            <a:off x="5000625" y="2000250"/>
            <a:ext cx="2876550" cy="1476375"/>
          </a:xfrm>
          <a:prstGeom prst="rect">
            <a:avLst/>
          </a:prstGeom>
          <a:noFill/>
          <a:ln w="9525">
            <a:noFill/>
            <a:miter lim="800000"/>
            <a:headEnd/>
            <a:tailEnd/>
          </a:ln>
        </p:spPr>
      </p:pic>
      <p:sp>
        <p:nvSpPr>
          <p:cNvPr id="8" name="7 - Ορθογώνιο"/>
          <p:cNvSpPr/>
          <p:nvPr/>
        </p:nvSpPr>
        <p:spPr>
          <a:xfrm>
            <a:off x="2071670" y="857232"/>
            <a:ext cx="4829720" cy="707886"/>
          </a:xfrm>
          <a:prstGeom prst="rect">
            <a:avLst/>
          </a:prstGeom>
        </p:spPr>
        <p:txBody>
          <a:bodyPr wrap="none">
            <a:spAutoFit/>
          </a:bodyPr>
          <a:lstStyle/>
          <a:p>
            <a:pPr algn="ctr" fontAlgn="auto">
              <a:spcAft>
                <a:spcPts val="0"/>
              </a:spcAft>
              <a:buFont typeface="Arial" pitchFamily="34" charset="0"/>
              <a:buNone/>
              <a:defRPr/>
            </a:pPr>
            <a:r>
              <a:rPr lang="el-GR" sz="4000" b="1" u="sng" dirty="0" smtClean="0">
                <a:solidFill>
                  <a:srgbClr val="FF0000"/>
                </a:solidFill>
              </a:rPr>
              <a:t>1. Κορμός καυστήρα.</a:t>
            </a:r>
            <a:endParaRPr lang="el-GR" sz="4000" dirty="0" smtClean="0">
              <a:solidFill>
                <a:srgbClr val="FF0000"/>
              </a:solidFill>
            </a:endParaRPr>
          </a:p>
        </p:txBody>
      </p:sp>
      <p:sp>
        <p:nvSpPr>
          <p:cNvPr id="9" name="8 - Ορθογώνιο"/>
          <p:cNvSpPr/>
          <p:nvPr/>
        </p:nvSpPr>
        <p:spPr>
          <a:xfrm>
            <a:off x="857224" y="5214950"/>
            <a:ext cx="7643866" cy="1200329"/>
          </a:xfrm>
          <a:prstGeom prst="rect">
            <a:avLst/>
          </a:prstGeom>
        </p:spPr>
        <p:txBody>
          <a:bodyPr wrap="square">
            <a:spAutoFit/>
          </a:bodyPr>
          <a:lstStyle/>
          <a:p>
            <a:pPr fontAlgn="auto">
              <a:spcAft>
                <a:spcPts val="0"/>
              </a:spcAft>
              <a:buFont typeface="Arial" pitchFamily="34" charset="0"/>
              <a:buNone/>
              <a:defRPr/>
            </a:pPr>
            <a:r>
              <a:rPr lang="el-GR" sz="2400" b="1" dirty="0" smtClean="0"/>
              <a:t>Η σχεδίαση του κελύφους είναι πολύ σημαντική γιατί από τη διαμόρφωση του εξαρτάται ο έντονος στροβιλισμός του αέρα κατά την είσοδο του στη μπούκα.</a:t>
            </a:r>
            <a:endParaRPr lang="el-GR" sz="2400" dirty="0" smtClean="0"/>
          </a:p>
        </p:txBody>
      </p:sp>
      <p:sp>
        <p:nvSpPr>
          <p:cNvPr id="10" name="9 - Ορθογώνιο"/>
          <p:cNvSpPr/>
          <p:nvPr/>
        </p:nvSpPr>
        <p:spPr>
          <a:xfrm>
            <a:off x="857224" y="3786190"/>
            <a:ext cx="7643866" cy="1200329"/>
          </a:xfrm>
          <a:prstGeom prst="rect">
            <a:avLst/>
          </a:prstGeom>
        </p:spPr>
        <p:txBody>
          <a:bodyPr wrap="square">
            <a:spAutoFit/>
          </a:bodyPr>
          <a:lstStyle/>
          <a:p>
            <a:pPr fontAlgn="auto">
              <a:spcAft>
                <a:spcPts val="0"/>
              </a:spcAft>
              <a:buFont typeface="Arial" pitchFamily="34" charset="0"/>
              <a:buNone/>
              <a:defRPr/>
            </a:pPr>
            <a:r>
              <a:rPr lang="el-GR" sz="2400" b="1" dirty="0" smtClean="0"/>
              <a:t>Αποτελείται από το κέλυφος του ανεμιστήρα και τις επιφάνειες στήριξης των διαφόρων εξαρτημάτων.</a:t>
            </a:r>
            <a:endParaRPr lang="el-GR" sz="2400" dirty="0" smtClean="0"/>
          </a:p>
          <a:p>
            <a:pPr fontAlgn="auto">
              <a:spcAft>
                <a:spcPts val="0"/>
              </a:spcAft>
              <a:buFont typeface="Arial" pitchFamily="34" charset="0"/>
              <a:buNone/>
              <a:defRPr/>
            </a:pPr>
            <a:r>
              <a:rPr lang="el-GR" sz="2400" b="1" dirty="0" smtClean="0"/>
              <a:t> </a:t>
            </a:r>
            <a:endParaRPr lang="el-G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fade">
                                      <p:cBhvr>
                                        <p:cTn id="19" dur="1000"/>
                                        <p:tgtEl>
                                          <p:spTgt spid="8"/>
                                        </p:tgtEl>
                                      </p:cBhvr>
                                    </p:animEffect>
                                  </p:childTnLst>
                                </p:cTn>
                              </p:par>
                            </p:childTnLst>
                          </p:cTn>
                        </p:par>
                        <p:par>
                          <p:cTn id="20" fill="hold">
                            <p:stCondLst>
                              <p:cond delay="2000"/>
                            </p:stCondLst>
                            <p:childTnLst>
                              <p:par>
                                <p:cTn id="21" presetID="52" presetClass="entr" presetSubtype="0" fill="hold" nodeType="afterEffect">
                                  <p:stCondLst>
                                    <p:cond delay="0"/>
                                  </p:stCondLst>
                                  <p:childTnLst>
                                    <p:set>
                                      <p:cBhvr>
                                        <p:cTn id="22" dur="1" fill="hold">
                                          <p:stCondLst>
                                            <p:cond delay="0"/>
                                          </p:stCondLst>
                                        </p:cTn>
                                        <p:tgtEl>
                                          <p:spTgt spid="19459"/>
                                        </p:tgtEl>
                                        <p:attrNameLst>
                                          <p:attrName>style.visibility</p:attrName>
                                        </p:attrNameLst>
                                      </p:cBhvr>
                                      <p:to>
                                        <p:strVal val="visible"/>
                                      </p:to>
                                    </p:set>
                                    <p:animScale>
                                      <p:cBhvr>
                                        <p:cTn id="23" dur="1000" decel="50000" fill="hold">
                                          <p:stCondLst>
                                            <p:cond delay="0"/>
                                          </p:stCondLst>
                                        </p:cTn>
                                        <p:tgtEl>
                                          <p:spTgt spid="194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9459"/>
                                        </p:tgtEl>
                                        <p:attrNameLst>
                                          <p:attrName>ppt_x</p:attrName>
                                          <p:attrName>ppt_y</p:attrName>
                                        </p:attrNameLst>
                                      </p:cBhvr>
                                    </p:animMotion>
                                    <p:animEffect transition="in" filter="fade">
                                      <p:cBhvr>
                                        <p:cTn id="25" dur="1000"/>
                                        <p:tgtEl>
                                          <p:spTgt spid="19459"/>
                                        </p:tgtEl>
                                      </p:cBhvr>
                                    </p:animEffect>
                                  </p:childTnLst>
                                </p:cTn>
                              </p:par>
                              <p:par>
                                <p:cTn id="26" presetID="52" presetClass="entr" presetSubtype="0" fill="hold" nodeType="withEffect">
                                  <p:stCondLst>
                                    <p:cond delay="0"/>
                                  </p:stCondLst>
                                  <p:childTnLst>
                                    <p:set>
                                      <p:cBhvr>
                                        <p:cTn id="27" dur="1" fill="hold">
                                          <p:stCondLst>
                                            <p:cond delay="0"/>
                                          </p:stCondLst>
                                        </p:cTn>
                                        <p:tgtEl>
                                          <p:spTgt spid="19460"/>
                                        </p:tgtEl>
                                        <p:attrNameLst>
                                          <p:attrName>style.visibility</p:attrName>
                                        </p:attrNameLst>
                                      </p:cBhvr>
                                      <p:to>
                                        <p:strVal val="visible"/>
                                      </p:to>
                                    </p:set>
                                    <p:animScale>
                                      <p:cBhvr>
                                        <p:cTn id="28" dur="1000" decel="50000" fill="hold">
                                          <p:stCondLst>
                                            <p:cond delay="0"/>
                                          </p:stCondLst>
                                        </p:cTn>
                                        <p:tgtEl>
                                          <p:spTgt spid="194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9460"/>
                                        </p:tgtEl>
                                        <p:attrNameLst>
                                          <p:attrName>ppt_x</p:attrName>
                                          <p:attrName>ppt_y</p:attrName>
                                        </p:attrNameLst>
                                      </p:cBhvr>
                                    </p:animMotion>
                                    <p:animEffect transition="in" filter="fade">
                                      <p:cBhvr>
                                        <p:cTn id="30" dur="1000"/>
                                        <p:tgtEl>
                                          <p:spTgt spid="19460"/>
                                        </p:tgtEl>
                                      </p:cBhvr>
                                    </p:animEffect>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5929332"/>
          </a:xfrm>
        </p:spPr>
        <p:txBody>
          <a:bodyPr rtlCol="0">
            <a:normAutofit fontScale="475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sz="5900" b="1" dirty="0" smtClean="0"/>
              <a:t>    Το πυκνωτή τον συναντάμε μόνο σε μονοφασικούς κινητήρες. Είναι προσαρμοσμένος πάνω στο μοτέρ. Ο ρόλος του εξαντλείται στο ξεκίνημα του μοτέρ. Αν πάθει βλάβη ο πυκνωτής το μοτέρ δεν ξεκινά και το ηλεκτρονικό μπλοκάρει.</a:t>
            </a:r>
            <a:r>
              <a:rPr lang="en-GB" sz="5900" b="1" dirty="0" smtClean="0"/>
              <a:t> </a:t>
            </a:r>
            <a:endParaRPr lang="el-GR" sz="5900" dirty="0" smtClean="0"/>
          </a:p>
          <a:p>
            <a:pPr fontAlgn="auto">
              <a:spcAft>
                <a:spcPts val="0"/>
              </a:spcAft>
              <a:buFont typeface="Arial" pitchFamily="34" charset="0"/>
              <a:buChar char="•"/>
              <a:defRPr/>
            </a:pP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20</a:t>
            </a:fld>
            <a:endParaRPr lang="el-GR"/>
          </a:p>
        </p:txBody>
      </p:sp>
      <p:pic>
        <p:nvPicPr>
          <p:cNvPr id="3074" name="Picture 2" descr="IMG_20160208_183142"/>
          <p:cNvPicPr>
            <a:picLocks noChangeAspect="1" noChangeArrowheads="1"/>
          </p:cNvPicPr>
          <p:nvPr/>
        </p:nvPicPr>
        <p:blipFill>
          <a:blip r:embed="rId2" cstate="print"/>
          <a:srcRect/>
          <a:stretch>
            <a:fillRect/>
          </a:stretch>
        </p:blipFill>
        <p:spPr bwMode="auto">
          <a:xfrm>
            <a:off x="357158" y="1643050"/>
            <a:ext cx="4193134" cy="2303462"/>
          </a:xfrm>
          <a:prstGeom prst="rect">
            <a:avLst/>
          </a:prstGeom>
          <a:noFill/>
          <a:ln w="9525">
            <a:noFill/>
            <a:miter lim="800000"/>
            <a:headEnd/>
            <a:tailEnd/>
          </a:ln>
        </p:spPr>
      </p:pic>
      <p:pic>
        <p:nvPicPr>
          <p:cNvPr id="3075" name="Picture 3" descr="IMG_20160208_183138"/>
          <p:cNvPicPr>
            <a:picLocks noChangeAspect="1" noChangeArrowheads="1"/>
          </p:cNvPicPr>
          <p:nvPr/>
        </p:nvPicPr>
        <p:blipFill>
          <a:blip r:embed="rId3" cstate="print"/>
          <a:srcRect/>
          <a:stretch>
            <a:fillRect/>
          </a:stretch>
        </p:blipFill>
        <p:spPr bwMode="auto">
          <a:xfrm>
            <a:off x="4910803" y="785794"/>
            <a:ext cx="4233197" cy="2376487"/>
          </a:xfrm>
          <a:prstGeom prst="rect">
            <a:avLst/>
          </a:prstGeom>
          <a:noFill/>
          <a:ln w="9525">
            <a:noFill/>
            <a:miter lim="800000"/>
            <a:headEnd/>
            <a:tailEnd/>
          </a:ln>
        </p:spPr>
      </p:pic>
      <p:sp>
        <p:nvSpPr>
          <p:cNvPr id="7" name="6 - Ορθογώνιο"/>
          <p:cNvSpPr/>
          <p:nvPr/>
        </p:nvSpPr>
        <p:spPr>
          <a:xfrm>
            <a:off x="2500298" y="214290"/>
            <a:ext cx="4211409"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18.Πυκνωτής </a:t>
            </a:r>
            <a:r>
              <a:rPr lang="el-GR" sz="2800" b="1" u="sng" dirty="0" smtClean="0">
                <a:solidFill>
                  <a:srgbClr val="FF0000"/>
                </a:solidFill>
              </a:rPr>
              <a:t>εκκινήσεως.</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53"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2000" fill="hold"/>
                                        <p:tgtEl>
                                          <p:spTgt spid="3075"/>
                                        </p:tgtEl>
                                        <p:attrNameLst>
                                          <p:attrName>ppt_w</p:attrName>
                                        </p:attrNameLst>
                                      </p:cBhvr>
                                      <p:tavLst>
                                        <p:tav tm="0">
                                          <p:val>
                                            <p:fltVal val="0"/>
                                          </p:val>
                                        </p:tav>
                                        <p:tav tm="100000">
                                          <p:val>
                                            <p:strVal val="#ppt_w"/>
                                          </p:val>
                                        </p:tav>
                                      </p:tavLst>
                                    </p:anim>
                                    <p:anim calcmode="lin" valueType="num">
                                      <p:cBhvr>
                                        <p:cTn id="16" dur="2000" fill="hold"/>
                                        <p:tgtEl>
                                          <p:spTgt spid="3075"/>
                                        </p:tgtEl>
                                        <p:attrNameLst>
                                          <p:attrName>ppt_h</p:attrName>
                                        </p:attrNameLst>
                                      </p:cBhvr>
                                      <p:tavLst>
                                        <p:tav tm="0">
                                          <p:val>
                                            <p:fltVal val="0"/>
                                          </p:val>
                                        </p:tav>
                                        <p:tav tm="100000">
                                          <p:val>
                                            <p:strVal val="#ppt_h"/>
                                          </p:val>
                                        </p:tav>
                                      </p:tavLst>
                                    </p:anim>
                                    <p:animEffect transition="in" filter="fade">
                                      <p:cBhvr>
                                        <p:cTn id="17" dur="2000"/>
                                        <p:tgtEl>
                                          <p:spTgt spid="3075"/>
                                        </p:tgtEl>
                                      </p:cBhvr>
                                    </p:animEffect>
                                  </p:childTnLst>
                                </p:cTn>
                              </p:par>
                              <p:par>
                                <p:cTn id="18" presetID="53"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2000" fill="hold"/>
                                        <p:tgtEl>
                                          <p:spTgt spid="3074"/>
                                        </p:tgtEl>
                                        <p:attrNameLst>
                                          <p:attrName>ppt_w</p:attrName>
                                        </p:attrNameLst>
                                      </p:cBhvr>
                                      <p:tavLst>
                                        <p:tav tm="0">
                                          <p:val>
                                            <p:fltVal val="0"/>
                                          </p:val>
                                        </p:tav>
                                        <p:tav tm="100000">
                                          <p:val>
                                            <p:strVal val="#ppt_w"/>
                                          </p:val>
                                        </p:tav>
                                      </p:tavLst>
                                    </p:anim>
                                    <p:anim calcmode="lin" valueType="num">
                                      <p:cBhvr>
                                        <p:cTn id="21" dur="2000" fill="hold"/>
                                        <p:tgtEl>
                                          <p:spTgt spid="3074"/>
                                        </p:tgtEl>
                                        <p:attrNameLst>
                                          <p:attrName>ppt_h</p:attrName>
                                        </p:attrNameLst>
                                      </p:cBhvr>
                                      <p:tavLst>
                                        <p:tav tm="0">
                                          <p:val>
                                            <p:fltVal val="0"/>
                                          </p:val>
                                        </p:tav>
                                        <p:tav tm="100000">
                                          <p:val>
                                            <p:strVal val="#ppt_h"/>
                                          </p:val>
                                        </p:tav>
                                      </p:tavLst>
                                    </p:anim>
                                    <p:animEffect transition="in" filter="fade">
                                      <p:cBhvr>
                                        <p:cTn id="22" dur="2000"/>
                                        <p:tgtEl>
                                          <p:spTgt spid="3074"/>
                                        </p:tgtEl>
                                      </p:cBhvr>
                                    </p:animEffect>
                                  </p:childTnLst>
                                </p:cTn>
                              </p:par>
                            </p:childTnLst>
                          </p:cTn>
                        </p:par>
                        <p:par>
                          <p:cTn id="23" fill="hold">
                            <p:stCondLst>
                              <p:cond delay="2000"/>
                            </p:stCondLst>
                            <p:childTnLst>
                              <p:par>
                                <p:cTn id="24" presetID="48" presetClass="entr" presetSubtype="0" accel="50000" fill="hold" grpId="0" nodeType="afterEffect">
                                  <p:stCondLst>
                                    <p:cond delay="0"/>
                                  </p:stCondLst>
                                  <p:childTnLst>
                                    <p:set>
                                      <p:cBhvr>
                                        <p:cTn id="25" dur="1" fill="hold">
                                          <p:stCondLst>
                                            <p:cond delay="0"/>
                                          </p:stCondLst>
                                        </p:cTn>
                                        <p:tgtEl>
                                          <p:spTgt spid="3">
                                            <p:txEl>
                                              <p:pRg st="17" end="17"/>
                                            </p:txEl>
                                          </p:spTgt>
                                        </p:tgtEl>
                                        <p:attrNameLst>
                                          <p:attrName>style.visibility</p:attrName>
                                        </p:attrNameLst>
                                      </p:cBhvr>
                                      <p:to>
                                        <p:strVal val="visible"/>
                                      </p:to>
                                    </p:set>
                                    <p:anim calcmode="lin" valueType="num">
                                      <p:cBhvr>
                                        <p:cTn id="26" dur="1000" fill="hold"/>
                                        <p:tgtEl>
                                          <p:spTgt spid="3">
                                            <p:txEl>
                                              <p:pRg st="17" end="1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3">
                                            <p:txEl>
                                              <p:pRg st="17" end="17"/>
                                            </p:tx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3">
                                            <p:txEl>
                                              <p:pRg st="17" end="17"/>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idx="1"/>
          </p:nvPr>
        </p:nvSpPr>
        <p:spPr>
          <a:xfrm>
            <a:off x="457200" y="0"/>
            <a:ext cx="8229600" cy="6126163"/>
          </a:xfrm>
        </p:spPr>
        <p:txBody>
          <a:bodyPr/>
          <a:lstStyle/>
          <a:p>
            <a:pPr algn="ctr">
              <a:buNone/>
            </a:pPr>
            <a:r>
              <a:rPr lang="en-US" sz="2800" dirty="0" smtClean="0">
                <a:solidFill>
                  <a:srgbClr val="FF0000"/>
                </a:solidFill>
                <a:latin typeface="Arial" charset="0"/>
              </a:rPr>
              <a:t>1</a:t>
            </a:r>
            <a:r>
              <a:rPr lang="el-GR" sz="2800" dirty="0" smtClean="0">
                <a:solidFill>
                  <a:srgbClr val="FF0000"/>
                </a:solidFill>
                <a:latin typeface="Arial" charset="0"/>
              </a:rPr>
              <a:t>9</a:t>
            </a:r>
            <a:r>
              <a:rPr lang="en-US" sz="2800" dirty="0" smtClean="0">
                <a:solidFill>
                  <a:srgbClr val="FF0000"/>
                </a:solidFill>
                <a:latin typeface="Arial" charset="0"/>
              </a:rPr>
              <a:t>. </a:t>
            </a:r>
            <a:r>
              <a:rPr lang="el-GR" sz="2800" dirty="0" smtClean="0">
                <a:solidFill>
                  <a:srgbClr val="FF0000"/>
                </a:solidFill>
                <a:latin typeface="Arial" charset="0"/>
              </a:rPr>
              <a:t>Φύσα σύνδεσης</a:t>
            </a:r>
            <a:endParaRPr lang="en-US" sz="2800" dirty="0" smtClean="0">
              <a:solidFill>
                <a:srgbClr val="FF0000"/>
              </a:solidFill>
              <a:latin typeface="Arial" charset="0"/>
            </a:endParaRPr>
          </a:p>
          <a:p>
            <a:pPr algn="ctr">
              <a:buNone/>
            </a:pPr>
            <a:endParaRPr lang="en-US" sz="2800" dirty="0" smtClean="0">
              <a:solidFill>
                <a:srgbClr val="FF0000"/>
              </a:solidFill>
              <a:latin typeface="Arial" charset="0"/>
            </a:endParaRPr>
          </a:p>
          <a:p>
            <a:pPr algn="ctr">
              <a:buNone/>
            </a:pPr>
            <a:endParaRPr lang="en-US" sz="2800" dirty="0" smtClean="0">
              <a:solidFill>
                <a:srgbClr val="FF0000"/>
              </a:solidFill>
              <a:latin typeface="Arial" charset="0"/>
            </a:endParaRPr>
          </a:p>
          <a:p>
            <a:pPr algn="ctr">
              <a:buNone/>
            </a:pPr>
            <a:endParaRPr lang="en-US" sz="2800" dirty="0" smtClean="0">
              <a:solidFill>
                <a:srgbClr val="FF0000"/>
              </a:solidFill>
              <a:latin typeface="Arial" charset="0"/>
            </a:endParaRPr>
          </a:p>
          <a:p>
            <a:pPr algn="ctr">
              <a:buNone/>
            </a:pPr>
            <a:endParaRPr lang="en-US" sz="2800" dirty="0" smtClean="0">
              <a:solidFill>
                <a:srgbClr val="FF0000"/>
              </a:solidFill>
              <a:latin typeface="Arial" charset="0"/>
            </a:endParaRPr>
          </a:p>
          <a:p>
            <a:pPr>
              <a:buNone/>
            </a:pPr>
            <a:endParaRPr lang="el-GR" sz="2400" dirty="0" smtClean="0">
              <a:solidFill>
                <a:srgbClr val="FF0000"/>
              </a:solidFill>
              <a:latin typeface="Arial" charset="0"/>
            </a:endParaRPr>
          </a:p>
          <a:p>
            <a:pPr>
              <a:buNone/>
            </a:pPr>
            <a:endParaRPr lang="el-GR" sz="2400" dirty="0" smtClean="0">
              <a:solidFill>
                <a:srgbClr val="FF0000"/>
              </a:solidFill>
              <a:latin typeface="Arial" charset="0"/>
            </a:endParaRPr>
          </a:p>
          <a:p>
            <a:pPr>
              <a:buNone/>
            </a:pPr>
            <a:endParaRPr lang="en-US" sz="2400" dirty="0" smtClean="0">
              <a:solidFill>
                <a:srgbClr val="FF0000"/>
              </a:solidFill>
              <a:latin typeface="Arial" charset="0"/>
            </a:endParaRPr>
          </a:p>
          <a:p>
            <a:pPr>
              <a:buNone/>
            </a:pPr>
            <a:endParaRPr lang="en-US" sz="2400" dirty="0" smtClean="0">
              <a:solidFill>
                <a:srgbClr val="FF0000"/>
              </a:solidFill>
              <a:latin typeface="Arial" charset="0"/>
            </a:endParaRPr>
          </a:p>
          <a:p>
            <a:r>
              <a:rPr lang="el-GR" sz="2400" b="1" dirty="0" smtClean="0">
                <a:latin typeface="Arial" charset="0"/>
              </a:rPr>
              <a:t>Είναι το εξάρτημα που συνδέει το ρεύμα στον καυστήρα.</a:t>
            </a:r>
          </a:p>
          <a:p>
            <a:r>
              <a:rPr lang="el-GR" sz="2400" b="1" dirty="0" smtClean="0">
                <a:latin typeface="Arial" charset="0"/>
              </a:rPr>
              <a:t>Είναι κουμπωτή και έχει συνήθως εφτά υποδοχές</a:t>
            </a:r>
            <a:endParaRPr lang="el-GR" sz="2400" b="1" dirty="0" smtClean="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21</a:t>
            </a:fld>
            <a:endParaRPr lang="el-GR"/>
          </a:p>
        </p:txBody>
      </p:sp>
      <p:pic>
        <p:nvPicPr>
          <p:cNvPr id="5122" name="Picture 2" descr="IMG_20160208_191026"/>
          <p:cNvPicPr>
            <a:picLocks noChangeAspect="1" noChangeArrowheads="1"/>
          </p:cNvPicPr>
          <p:nvPr/>
        </p:nvPicPr>
        <p:blipFill>
          <a:blip r:embed="rId2" cstate="print"/>
          <a:srcRect/>
          <a:stretch>
            <a:fillRect/>
          </a:stretch>
        </p:blipFill>
        <p:spPr bwMode="auto">
          <a:xfrm>
            <a:off x="4848966" y="1928802"/>
            <a:ext cx="3943608" cy="2214578"/>
          </a:xfrm>
          <a:prstGeom prst="rect">
            <a:avLst/>
          </a:prstGeom>
          <a:noFill/>
          <a:ln w="9525">
            <a:noFill/>
            <a:miter lim="800000"/>
            <a:headEnd/>
            <a:tailEnd/>
          </a:ln>
        </p:spPr>
      </p:pic>
      <p:pic>
        <p:nvPicPr>
          <p:cNvPr id="5123" name="Picture 3" descr="IMG_20160208_191105"/>
          <p:cNvPicPr>
            <a:picLocks noChangeAspect="1" noChangeArrowheads="1"/>
          </p:cNvPicPr>
          <p:nvPr/>
        </p:nvPicPr>
        <p:blipFill>
          <a:blip r:embed="rId3" cstate="print"/>
          <a:srcRect/>
          <a:stretch>
            <a:fillRect/>
          </a:stretch>
        </p:blipFill>
        <p:spPr bwMode="auto">
          <a:xfrm>
            <a:off x="357158" y="785794"/>
            <a:ext cx="4199294" cy="23574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63">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0963">
                                            <p:txEl>
                                              <p:pRg st="9" end="9"/>
                                            </p:txEl>
                                          </p:spTgt>
                                        </p:tgtEl>
                                        <p:attrNameLst>
                                          <p:attrName>style.visibility</p:attrName>
                                        </p:attrNameLst>
                                      </p:cBhvr>
                                      <p:to>
                                        <p:strVal val="visible"/>
                                      </p:to>
                                    </p:set>
                                    <p:anim calcmode="lin" valueType="num">
                                      <p:cBhvr>
                                        <p:cTn id="13" dur="500" fill="hold"/>
                                        <p:tgtEl>
                                          <p:spTgt spid="40963">
                                            <p:txEl>
                                              <p:pRg st="9" end="9"/>
                                            </p:txEl>
                                          </p:spTgt>
                                        </p:tgtEl>
                                        <p:attrNameLst>
                                          <p:attrName>ppt_w</p:attrName>
                                        </p:attrNameLst>
                                      </p:cBhvr>
                                      <p:tavLst>
                                        <p:tav tm="0">
                                          <p:val>
                                            <p:fltVal val="0"/>
                                          </p:val>
                                        </p:tav>
                                        <p:tav tm="100000">
                                          <p:val>
                                            <p:strVal val="#ppt_w"/>
                                          </p:val>
                                        </p:tav>
                                      </p:tavLst>
                                    </p:anim>
                                    <p:anim calcmode="lin" valueType="num">
                                      <p:cBhvr>
                                        <p:cTn id="14" dur="500" fill="hold"/>
                                        <p:tgtEl>
                                          <p:spTgt spid="40963">
                                            <p:txEl>
                                              <p:pRg st="9" end="9"/>
                                            </p:txEl>
                                          </p:spTgt>
                                        </p:tgtEl>
                                        <p:attrNameLst>
                                          <p:attrName>ppt_h</p:attrName>
                                        </p:attrNameLst>
                                      </p:cBhvr>
                                      <p:tavLst>
                                        <p:tav tm="0">
                                          <p:val>
                                            <p:fltVal val="0"/>
                                          </p:val>
                                        </p:tav>
                                        <p:tav tm="100000">
                                          <p:val>
                                            <p:strVal val="#ppt_h"/>
                                          </p:val>
                                        </p:tav>
                                      </p:tavLst>
                                    </p:anim>
                                    <p:animEffect transition="in" filter="fade">
                                      <p:cBhvr>
                                        <p:cTn id="15" dur="500"/>
                                        <p:tgtEl>
                                          <p:spTgt spid="40963">
                                            <p:txEl>
                                              <p:pRg st="9" end="9"/>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0963">
                                            <p:txEl>
                                              <p:pRg st="10" end="10"/>
                                            </p:txEl>
                                          </p:spTgt>
                                        </p:tgtEl>
                                        <p:attrNameLst>
                                          <p:attrName>style.visibility</p:attrName>
                                        </p:attrNameLst>
                                      </p:cBhvr>
                                      <p:to>
                                        <p:strVal val="visible"/>
                                      </p:to>
                                    </p:set>
                                    <p:anim calcmode="lin" valueType="num">
                                      <p:cBhvr>
                                        <p:cTn id="19" dur="500" fill="hold"/>
                                        <p:tgtEl>
                                          <p:spTgt spid="40963">
                                            <p:txEl>
                                              <p:pRg st="10" end="10"/>
                                            </p:txEl>
                                          </p:spTgt>
                                        </p:tgtEl>
                                        <p:attrNameLst>
                                          <p:attrName>ppt_w</p:attrName>
                                        </p:attrNameLst>
                                      </p:cBhvr>
                                      <p:tavLst>
                                        <p:tav tm="0">
                                          <p:val>
                                            <p:fltVal val="0"/>
                                          </p:val>
                                        </p:tav>
                                        <p:tav tm="100000">
                                          <p:val>
                                            <p:strVal val="#ppt_w"/>
                                          </p:val>
                                        </p:tav>
                                      </p:tavLst>
                                    </p:anim>
                                    <p:anim calcmode="lin" valueType="num">
                                      <p:cBhvr>
                                        <p:cTn id="20" dur="500" fill="hold"/>
                                        <p:tgtEl>
                                          <p:spTgt spid="40963">
                                            <p:txEl>
                                              <p:pRg st="10" end="10"/>
                                            </p:txEl>
                                          </p:spTgt>
                                        </p:tgtEl>
                                        <p:attrNameLst>
                                          <p:attrName>ppt_h</p:attrName>
                                        </p:attrNameLst>
                                      </p:cBhvr>
                                      <p:tavLst>
                                        <p:tav tm="0">
                                          <p:val>
                                            <p:fltVal val="0"/>
                                          </p:val>
                                        </p:tav>
                                        <p:tav tm="100000">
                                          <p:val>
                                            <p:strVal val="#ppt_h"/>
                                          </p:val>
                                        </p:tav>
                                      </p:tavLst>
                                    </p:anim>
                                    <p:animEffect transition="in" filter="fade">
                                      <p:cBhvr>
                                        <p:cTn id="21" dur="500"/>
                                        <p:tgtEl>
                                          <p:spTgt spid="40963">
                                            <p:txEl>
                                              <p:pRg st="10" end="10"/>
                                            </p:txEl>
                                          </p:spTgt>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5123"/>
                                        </p:tgtEl>
                                        <p:attrNameLst>
                                          <p:attrName>style.visibility</p:attrName>
                                        </p:attrNameLst>
                                      </p:cBhvr>
                                      <p:to>
                                        <p:strVal val="visible"/>
                                      </p:to>
                                    </p:set>
                                    <p:anim calcmode="lin" valueType="num">
                                      <p:cBhvr additive="base">
                                        <p:cTn id="25" dur="2000" fill="hold"/>
                                        <p:tgtEl>
                                          <p:spTgt spid="5123"/>
                                        </p:tgtEl>
                                        <p:attrNameLst>
                                          <p:attrName>ppt_x</p:attrName>
                                        </p:attrNameLst>
                                      </p:cBhvr>
                                      <p:tavLst>
                                        <p:tav tm="0">
                                          <p:val>
                                            <p:strVal val="#ppt_x"/>
                                          </p:val>
                                        </p:tav>
                                        <p:tav tm="100000">
                                          <p:val>
                                            <p:strVal val="#ppt_x"/>
                                          </p:val>
                                        </p:tav>
                                      </p:tavLst>
                                    </p:anim>
                                    <p:anim calcmode="lin" valueType="num">
                                      <p:cBhvr additive="base">
                                        <p:cTn id="26" dur="2000" fill="hold"/>
                                        <p:tgtEl>
                                          <p:spTgt spid="51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additive="base">
                                        <p:cTn id="29" dur="2000" fill="hold"/>
                                        <p:tgtEl>
                                          <p:spTgt spid="5122"/>
                                        </p:tgtEl>
                                        <p:attrNameLst>
                                          <p:attrName>ppt_x</p:attrName>
                                        </p:attrNameLst>
                                      </p:cBhvr>
                                      <p:tavLst>
                                        <p:tav tm="0">
                                          <p:val>
                                            <p:strVal val="#ppt_x"/>
                                          </p:val>
                                        </p:tav>
                                        <p:tav tm="100000">
                                          <p:val>
                                            <p:strVal val="#ppt_x"/>
                                          </p:val>
                                        </p:tav>
                                      </p:tavLst>
                                    </p:anim>
                                    <p:anim calcmode="lin" valueType="num">
                                      <p:cBhvr additive="base">
                                        <p:cTn id="30" dur="2000" fill="hold"/>
                                        <p:tgtEl>
                                          <p:spTgt spid="5122"/>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0" presetClass="entr" presetSubtype="0" fill="hold" nodeType="afterEffect">
                                  <p:stCondLst>
                                    <p:cond delay="0"/>
                                  </p:stCondLst>
                                  <p:childTnLst>
                                    <p:set>
                                      <p:cBhvr>
                                        <p:cTn id="33" dur="1" fill="hold">
                                          <p:stCondLst>
                                            <p:cond delay="0"/>
                                          </p:stCondLst>
                                        </p:cTn>
                                        <p:tgtEl>
                                          <p:spTgt spid="40963">
                                            <p:txEl>
                                              <p:pRg st="9" end="9"/>
                                            </p:txEl>
                                          </p:spTgt>
                                        </p:tgtEl>
                                        <p:attrNameLst>
                                          <p:attrName>style.visibility</p:attrName>
                                        </p:attrNameLst>
                                      </p:cBhvr>
                                      <p:to>
                                        <p:strVal val="visible"/>
                                      </p:to>
                                    </p:set>
                                    <p:animEffect transition="in" filter="wedge">
                                      <p:cBhvr>
                                        <p:cTn id="34" dur="2000"/>
                                        <p:tgtEl>
                                          <p:spTgt spid="40963">
                                            <p:txEl>
                                              <p:pRg st="9" end="9"/>
                                            </p:txEl>
                                          </p:spTgt>
                                        </p:tgtEl>
                                      </p:cBhvr>
                                    </p:animEffect>
                                  </p:childTnLst>
                                </p:cTn>
                              </p:par>
                            </p:childTnLst>
                          </p:cTn>
                        </p:par>
                        <p:par>
                          <p:cTn id="35" fill="hold">
                            <p:stCondLst>
                              <p:cond delay="5500"/>
                            </p:stCondLst>
                            <p:childTnLst>
                              <p:par>
                                <p:cTn id="36" presetID="20" presetClass="entr" presetSubtype="0" fill="hold" nodeType="afterEffect">
                                  <p:stCondLst>
                                    <p:cond delay="0"/>
                                  </p:stCondLst>
                                  <p:childTnLst>
                                    <p:set>
                                      <p:cBhvr>
                                        <p:cTn id="37" dur="1" fill="hold">
                                          <p:stCondLst>
                                            <p:cond delay="0"/>
                                          </p:stCondLst>
                                        </p:cTn>
                                        <p:tgtEl>
                                          <p:spTgt spid="40963">
                                            <p:txEl>
                                              <p:pRg st="10" end="10"/>
                                            </p:txEl>
                                          </p:spTgt>
                                        </p:tgtEl>
                                        <p:attrNameLst>
                                          <p:attrName>style.visibility</p:attrName>
                                        </p:attrNameLst>
                                      </p:cBhvr>
                                      <p:to>
                                        <p:strVal val="visible"/>
                                      </p:to>
                                    </p:set>
                                    <p:animEffect transition="in" filter="wedge">
                                      <p:cBhvr>
                                        <p:cTn id="38" dur="2000"/>
                                        <p:tgtEl>
                                          <p:spTgt spid="409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358346" cy="6715125"/>
          </a:xfrm>
        </p:spPr>
        <p:txBody>
          <a:bodyPr rtlCol="0">
            <a:normAutofit fontScale="625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b="1" dirty="0" smtClean="0"/>
              <a:t>Το τάμπερ του αέρα έχει ένα μηχανισμό με το οποίο ρυθμίζουμε το άνοιγμα του, καθορίζοντας έτσι τη ποσότητα του αέρα που θα εισαχθεί στο λέβητα προς καύση.</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Μπορεί να είναι μηχανικό ή αυτόματο (υδραυλικό). Τα αυτόματα τάμπερ παραμένουν κλειστά όσο ο λέβητας δεν λειτουργεί και ανοίγουν με ένα υδραυλικό έμβολο το οποίο ενεργοποιείται με τη πίεση που δημιουργεί η αντλία στο πετρέλαιο</a:t>
            </a: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Char char="•"/>
              <a:defRPr/>
            </a:pPr>
            <a:endParaRPr lang="el-GR" dirty="0"/>
          </a:p>
        </p:txBody>
      </p:sp>
      <p:sp>
        <p:nvSpPr>
          <p:cNvPr id="8" name="7 - Θέση υποσέλιδου"/>
          <p:cNvSpPr>
            <a:spLocks noGrp="1"/>
          </p:cNvSpPr>
          <p:nvPr>
            <p:ph type="ftr" sz="quarter" idx="11"/>
          </p:nvPr>
        </p:nvSpPr>
        <p:spPr/>
        <p:txBody>
          <a:bodyPr/>
          <a:lstStyle/>
          <a:p>
            <a:pPr>
              <a:defRPr/>
            </a:pPr>
            <a:r>
              <a:rPr lang="el-GR" dirty="0" smtClean="0"/>
              <a:t>ΜΑΣΤΡΟΓΙΑΝΝΟΠΟΥΛΟΣ ΓΕΩΡΓΙΟΣ</a:t>
            </a:r>
            <a:endParaRPr lang="el-GR" dirty="0"/>
          </a:p>
        </p:txBody>
      </p:sp>
      <p:sp>
        <p:nvSpPr>
          <p:cNvPr id="7" name="6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22</a:t>
            </a:fld>
            <a:endParaRPr lang="el-GR"/>
          </a:p>
        </p:txBody>
      </p:sp>
      <p:pic>
        <p:nvPicPr>
          <p:cNvPr id="38914" name="3 - Εικόνα" descr="ΣΕΛ"/>
          <p:cNvPicPr>
            <a:picLocks noChangeAspect="1" noChangeArrowheads="1"/>
          </p:cNvPicPr>
          <p:nvPr/>
        </p:nvPicPr>
        <p:blipFill>
          <a:blip r:embed="rId2" cstate="print"/>
          <a:srcRect/>
          <a:stretch>
            <a:fillRect/>
          </a:stretch>
        </p:blipFill>
        <p:spPr bwMode="auto">
          <a:xfrm>
            <a:off x="214282" y="2071678"/>
            <a:ext cx="2016125" cy="1781175"/>
          </a:xfrm>
          <a:prstGeom prst="rect">
            <a:avLst/>
          </a:prstGeom>
          <a:noFill/>
          <a:ln w="9525">
            <a:noFill/>
            <a:miter lim="800000"/>
            <a:headEnd/>
            <a:tailEnd/>
          </a:ln>
        </p:spPr>
      </p:pic>
      <p:pic>
        <p:nvPicPr>
          <p:cNvPr id="38915" name="4 - Εικόνα" descr="ΣΕΛ"/>
          <p:cNvPicPr>
            <a:picLocks noChangeAspect="1" noChangeArrowheads="1"/>
          </p:cNvPicPr>
          <p:nvPr/>
        </p:nvPicPr>
        <p:blipFill>
          <a:blip r:embed="rId3" cstate="print"/>
          <a:srcRect/>
          <a:stretch>
            <a:fillRect/>
          </a:stretch>
        </p:blipFill>
        <p:spPr bwMode="auto">
          <a:xfrm>
            <a:off x="2428860" y="714356"/>
            <a:ext cx="2419350" cy="1819275"/>
          </a:xfrm>
          <a:prstGeom prst="rect">
            <a:avLst/>
          </a:prstGeom>
          <a:noFill/>
          <a:ln w="9525">
            <a:noFill/>
            <a:miter lim="800000"/>
            <a:headEnd/>
            <a:tailEnd/>
          </a:ln>
        </p:spPr>
      </p:pic>
      <p:pic>
        <p:nvPicPr>
          <p:cNvPr id="38916" name="5 - Εικόνα" descr="ΤΑΜΠΕΡ ΑΕΡΑ"/>
          <p:cNvPicPr>
            <a:picLocks noChangeAspect="1" noChangeArrowheads="1"/>
          </p:cNvPicPr>
          <p:nvPr/>
        </p:nvPicPr>
        <p:blipFill>
          <a:blip r:embed="rId4" cstate="print"/>
          <a:srcRect/>
          <a:stretch>
            <a:fillRect/>
          </a:stretch>
        </p:blipFill>
        <p:spPr bwMode="auto">
          <a:xfrm>
            <a:off x="5000628" y="2285992"/>
            <a:ext cx="1857388" cy="1835175"/>
          </a:xfrm>
          <a:prstGeom prst="rect">
            <a:avLst/>
          </a:prstGeom>
          <a:noFill/>
          <a:ln w="9525">
            <a:noFill/>
            <a:miter lim="800000"/>
            <a:headEnd/>
            <a:tailEnd/>
          </a:ln>
        </p:spPr>
      </p:pic>
      <p:pic>
        <p:nvPicPr>
          <p:cNvPr id="38917" name="6 - Εικόνα" descr="ΣΕΛ"/>
          <p:cNvPicPr>
            <a:picLocks noChangeAspect="1" noChangeArrowheads="1"/>
          </p:cNvPicPr>
          <p:nvPr/>
        </p:nvPicPr>
        <p:blipFill>
          <a:blip r:embed="rId5" cstate="print"/>
          <a:srcRect/>
          <a:stretch>
            <a:fillRect/>
          </a:stretch>
        </p:blipFill>
        <p:spPr bwMode="auto">
          <a:xfrm>
            <a:off x="6858016" y="357166"/>
            <a:ext cx="2285984" cy="1959446"/>
          </a:xfrm>
          <a:prstGeom prst="rect">
            <a:avLst/>
          </a:prstGeom>
          <a:noFill/>
          <a:ln w="9525">
            <a:noFill/>
            <a:miter lim="800000"/>
            <a:headEnd/>
            <a:tailEnd/>
          </a:ln>
        </p:spPr>
      </p:pic>
      <p:sp>
        <p:nvSpPr>
          <p:cNvPr id="9" name="8 - Ορθογώνιο"/>
          <p:cNvSpPr/>
          <p:nvPr/>
        </p:nvSpPr>
        <p:spPr>
          <a:xfrm>
            <a:off x="2500298" y="0"/>
            <a:ext cx="2970301" cy="584775"/>
          </a:xfrm>
          <a:prstGeom prst="rect">
            <a:avLst/>
          </a:prstGeom>
        </p:spPr>
        <p:txBody>
          <a:bodyPr wrap="none">
            <a:spAutoFit/>
          </a:bodyPr>
          <a:lstStyle/>
          <a:p>
            <a:pPr algn="ctr" fontAlgn="auto">
              <a:spcAft>
                <a:spcPts val="0"/>
              </a:spcAft>
              <a:buFont typeface="Arial" pitchFamily="34" charset="0"/>
              <a:buNone/>
              <a:defRPr/>
            </a:pPr>
            <a:r>
              <a:rPr lang="el-GR" sz="3200" b="1" u="sng" dirty="0" smtClean="0">
                <a:solidFill>
                  <a:srgbClr val="FF0000"/>
                </a:solidFill>
              </a:rPr>
              <a:t>20.Τάμπερ </a:t>
            </a:r>
            <a:r>
              <a:rPr lang="el-GR" sz="3200" b="1" u="sng" dirty="0" smtClean="0">
                <a:solidFill>
                  <a:srgbClr val="FF0000"/>
                </a:solidFill>
              </a:rPr>
              <a:t>αέρα</a:t>
            </a:r>
            <a:endParaRPr lang="el-GR" sz="32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animEffect transition="in" filter="fade">
                                      <p:cBhvr>
                                        <p:cTn id="10" dur="1000"/>
                                        <p:tgtEl>
                                          <p:spTgt spid="9"/>
                                        </p:tgtEl>
                                      </p:cBhvr>
                                    </p:animEffect>
                                  </p:childTnLst>
                                </p:cTn>
                              </p:par>
                            </p:childTnLst>
                          </p:cTn>
                        </p:par>
                        <p:par>
                          <p:cTn id="11" fill="hold">
                            <p:stCondLst>
                              <p:cond delay="1000"/>
                            </p:stCondLst>
                            <p:childTnLst>
                              <p:par>
                                <p:cTn id="12" presetID="20" presetClass="entr" presetSubtype="0" fill="hold" nodeType="afterEffect">
                                  <p:stCondLst>
                                    <p:cond delay="0"/>
                                  </p:stCondLst>
                                  <p:childTnLst>
                                    <p:set>
                                      <p:cBhvr>
                                        <p:cTn id="13" dur="1" fill="hold">
                                          <p:stCondLst>
                                            <p:cond delay="0"/>
                                          </p:stCondLst>
                                        </p:cTn>
                                        <p:tgtEl>
                                          <p:spTgt spid="38914"/>
                                        </p:tgtEl>
                                        <p:attrNameLst>
                                          <p:attrName>style.visibility</p:attrName>
                                        </p:attrNameLst>
                                      </p:cBhvr>
                                      <p:to>
                                        <p:strVal val="visible"/>
                                      </p:to>
                                    </p:set>
                                    <p:animEffect transition="in" filter="wedge">
                                      <p:cBhvr>
                                        <p:cTn id="14" dur="2000"/>
                                        <p:tgtEl>
                                          <p:spTgt spid="38914"/>
                                        </p:tgtEl>
                                      </p:cBhvr>
                                    </p:animEffect>
                                  </p:childTnLst>
                                </p:cTn>
                              </p:par>
                            </p:childTnLst>
                          </p:cTn>
                        </p:par>
                        <p:par>
                          <p:cTn id="15" fill="hold">
                            <p:stCondLst>
                              <p:cond delay="3000"/>
                            </p:stCondLst>
                            <p:childTnLst>
                              <p:par>
                                <p:cTn id="16" presetID="20" presetClass="entr" presetSubtype="0" fill="hold" nodeType="afterEffect">
                                  <p:stCondLst>
                                    <p:cond delay="0"/>
                                  </p:stCondLst>
                                  <p:childTnLst>
                                    <p:set>
                                      <p:cBhvr>
                                        <p:cTn id="17" dur="1" fill="hold">
                                          <p:stCondLst>
                                            <p:cond delay="0"/>
                                          </p:stCondLst>
                                        </p:cTn>
                                        <p:tgtEl>
                                          <p:spTgt spid="38915"/>
                                        </p:tgtEl>
                                        <p:attrNameLst>
                                          <p:attrName>style.visibility</p:attrName>
                                        </p:attrNameLst>
                                      </p:cBhvr>
                                      <p:to>
                                        <p:strVal val="visible"/>
                                      </p:to>
                                    </p:set>
                                    <p:animEffect transition="in" filter="wedge">
                                      <p:cBhvr>
                                        <p:cTn id="18" dur="2000"/>
                                        <p:tgtEl>
                                          <p:spTgt spid="38915"/>
                                        </p:tgtEl>
                                      </p:cBhvr>
                                    </p:animEffect>
                                  </p:childTnLst>
                                </p:cTn>
                              </p:par>
                            </p:childTnLst>
                          </p:cTn>
                        </p:par>
                        <p:par>
                          <p:cTn id="19" fill="hold">
                            <p:stCondLst>
                              <p:cond delay="5000"/>
                            </p:stCondLst>
                            <p:childTnLst>
                              <p:par>
                                <p:cTn id="20" presetID="20" presetClass="entr" presetSubtype="0" fill="hold" nodeType="afterEffect">
                                  <p:stCondLst>
                                    <p:cond delay="0"/>
                                  </p:stCondLst>
                                  <p:childTnLst>
                                    <p:set>
                                      <p:cBhvr>
                                        <p:cTn id="21" dur="1" fill="hold">
                                          <p:stCondLst>
                                            <p:cond delay="0"/>
                                          </p:stCondLst>
                                        </p:cTn>
                                        <p:tgtEl>
                                          <p:spTgt spid="38916"/>
                                        </p:tgtEl>
                                        <p:attrNameLst>
                                          <p:attrName>style.visibility</p:attrName>
                                        </p:attrNameLst>
                                      </p:cBhvr>
                                      <p:to>
                                        <p:strVal val="visible"/>
                                      </p:to>
                                    </p:set>
                                    <p:animEffect transition="in" filter="wedge">
                                      <p:cBhvr>
                                        <p:cTn id="22" dur="2000"/>
                                        <p:tgtEl>
                                          <p:spTgt spid="38916"/>
                                        </p:tgtEl>
                                      </p:cBhvr>
                                    </p:animEffect>
                                  </p:childTnLst>
                                </p:cTn>
                              </p:par>
                            </p:childTnLst>
                          </p:cTn>
                        </p:par>
                        <p:par>
                          <p:cTn id="23" fill="hold">
                            <p:stCondLst>
                              <p:cond delay="7000"/>
                            </p:stCondLst>
                            <p:childTnLst>
                              <p:par>
                                <p:cTn id="24" presetID="20"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wedge">
                                      <p:cBhvr>
                                        <p:cTn id="26" dur="2000"/>
                                        <p:tgtEl>
                                          <p:spTgt spid="38917"/>
                                        </p:tgtEl>
                                      </p:cBhvr>
                                    </p:animEffect>
                                  </p:childTnLst>
                                </p:cTn>
                              </p:par>
                            </p:childTnLst>
                          </p:cTn>
                        </p:par>
                        <p:par>
                          <p:cTn id="27" fill="hold">
                            <p:stCondLst>
                              <p:cond delay="9000"/>
                            </p:stCondLst>
                            <p:childTnLst>
                              <p:par>
                                <p:cTn id="28" presetID="47" presetClass="entr" presetSubtype="0" fill="hold" nodeType="afterEffect">
                                  <p:stCondLst>
                                    <p:cond delay="0"/>
                                  </p:stCondLst>
                                  <p:childTnLst>
                                    <p:set>
                                      <p:cBhvr>
                                        <p:cTn id="29" dur="1" fill="hold">
                                          <p:stCondLst>
                                            <p:cond delay="0"/>
                                          </p:stCondLst>
                                        </p:cTn>
                                        <p:tgtEl>
                                          <p:spTgt spid="3">
                                            <p:txEl>
                                              <p:pRg st="15" end="15"/>
                                            </p:txEl>
                                          </p:spTgt>
                                        </p:tgtEl>
                                        <p:attrNameLst>
                                          <p:attrName>style.visibility</p:attrName>
                                        </p:attrNameLst>
                                      </p:cBhvr>
                                      <p:to>
                                        <p:strVal val="visible"/>
                                      </p:to>
                                    </p:set>
                                    <p:animEffect transition="in" filter="fade">
                                      <p:cBhvr>
                                        <p:cTn id="30" dur="1000"/>
                                        <p:tgtEl>
                                          <p:spTgt spid="3">
                                            <p:txEl>
                                              <p:pRg st="15" end="15"/>
                                            </p:txEl>
                                          </p:spTgt>
                                        </p:tgtEl>
                                      </p:cBhvr>
                                    </p:animEffect>
                                    <p:anim calcmode="lin" valueType="num">
                                      <p:cBhvr>
                                        <p:cTn id="3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0"/>
                            </p:stCondLst>
                            <p:childTnLst>
                              <p:par>
                                <p:cTn id="34" presetID="47" presetClass="entr" presetSubtype="0" fill="hold" nodeType="afterEffect">
                                  <p:stCondLst>
                                    <p:cond delay="0"/>
                                  </p:stCondLst>
                                  <p:childTnLst>
                                    <p:set>
                                      <p:cBhvr>
                                        <p:cTn id="35" dur="1" fill="hold">
                                          <p:stCondLst>
                                            <p:cond delay="0"/>
                                          </p:stCondLst>
                                        </p:cTn>
                                        <p:tgtEl>
                                          <p:spTgt spid="3">
                                            <p:txEl>
                                              <p:pRg st="18" end="18"/>
                                            </p:txEl>
                                          </p:spTgt>
                                        </p:tgtEl>
                                        <p:attrNameLst>
                                          <p:attrName>style.visibility</p:attrName>
                                        </p:attrNameLst>
                                      </p:cBhvr>
                                      <p:to>
                                        <p:strVal val="visible"/>
                                      </p:to>
                                    </p:set>
                                    <p:animEffect transition="in" filter="fade">
                                      <p:cBhvr>
                                        <p:cTn id="36" dur="1000"/>
                                        <p:tgtEl>
                                          <p:spTgt spid="3">
                                            <p:txEl>
                                              <p:pRg st="18" end="18"/>
                                            </p:txEl>
                                          </p:spTgt>
                                        </p:tgtEl>
                                      </p:cBhvr>
                                    </p:animEffect>
                                    <p:anim calcmode="lin" valueType="num">
                                      <p:cBhvr>
                                        <p:cTn id="37"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142875"/>
            <a:ext cx="8472487" cy="6286500"/>
          </a:xfrm>
        </p:spPr>
        <p:txBody>
          <a:bodyPr rtlCol="0">
            <a:normAutofit fontScale="85000" lnSpcReduction="20000"/>
          </a:bodyPr>
          <a:lstStyle/>
          <a:p>
            <a:pPr algn="ctr" fontAlgn="auto">
              <a:spcAft>
                <a:spcPts val="0"/>
              </a:spcAft>
              <a:buFont typeface="Arial" pitchFamily="34" charset="0"/>
              <a:buNone/>
              <a:defRPr/>
            </a:pPr>
            <a:r>
              <a:rPr lang="el-GR" b="1" u="sng" dirty="0" smtClean="0">
                <a:solidFill>
                  <a:srgbClr val="FF0000"/>
                </a:solidFill>
              </a:rPr>
              <a:t>21</a:t>
            </a:r>
            <a:r>
              <a:rPr lang="el-GR" b="1" u="sng" dirty="0" smtClean="0">
                <a:solidFill>
                  <a:srgbClr val="FF0000"/>
                </a:solidFill>
              </a:rPr>
              <a:t>.Κάλυμμα </a:t>
            </a:r>
            <a:r>
              <a:rPr lang="el-GR" b="1" u="sng" dirty="0" smtClean="0">
                <a:solidFill>
                  <a:srgbClr val="FF0000"/>
                </a:solidFill>
              </a:rPr>
              <a:t>καυστήρα.</a:t>
            </a:r>
            <a:endParaRPr lang="el-GR" dirty="0" smtClean="0">
              <a:solidFill>
                <a:srgbClr val="FF0000"/>
              </a:solidFill>
            </a:endParaRP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b="1" dirty="0" smtClean="0"/>
              <a:t>          Δεν το συναντάμε σε όλους τους καυστήρες. Σκοπός του είναι να προστατεύει τα εξαρτήματα του καυστήρα από κτυπήματα. Είναι κατασκευασμένο από άκαυστο πλαστικό ή από λαμαρίνα. Συχνά στο εσωτερικό του καλύμματος τοποθετείται και ηχοαπορροφητικό υλικό για τη μείωση του θορύβου από τη λειτουργία του καυστήρα.</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Char char="•"/>
              <a:defRPr/>
            </a:pP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23</a:t>
            </a:fld>
            <a:endParaRPr lang="el-GR"/>
          </a:p>
        </p:txBody>
      </p:sp>
      <p:pic>
        <p:nvPicPr>
          <p:cNvPr id="39938" name="3 - Εικόνα" descr="ΣΕΛ"/>
          <p:cNvPicPr>
            <a:picLocks noChangeAspect="1" noChangeArrowheads="1"/>
          </p:cNvPicPr>
          <p:nvPr/>
        </p:nvPicPr>
        <p:blipFill>
          <a:blip r:embed="rId2" cstate="print"/>
          <a:srcRect/>
          <a:stretch>
            <a:fillRect/>
          </a:stretch>
        </p:blipFill>
        <p:spPr bwMode="auto">
          <a:xfrm>
            <a:off x="500034" y="928670"/>
            <a:ext cx="3095625" cy="2324100"/>
          </a:xfrm>
          <a:prstGeom prst="rect">
            <a:avLst/>
          </a:prstGeom>
          <a:noFill/>
          <a:ln w="9525">
            <a:noFill/>
            <a:miter lim="800000"/>
            <a:headEnd/>
            <a:tailEnd/>
          </a:ln>
        </p:spPr>
      </p:pic>
      <p:pic>
        <p:nvPicPr>
          <p:cNvPr id="39939" name="4 - Εικόνα" descr="ΣΕΛ"/>
          <p:cNvPicPr>
            <a:picLocks noChangeAspect="1" noChangeArrowheads="1"/>
          </p:cNvPicPr>
          <p:nvPr/>
        </p:nvPicPr>
        <p:blipFill>
          <a:blip r:embed="rId3" cstate="print"/>
          <a:srcRect/>
          <a:stretch>
            <a:fillRect/>
          </a:stretch>
        </p:blipFill>
        <p:spPr bwMode="auto">
          <a:xfrm>
            <a:off x="5500694" y="785794"/>
            <a:ext cx="2320925"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20" presetClass="entr" presetSubtype="0" fill="hold" nodeType="withEffect">
                                  <p:stCondLst>
                                    <p:cond delay="0"/>
                                  </p:stCondLst>
                                  <p:childTnLst>
                                    <p:set>
                                      <p:cBhvr>
                                        <p:cTn id="12" dur="1" fill="hold">
                                          <p:stCondLst>
                                            <p:cond delay="0"/>
                                          </p:stCondLst>
                                        </p:cTn>
                                        <p:tgtEl>
                                          <p:spTgt spid="39938"/>
                                        </p:tgtEl>
                                        <p:attrNameLst>
                                          <p:attrName>style.visibility</p:attrName>
                                        </p:attrNameLst>
                                      </p:cBhvr>
                                      <p:to>
                                        <p:strVal val="visible"/>
                                      </p:to>
                                    </p:set>
                                    <p:animEffect transition="in" filter="wedge">
                                      <p:cBhvr>
                                        <p:cTn id="13" dur="2000"/>
                                        <p:tgtEl>
                                          <p:spTgt spid="39938"/>
                                        </p:tgtEl>
                                      </p:cBhvr>
                                    </p:animEffect>
                                  </p:childTnLst>
                                </p:cTn>
                              </p:par>
                              <p:par>
                                <p:cTn id="14" presetID="20" presetClass="entr" presetSubtype="0" fill="hold" nodeType="withEffect">
                                  <p:stCondLst>
                                    <p:cond delay="0"/>
                                  </p:stCondLst>
                                  <p:childTnLst>
                                    <p:set>
                                      <p:cBhvr>
                                        <p:cTn id="15" dur="1" fill="hold">
                                          <p:stCondLst>
                                            <p:cond delay="0"/>
                                          </p:stCondLst>
                                        </p:cTn>
                                        <p:tgtEl>
                                          <p:spTgt spid="39939"/>
                                        </p:tgtEl>
                                        <p:attrNameLst>
                                          <p:attrName>style.visibility</p:attrName>
                                        </p:attrNameLst>
                                      </p:cBhvr>
                                      <p:to>
                                        <p:strVal val="visible"/>
                                      </p:to>
                                    </p:set>
                                    <p:animEffect transition="in" filter="wedge">
                                      <p:cBhvr>
                                        <p:cTn id="16" dur="2000"/>
                                        <p:tgtEl>
                                          <p:spTgt spid="39939"/>
                                        </p:tgtEl>
                                      </p:cBhvr>
                                    </p:animEffect>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1000"/>
                                        <p:tgtEl>
                                          <p:spTgt spid="3">
                                            <p:txEl>
                                              <p:pRg st="10" end="10"/>
                                            </p:txEl>
                                          </p:spTgt>
                                        </p:tgtEl>
                                      </p:cBhvr>
                                    </p:animEffect>
                                    <p:anim calcmode="lin" valueType="num">
                                      <p:cBhvr>
                                        <p:cTn id="2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3</a:t>
            </a:fld>
            <a:endParaRPr lang="el-GR"/>
          </a:p>
        </p:txBody>
      </p:sp>
      <p:pic>
        <p:nvPicPr>
          <p:cNvPr id="20482" name="3 - Εικόνα" descr="ΚΙΝΗΤΗΡΑΣ ΚΑΥΣΤΗΡΑ"/>
          <p:cNvPicPr>
            <a:picLocks noChangeAspect="1" noChangeArrowheads="1"/>
          </p:cNvPicPr>
          <p:nvPr/>
        </p:nvPicPr>
        <p:blipFill>
          <a:blip r:embed="rId2" cstate="print"/>
          <a:srcRect/>
          <a:stretch>
            <a:fillRect/>
          </a:stretch>
        </p:blipFill>
        <p:spPr bwMode="auto">
          <a:xfrm>
            <a:off x="2571736" y="928670"/>
            <a:ext cx="3500462" cy="2351057"/>
          </a:xfrm>
          <a:prstGeom prst="rect">
            <a:avLst/>
          </a:prstGeom>
          <a:noFill/>
          <a:ln w="9525">
            <a:noFill/>
            <a:miter lim="800000"/>
            <a:headEnd/>
            <a:tailEnd/>
          </a:ln>
        </p:spPr>
      </p:pic>
      <p:sp>
        <p:nvSpPr>
          <p:cNvPr id="6" name="5 - Ορθογώνιο"/>
          <p:cNvSpPr/>
          <p:nvPr/>
        </p:nvSpPr>
        <p:spPr>
          <a:xfrm>
            <a:off x="0" y="5143512"/>
            <a:ext cx="9144000" cy="1200329"/>
          </a:xfrm>
          <a:prstGeom prst="rect">
            <a:avLst/>
          </a:prstGeom>
        </p:spPr>
        <p:txBody>
          <a:bodyPr wrap="square">
            <a:spAutoFit/>
          </a:bodyPr>
          <a:lstStyle/>
          <a:p>
            <a:pPr fontAlgn="auto">
              <a:spcAft>
                <a:spcPts val="0"/>
              </a:spcAft>
              <a:buFont typeface="Arial" pitchFamily="34" charset="0"/>
              <a:buNone/>
              <a:defRPr/>
            </a:pPr>
            <a:r>
              <a:rPr lang="en-GB" sz="2400" b="1" dirty="0" smtClean="0"/>
              <a:t> </a:t>
            </a:r>
            <a:r>
              <a:rPr lang="el-GR" sz="2400" b="1" dirty="0" smtClean="0"/>
              <a:t>Στους μονοφασικούς κινητήρες συναντάμε πυκνωτή εκκίνησης, ενώ οι τριφασικοί είναι συνήθως εξοπλισμένοι με </a:t>
            </a:r>
            <a:r>
              <a:rPr lang="el-GR" sz="2400" b="1" dirty="0" err="1" smtClean="0"/>
              <a:t>ρελέ</a:t>
            </a:r>
            <a:r>
              <a:rPr lang="el-GR" sz="2400" b="1" dirty="0" smtClean="0"/>
              <a:t> θερμικής προστασίας.</a:t>
            </a:r>
            <a:endParaRPr lang="el-GR" sz="2400" dirty="0" smtClean="0"/>
          </a:p>
        </p:txBody>
      </p:sp>
      <p:sp>
        <p:nvSpPr>
          <p:cNvPr id="7" name="6 - Ορθογώνιο"/>
          <p:cNvSpPr/>
          <p:nvPr/>
        </p:nvSpPr>
        <p:spPr>
          <a:xfrm>
            <a:off x="1500166" y="0"/>
            <a:ext cx="5929354" cy="584775"/>
          </a:xfrm>
          <a:prstGeom prst="rect">
            <a:avLst/>
          </a:prstGeom>
        </p:spPr>
        <p:txBody>
          <a:bodyPr wrap="square">
            <a:spAutoFit/>
          </a:bodyPr>
          <a:lstStyle/>
          <a:p>
            <a:pPr algn="ctr" fontAlgn="auto">
              <a:spcAft>
                <a:spcPts val="0"/>
              </a:spcAft>
              <a:buFont typeface="Arial" pitchFamily="34" charset="0"/>
              <a:buNone/>
              <a:defRPr/>
            </a:pPr>
            <a:r>
              <a:rPr lang="el-GR" sz="3200" b="1" u="sng" dirty="0" smtClean="0">
                <a:solidFill>
                  <a:srgbClr val="FF0000"/>
                </a:solidFill>
              </a:rPr>
              <a:t>2. Κινητήρας καυστήρα (μοτέρ).</a:t>
            </a:r>
            <a:endParaRPr lang="el-GR" sz="3200" dirty="0" smtClean="0">
              <a:solidFill>
                <a:srgbClr val="FF0000"/>
              </a:solidFill>
            </a:endParaRPr>
          </a:p>
        </p:txBody>
      </p:sp>
      <p:sp>
        <p:nvSpPr>
          <p:cNvPr id="9" name="8 - Ορθογώνιο"/>
          <p:cNvSpPr/>
          <p:nvPr/>
        </p:nvSpPr>
        <p:spPr>
          <a:xfrm>
            <a:off x="0" y="2928934"/>
            <a:ext cx="9144000" cy="1569660"/>
          </a:xfrm>
          <a:prstGeom prst="rect">
            <a:avLst/>
          </a:prstGeom>
        </p:spPr>
        <p:txBody>
          <a:bodyPr wrap="square">
            <a:spAutoFit/>
          </a:bodyPr>
          <a:lstStyle/>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Είναι ένας ηλεκτρικός κινητήρας, μονοφασικός ή τριφασικός ο οποίος κινεί τη φτερωτή του αέρα και την αντλία πετρελαίου με την οποία συνδέεται μέσω </a:t>
            </a:r>
            <a:r>
              <a:rPr lang="el-GR" sz="2400" b="1" dirty="0" err="1" smtClean="0"/>
              <a:t>κόμπλερ</a:t>
            </a:r>
            <a:r>
              <a:rPr lang="el-GR" sz="2400" b="1" dirty="0" smtClean="0"/>
              <a:t> από πλαστικό υλικό.</a:t>
            </a:r>
            <a:endParaRPr lang="el-G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20482"/>
                                        </p:tgtEl>
                                        <p:attrNameLst>
                                          <p:attrName>style.visibility</p:attrName>
                                        </p:attrNameLst>
                                      </p:cBhvr>
                                      <p:to>
                                        <p:strVal val="visible"/>
                                      </p:to>
                                    </p:set>
                                    <p:anim calcmode="lin" valueType="num">
                                      <p:cBhvr>
                                        <p:cTn id="16" dur="1000" fill="hold"/>
                                        <p:tgtEl>
                                          <p:spTgt spid="204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20482"/>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20482"/>
                                        </p:tgtEl>
                                        <p:attrNameLst>
                                          <p:attrName>ppt_y</p:attrName>
                                        </p:attrNameLst>
                                      </p:cBhvr>
                                      <p:tavLst>
                                        <p:tav tm="0">
                                          <p:val>
                                            <p:strVal val="#ppt_y"/>
                                          </p:val>
                                        </p:tav>
                                        <p:tav tm="100000">
                                          <p:val>
                                            <p:strVal val="#ppt_y"/>
                                          </p:val>
                                        </p:tav>
                                      </p:tavLst>
                                    </p:anim>
                                    <p:animEffect transition="in" filter="fade">
                                      <p:cBhvr>
                                        <p:cTn id="19" dur="1000"/>
                                        <p:tgtEl>
                                          <p:spTgt spid="20482"/>
                                        </p:tgtEl>
                                      </p:cBhvr>
                                    </p:animEffect>
                                  </p:childTnLst>
                                </p:cTn>
                              </p:par>
                            </p:childTnLst>
                          </p:cTn>
                        </p:par>
                        <p:par>
                          <p:cTn id="20" fill="hold">
                            <p:stCondLst>
                              <p:cond delay="2000"/>
                            </p:stCondLst>
                            <p:childTnLst>
                              <p:par>
                                <p:cTn id="21" presetID="8" presetClass="emph" presetSubtype="0" fill="hold" nodeType="afterEffect">
                                  <p:stCondLst>
                                    <p:cond delay="0"/>
                                  </p:stCondLst>
                                  <p:childTnLst>
                                    <p:animRot by="21600000">
                                      <p:cBhvr>
                                        <p:cTn id="22" dur="2000" fill="hold"/>
                                        <p:tgtEl>
                                          <p:spTgt spid="20482"/>
                                        </p:tgtEl>
                                        <p:attrNameLst>
                                          <p:attrName>r</p:attrName>
                                        </p:attrNameLst>
                                      </p:cBhvr>
                                    </p:animRot>
                                  </p:childTnLst>
                                </p:cTn>
                              </p:par>
                            </p:childTnLst>
                          </p:cTn>
                        </p:par>
                        <p:par>
                          <p:cTn id="23" fill="hold">
                            <p:stCondLst>
                              <p:cond delay="4000"/>
                            </p:stCondLst>
                            <p:childTnLst>
                              <p:par>
                                <p:cTn id="24" presetID="48" presetClass="entr" presetSubtype="0" accel="5000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fade">
                                      <p:cBhvr>
                                        <p:cTn id="29" dur="1000"/>
                                        <p:tgtEl>
                                          <p:spTgt spid="9"/>
                                        </p:tgtEl>
                                      </p:cBhvr>
                                    </p:animEffect>
                                  </p:childTnLst>
                                </p:cTn>
                              </p:par>
                            </p:childTnLst>
                          </p:cTn>
                        </p:par>
                        <p:par>
                          <p:cTn id="30" fill="hold">
                            <p:stCondLst>
                              <p:cond delay="5000"/>
                            </p:stCondLst>
                            <p:childTnLst>
                              <p:par>
                                <p:cTn id="31" presetID="48" presetClass="entr" presetSubtype="0" accel="5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57298"/>
            <a:ext cx="8229600" cy="5214952"/>
          </a:xfrm>
        </p:spPr>
        <p:txBody>
          <a:bodyPr rtlCol="0">
            <a:normAutofit fontScale="77500" lnSpcReduction="2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Ο </a:t>
            </a:r>
            <a:r>
              <a:rPr lang="el-GR" b="1" dirty="0" smtClean="0"/>
              <a:t>ανεμιστήρας στερεώνεται πάνω </a:t>
            </a:r>
            <a:endParaRPr lang="el-GR" b="1" dirty="0" smtClean="0"/>
          </a:p>
          <a:p>
            <a:pPr fontAlgn="auto">
              <a:spcAft>
                <a:spcPts val="0"/>
              </a:spcAft>
              <a:buFont typeface="Arial" pitchFamily="34" charset="0"/>
              <a:buNone/>
              <a:defRPr/>
            </a:pPr>
            <a:r>
              <a:rPr lang="el-GR" b="1" dirty="0" smtClean="0"/>
              <a:t>στον </a:t>
            </a:r>
            <a:r>
              <a:rPr lang="el-GR" b="1" dirty="0" smtClean="0"/>
              <a:t>άξονα του κινητήρα. </a:t>
            </a:r>
            <a:endParaRPr lang="el-GR" dirty="0" smtClean="0"/>
          </a:p>
          <a:p>
            <a:pPr fontAlgn="auto">
              <a:spcAft>
                <a:spcPts val="0"/>
              </a:spcAft>
              <a:buFont typeface="Arial" pitchFamily="34" charset="0"/>
              <a:buChar char="•"/>
              <a:defRPr/>
            </a:pPr>
            <a:endParaRPr lang="el-GR" dirty="0" smtClean="0"/>
          </a:p>
          <a:p>
            <a:pPr fontAlgn="auto">
              <a:spcAft>
                <a:spcPts val="0"/>
              </a:spcAft>
              <a:buFont typeface="Arial" pitchFamily="34" charset="0"/>
              <a:buNone/>
              <a:defRPr/>
            </a:pPr>
            <a:r>
              <a:rPr lang="el-GR" b="1" dirty="0" smtClean="0"/>
              <a:t>Σκοπός του είναι να διοχετεύσει μέσω </a:t>
            </a:r>
            <a:endParaRPr lang="el-GR" b="1" dirty="0" smtClean="0"/>
          </a:p>
          <a:p>
            <a:pPr fontAlgn="auto">
              <a:spcAft>
                <a:spcPts val="0"/>
              </a:spcAft>
              <a:buFont typeface="Arial" pitchFamily="34" charset="0"/>
              <a:buNone/>
              <a:defRPr/>
            </a:pPr>
            <a:r>
              <a:rPr lang="el-GR" b="1" dirty="0" smtClean="0"/>
              <a:t>της </a:t>
            </a:r>
            <a:r>
              <a:rPr lang="el-GR" b="1" dirty="0" smtClean="0"/>
              <a:t>μπούκας την απαιτούμενη </a:t>
            </a:r>
            <a:endParaRPr lang="el-GR" b="1" dirty="0" smtClean="0"/>
          </a:p>
          <a:p>
            <a:pPr fontAlgn="auto">
              <a:spcAft>
                <a:spcPts val="0"/>
              </a:spcAft>
              <a:buFont typeface="Arial" pitchFamily="34" charset="0"/>
              <a:buNone/>
              <a:defRPr/>
            </a:pPr>
            <a:r>
              <a:rPr lang="el-GR" b="1" dirty="0" smtClean="0"/>
              <a:t>ποσότητα </a:t>
            </a:r>
            <a:r>
              <a:rPr lang="el-GR" b="1" dirty="0" smtClean="0"/>
              <a:t>αέρα προς καύση του </a:t>
            </a:r>
            <a:endParaRPr lang="el-GR" b="1" dirty="0" smtClean="0"/>
          </a:p>
          <a:p>
            <a:pPr fontAlgn="auto">
              <a:spcAft>
                <a:spcPts val="0"/>
              </a:spcAft>
              <a:buFont typeface="Arial" pitchFamily="34" charset="0"/>
              <a:buNone/>
              <a:defRPr/>
            </a:pPr>
            <a:r>
              <a:rPr lang="el-GR" b="1" dirty="0" smtClean="0"/>
              <a:t>πετρελαίου</a:t>
            </a:r>
            <a:r>
              <a:rPr lang="el-GR" b="1" dirty="0" smtClean="0"/>
              <a:t>.</a:t>
            </a:r>
            <a:endParaRPr lang="el-GR"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b="1" dirty="0" smtClean="0"/>
              <a:t>Επίσης δημιουργεί μέσα στο θάλαμο καύσης την πίεση που χρειάζεται για την υπερνίκηση των αντιστάσεων του λέβητα.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Η πίεση που μπορεί να σηκώσει ο ανεμιστήρας ονομάζεται κατάθλιψη του καυστήρα και πρέπει να είναι κατά 20 % μεγαλύτερη από την </a:t>
            </a:r>
            <a:r>
              <a:rPr lang="el-GR" b="1" u="sng" dirty="0" smtClean="0">
                <a:solidFill>
                  <a:srgbClr val="FF0000"/>
                </a:solidFill>
              </a:rPr>
              <a:t>αντίθλιψη</a:t>
            </a:r>
            <a:r>
              <a:rPr lang="el-GR" b="1" dirty="0" smtClean="0"/>
              <a:t> του λέβητα.</a:t>
            </a:r>
            <a:endParaRPr lang="el-GR" dirty="0" smtClean="0"/>
          </a:p>
          <a:p>
            <a:pPr fontAlgn="auto">
              <a:spcAft>
                <a:spcPts val="0"/>
              </a:spcAft>
              <a:buFont typeface="Arial" pitchFamily="34" charset="0"/>
              <a:buNone/>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4</a:t>
            </a:fld>
            <a:endParaRPr lang="el-GR"/>
          </a:p>
        </p:txBody>
      </p:sp>
      <p:pic>
        <p:nvPicPr>
          <p:cNvPr id="21506" name="3 - Εικόνα" descr="ΑΝΕΜΙΣΤΗΡΑΣ"/>
          <p:cNvPicPr>
            <a:picLocks noChangeAspect="1" noChangeArrowheads="1"/>
          </p:cNvPicPr>
          <p:nvPr/>
        </p:nvPicPr>
        <p:blipFill>
          <a:blip r:embed="rId2" cstate="print"/>
          <a:srcRect/>
          <a:stretch>
            <a:fillRect/>
          </a:stretch>
        </p:blipFill>
        <p:spPr bwMode="auto">
          <a:xfrm>
            <a:off x="5572132" y="1643050"/>
            <a:ext cx="3000388" cy="2542930"/>
          </a:xfrm>
          <a:prstGeom prst="rect">
            <a:avLst/>
          </a:prstGeom>
          <a:noFill/>
          <a:ln w="9525">
            <a:noFill/>
            <a:miter lim="800000"/>
            <a:headEnd/>
            <a:tailEnd/>
          </a:ln>
        </p:spPr>
      </p:pic>
      <p:sp>
        <p:nvSpPr>
          <p:cNvPr id="6" name="5 - Ορθογώνιο"/>
          <p:cNvSpPr/>
          <p:nvPr/>
        </p:nvSpPr>
        <p:spPr>
          <a:xfrm>
            <a:off x="1142976" y="142852"/>
            <a:ext cx="6743577" cy="584775"/>
          </a:xfrm>
          <a:prstGeom prst="rect">
            <a:avLst/>
          </a:prstGeom>
        </p:spPr>
        <p:txBody>
          <a:bodyPr wrap="none">
            <a:spAutoFit/>
          </a:bodyPr>
          <a:lstStyle/>
          <a:p>
            <a:pPr algn="ctr" fontAlgn="auto">
              <a:spcAft>
                <a:spcPts val="0"/>
              </a:spcAft>
              <a:buFont typeface="Arial" pitchFamily="34" charset="0"/>
              <a:buNone/>
              <a:defRPr/>
            </a:pPr>
            <a:r>
              <a:rPr lang="el-GR" sz="3200" b="1" u="sng" dirty="0" smtClean="0">
                <a:solidFill>
                  <a:srgbClr val="FF0000"/>
                </a:solidFill>
              </a:rPr>
              <a:t>3.Φτερωτή καυστήρα ή ανεμιστήρας.</a:t>
            </a:r>
            <a:endParaRPr lang="el-GR" sz="32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1506"/>
                                        </p:tgtEl>
                                        <p:attrNameLst>
                                          <p:attrName>style.visibility</p:attrName>
                                        </p:attrNameLst>
                                      </p:cBhvr>
                                      <p:to>
                                        <p:strVal val="visible"/>
                                      </p:to>
                                    </p:set>
                                    <p:anim calcmode="lin" valueType="num">
                                      <p:cBhvr additive="base">
                                        <p:cTn id="16" dur="500" fill="hold"/>
                                        <p:tgtEl>
                                          <p:spTgt spid="21506"/>
                                        </p:tgtEl>
                                        <p:attrNameLst>
                                          <p:attrName>ppt_x</p:attrName>
                                        </p:attrNameLst>
                                      </p:cBhvr>
                                      <p:tavLst>
                                        <p:tav tm="0">
                                          <p:val>
                                            <p:strVal val="#ppt_x"/>
                                          </p:val>
                                        </p:tav>
                                        <p:tav tm="100000">
                                          <p:val>
                                            <p:strVal val="#ppt_x"/>
                                          </p:val>
                                        </p:tav>
                                      </p:tavLst>
                                    </p:anim>
                                    <p:anim calcmode="lin" valueType="num">
                                      <p:cBhvr additive="base">
                                        <p:cTn id="17" dur="500" fill="hold"/>
                                        <p:tgtEl>
                                          <p:spTgt spid="2150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additive="base">
                                        <p:cTn id="6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50" y="1071545"/>
            <a:ext cx="8401050" cy="5357829"/>
          </a:xfrm>
        </p:spPr>
        <p:txBody>
          <a:bodyPr rtlCol="0">
            <a:normAutofit lnSpcReduction="1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b="1" dirty="0" smtClean="0"/>
              <a:t>Ο μετασχηματιστής  αυξάνει την τάση του ρεύματος της πόλης από τα 220 </a:t>
            </a:r>
            <a:r>
              <a:rPr lang="en-GB" b="1" dirty="0" smtClean="0"/>
              <a:t>Volt </a:t>
            </a:r>
            <a:r>
              <a:rPr lang="el-GR" b="1" dirty="0" smtClean="0"/>
              <a:t>σε τάση</a:t>
            </a:r>
            <a:r>
              <a:rPr lang="en-GB" b="1" dirty="0" smtClean="0"/>
              <a:t> </a:t>
            </a:r>
            <a:r>
              <a:rPr lang="el-GR" b="1" dirty="0" smtClean="0">
                <a:solidFill>
                  <a:srgbClr val="FF0000"/>
                </a:solidFill>
              </a:rPr>
              <a:t>10.000 – 15.000 </a:t>
            </a:r>
            <a:r>
              <a:rPr lang="en-GB" b="1" dirty="0" smtClean="0">
                <a:solidFill>
                  <a:srgbClr val="FF0000"/>
                </a:solidFill>
              </a:rPr>
              <a:t>Volt</a:t>
            </a:r>
            <a:r>
              <a:rPr lang="el-GR" b="1" dirty="0" smtClean="0">
                <a:solidFill>
                  <a:srgbClr val="FF0000"/>
                </a:solidFill>
              </a:rPr>
              <a:t> </a:t>
            </a:r>
            <a:r>
              <a:rPr lang="el-GR" b="1" dirty="0" smtClean="0"/>
              <a:t>με σκοπό τη δημιουργία σπινθήρα στα ηλεκτρόδια, για την ανάφλεξη του μείγματος πετρελαίου αέρα.</a:t>
            </a:r>
            <a:endParaRPr lang="el-GR" dirty="0" smtClean="0"/>
          </a:p>
          <a:p>
            <a:pPr fontAlgn="auto">
              <a:spcAft>
                <a:spcPts val="0"/>
              </a:spcAft>
              <a:buFont typeface="Arial" pitchFamily="34" charset="0"/>
              <a:buNone/>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5</a:t>
            </a:fld>
            <a:endParaRPr lang="el-GR"/>
          </a:p>
        </p:txBody>
      </p:sp>
      <p:pic>
        <p:nvPicPr>
          <p:cNvPr id="22530" name="3 - Εικόνα" descr="ΣΕΛ"/>
          <p:cNvPicPr>
            <a:picLocks noChangeAspect="1" noChangeArrowheads="1"/>
          </p:cNvPicPr>
          <p:nvPr/>
        </p:nvPicPr>
        <p:blipFill>
          <a:blip r:embed="rId2" cstate="print"/>
          <a:srcRect/>
          <a:stretch>
            <a:fillRect/>
          </a:stretch>
        </p:blipFill>
        <p:spPr bwMode="auto">
          <a:xfrm>
            <a:off x="2928926" y="1071546"/>
            <a:ext cx="3429010" cy="2322057"/>
          </a:xfrm>
          <a:prstGeom prst="rect">
            <a:avLst/>
          </a:prstGeom>
          <a:noFill/>
          <a:ln w="9525">
            <a:noFill/>
            <a:miter lim="800000"/>
            <a:headEnd/>
            <a:tailEnd/>
          </a:ln>
        </p:spPr>
      </p:pic>
      <p:sp>
        <p:nvSpPr>
          <p:cNvPr id="6" name="5 - Ορθογώνιο"/>
          <p:cNvSpPr/>
          <p:nvPr/>
        </p:nvSpPr>
        <p:spPr>
          <a:xfrm>
            <a:off x="1357290" y="142852"/>
            <a:ext cx="6365397" cy="646331"/>
          </a:xfrm>
          <a:prstGeom prst="rect">
            <a:avLst/>
          </a:prstGeom>
        </p:spPr>
        <p:txBody>
          <a:bodyPr wrap="none">
            <a:spAutoFit/>
          </a:bodyPr>
          <a:lstStyle/>
          <a:p>
            <a:pPr algn="ctr" fontAlgn="auto">
              <a:spcAft>
                <a:spcPts val="0"/>
              </a:spcAft>
              <a:buFont typeface="Arial" pitchFamily="34" charset="0"/>
              <a:buNone/>
              <a:defRPr/>
            </a:pPr>
            <a:r>
              <a:rPr lang="el-GR" sz="3600" b="1" u="sng" dirty="0" smtClean="0">
                <a:solidFill>
                  <a:srgbClr val="FF0000"/>
                </a:solidFill>
              </a:rPr>
              <a:t>4.Μετασχηματιστής καυστήρα.</a:t>
            </a:r>
            <a:endParaRPr lang="el-GR" sz="36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22530"/>
                                        </p:tgtEl>
                                        <p:attrNameLst>
                                          <p:attrName>style.visibility</p:attrName>
                                        </p:attrNameLst>
                                      </p:cBhvr>
                                      <p:to>
                                        <p:strVal val="visible"/>
                                      </p:to>
                                    </p:set>
                                    <p:anim calcmode="lin" valueType="num">
                                      <p:cBhvr>
                                        <p:cTn id="16" dur="1000" fill="hold"/>
                                        <p:tgtEl>
                                          <p:spTgt spid="225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22530"/>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22530"/>
                                        </p:tgtEl>
                                        <p:attrNameLst>
                                          <p:attrName>ppt_y</p:attrName>
                                        </p:attrNameLst>
                                      </p:cBhvr>
                                      <p:tavLst>
                                        <p:tav tm="0">
                                          <p:val>
                                            <p:strVal val="#ppt_y"/>
                                          </p:val>
                                        </p:tav>
                                        <p:tav tm="100000">
                                          <p:val>
                                            <p:strVal val="#ppt_y"/>
                                          </p:val>
                                        </p:tav>
                                      </p:tavLst>
                                    </p:anim>
                                    <p:animEffect transition="in" filter="fade">
                                      <p:cBhvr>
                                        <p:cTn id="19" dur="1000"/>
                                        <p:tgtEl>
                                          <p:spTgt spid="22530"/>
                                        </p:tgtEl>
                                      </p:cBhvr>
                                    </p:animEffect>
                                  </p:childTnLst>
                                </p:cTn>
                              </p:par>
                            </p:childTnLst>
                          </p:cTn>
                        </p:par>
                        <p:par>
                          <p:cTn id="20" fill="hold">
                            <p:stCondLst>
                              <p:cond delay="2000"/>
                            </p:stCondLst>
                            <p:childTnLst>
                              <p:par>
                                <p:cTn id="21" presetID="8" presetClass="emph" presetSubtype="0" fill="hold" nodeType="afterEffect">
                                  <p:stCondLst>
                                    <p:cond delay="0"/>
                                  </p:stCondLst>
                                  <p:childTnLst>
                                    <p:animRot by="21600000">
                                      <p:cBhvr>
                                        <p:cTn id="22" dur="2000" fill="hold"/>
                                        <p:tgtEl>
                                          <p:spTgt spid="22530"/>
                                        </p:tgtEl>
                                        <p:attrNameLst>
                                          <p:attrName>r</p:attrName>
                                        </p:attrNameLst>
                                      </p:cBhvr>
                                    </p:animRot>
                                  </p:childTnLst>
                                </p:cTn>
                              </p:par>
                            </p:childTnLst>
                          </p:cTn>
                        </p:par>
                        <p:par>
                          <p:cTn id="23" fill="hold">
                            <p:stCondLst>
                              <p:cond delay="4000"/>
                            </p:stCondLst>
                            <p:childTnLst>
                              <p:par>
                                <p:cTn id="24" presetID="2" presetClass="entr" presetSubtype="4"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additive="base">
                                        <p:cTn id="4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2" presetClass="entr" presetSubtype="4"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53" fill="hold">
                            <p:stCondLst>
                              <p:cond delay="7000"/>
                            </p:stCondLst>
                            <p:childTnLst>
                              <p:par>
                                <p:cTn id="54" presetID="2" presetClass="entr" presetSubtype="4"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714356"/>
            <a:ext cx="8586788" cy="2714644"/>
          </a:xfrm>
        </p:spPr>
        <p:txBody>
          <a:bodyPr rtlCol="0">
            <a:normAutofit/>
          </a:bodyPr>
          <a:lstStyle/>
          <a:p>
            <a:pPr fontAlgn="auto">
              <a:spcAft>
                <a:spcPts val="0"/>
              </a:spcAft>
              <a:buFont typeface="Arial" pitchFamily="34" charset="0"/>
              <a:buNone/>
              <a:defRPr/>
            </a:pPr>
            <a:r>
              <a:rPr lang="el-GR" sz="2400" b="1" dirty="0" smtClean="0"/>
              <a:t>Η </a:t>
            </a:r>
            <a:r>
              <a:rPr lang="el-GR" sz="2400" b="1" dirty="0" smtClean="0"/>
              <a:t>αντλία είναι σημαντικότατο </a:t>
            </a:r>
            <a:r>
              <a:rPr lang="el-GR" sz="2400" b="1" dirty="0" smtClean="0"/>
              <a:t>κομμάτι </a:t>
            </a:r>
          </a:p>
          <a:p>
            <a:pPr fontAlgn="auto">
              <a:spcAft>
                <a:spcPts val="0"/>
              </a:spcAft>
              <a:buFont typeface="Arial" pitchFamily="34" charset="0"/>
              <a:buNone/>
              <a:defRPr/>
            </a:pPr>
            <a:r>
              <a:rPr lang="el-GR" sz="2400" b="1" dirty="0" smtClean="0"/>
              <a:t>του </a:t>
            </a:r>
            <a:r>
              <a:rPr lang="el-GR" sz="2400" b="1" dirty="0" smtClean="0"/>
              <a:t>συστήματος παροχής καυσίμου σε </a:t>
            </a:r>
            <a:r>
              <a:rPr lang="el-GR" sz="2400" b="1" dirty="0" smtClean="0"/>
              <a:t>ένα</a:t>
            </a:r>
          </a:p>
          <a:p>
            <a:pPr fontAlgn="auto">
              <a:spcAft>
                <a:spcPts val="0"/>
              </a:spcAft>
              <a:buFont typeface="Arial" pitchFamily="34" charset="0"/>
              <a:buNone/>
              <a:defRPr/>
            </a:pPr>
            <a:r>
              <a:rPr lang="el-GR" sz="2400" b="1" dirty="0" smtClean="0"/>
              <a:t> </a:t>
            </a:r>
            <a:r>
              <a:rPr lang="el-GR" sz="2400" b="1" dirty="0" smtClean="0"/>
              <a:t>πιεστικό καυστήρα πετρελαίου θέρμανσης. </a:t>
            </a:r>
            <a:endParaRPr lang="el-GR" sz="2400" b="1" dirty="0" smtClean="0"/>
          </a:p>
          <a:p>
            <a:pPr fontAlgn="auto">
              <a:spcAft>
                <a:spcPts val="0"/>
              </a:spcAft>
              <a:buFont typeface="Arial" pitchFamily="34" charset="0"/>
              <a:buNone/>
              <a:defRPr/>
            </a:pPr>
            <a:r>
              <a:rPr lang="el-GR" sz="2400" b="1" dirty="0" smtClean="0"/>
              <a:t>Είναι </a:t>
            </a:r>
            <a:r>
              <a:rPr lang="el-GR" sz="2400" b="1" dirty="0" smtClean="0"/>
              <a:t>συνήθως γραναζωτή και συνδέεται </a:t>
            </a:r>
            <a:endParaRPr lang="el-GR" sz="2400" b="1" dirty="0" smtClean="0"/>
          </a:p>
          <a:p>
            <a:pPr fontAlgn="auto">
              <a:spcAft>
                <a:spcPts val="0"/>
              </a:spcAft>
              <a:buFont typeface="Arial" pitchFamily="34" charset="0"/>
              <a:buNone/>
              <a:defRPr/>
            </a:pPr>
            <a:r>
              <a:rPr lang="el-GR" sz="2400" b="1" dirty="0" smtClean="0"/>
              <a:t>με </a:t>
            </a:r>
            <a:r>
              <a:rPr lang="el-GR" sz="2400" b="1" dirty="0" smtClean="0"/>
              <a:t>τον κινητήρα μέσω πλαστικού κόμπλερ. </a:t>
            </a:r>
            <a:endParaRPr lang="el-GR" sz="2400" dirty="0" smtClean="0"/>
          </a:p>
          <a:p>
            <a:pPr fontAlgn="auto">
              <a:spcAft>
                <a:spcPts val="0"/>
              </a:spcAft>
              <a:buFont typeface="Arial" pitchFamily="34" charset="0"/>
              <a:buNone/>
              <a:defRPr/>
            </a:pPr>
            <a:endParaRPr lang="el-GR" sz="2400" dirty="0" smtClean="0"/>
          </a:p>
          <a:p>
            <a:pPr fontAlgn="auto">
              <a:spcAft>
                <a:spcPts val="0"/>
              </a:spcAft>
              <a:buFont typeface="Arial" pitchFamily="34" charset="0"/>
              <a:buNone/>
              <a:defRPr/>
            </a:pPr>
            <a:endParaRPr lang="el-GR" sz="2400" dirty="0" smtClean="0"/>
          </a:p>
          <a:p>
            <a:pPr fontAlgn="auto">
              <a:spcAft>
                <a:spcPts val="0"/>
              </a:spcAft>
              <a:buFont typeface="Arial" pitchFamily="34" charset="0"/>
              <a:buChar char="•"/>
              <a:defRPr/>
            </a:pPr>
            <a:endParaRPr lang="el-GR" sz="2400"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6</a:t>
            </a:fld>
            <a:endParaRPr lang="el-GR"/>
          </a:p>
        </p:txBody>
      </p:sp>
      <p:pic>
        <p:nvPicPr>
          <p:cNvPr id="23554" name="3 - Εικόνα" descr="αντλια 1"/>
          <p:cNvPicPr>
            <a:picLocks noChangeAspect="1" noChangeArrowheads="1"/>
          </p:cNvPicPr>
          <p:nvPr/>
        </p:nvPicPr>
        <p:blipFill>
          <a:blip r:embed="rId2" cstate="print"/>
          <a:srcRect/>
          <a:stretch>
            <a:fillRect/>
          </a:stretch>
        </p:blipFill>
        <p:spPr bwMode="auto">
          <a:xfrm>
            <a:off x="6357950" y="642918"/>
            <a:ext cx="2573567" cy="2941219"/>
          </a:xfrm>
          <a:prstGeom prst="rect">
            <a:avLst/>
          </a:prstGeom>
          <a:noFill/>
          <a:ln w="9525">
            <a:noFill/>
            <a:miter lim="800000"/>
            <a:headEnd/>
            <a:tailEnd/>
          </a:ln>
        </p:spPr>
      </p:pic>
      <p:sp>
        <p:nvSpPr>
          <p:cNvPr id="6" name="5 - Ορθογώνιο"/>
          <p:cNvSpPr/>
          <p:nvPr/>
        </p:nvSpPr>
        <p:spPr>
          <a:xfrm>
            <a:off x="2857488" y="0"/>
            <a:ext cx="3394455"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5.Αντλία πετρελαίου.</a:t>
            </a:r>
            <a:endParaRPr lang="el-GR" sz="2800" dirty="0" smtClean="0">
              <a:solidFill>
                <a:srgbClr val="FF0000"/>
              </a:solidFill>
            </a:endParaRPr>
          </a:p>
        </p:txBody>
      </p:sp>
      <p:sp>
        <p:nvSpPr>
          <p:cNvPr id="7" name="6 - Ορθογώνιο"/>
          <p:cNvSpPr/>
          <p:nvPr/>
        </p:nvSpPr>
        <p:spPr>
          <a:xfrm>
            <a:off x="0" y="3143248"/>
            <a:ext cx="8929718" cy="3170099"/>
          </a:xfrm>
          <a:prstGeom prst="rect">
            <a:avLst/>
          </a:prstGeom>
        </p:spPr>
        <p:txBody>
          <a:bodyPr wrap="square">
            <a:spAutoFit/>
          </a:bodyPr>
          <a:lstStyle/>
          <a:p>
            <a:pPr algn="ctr" fontAlgn="auto">
              <a:spcAft>
                <a:spcPts val="0"/>
              </a:spcAft>
              <a:buFont typeface="Arial" pitchFamily="34" charset="0"/>
              <a:buNone/>
              <a:defRPr/>
            </a:pPr>
            <a:r>
              <a:rPr lang="el-GR" sz="2000" b="1" dirty="0" smtClean="0"/>
              <a:t> Η σκοπός  της αντλίας είναι </a:t>
            </a:r>
            <a:r>
              <a:rPr lang="el-GR" sz="2000" b="1" dirty="0" smtClean="0"/>
              <a:t>:</a:t>
            </a:r>
          </a:p>
          <a:p>
            <a:pPr fontAlgn="auto">
              <a:spcAft>
                <a:spcPts val="0"/>
              </a:spcAft>
              <a:buFont typeface="Arial" pitchFamily="34" charset="0"/>
              <a:buNone/>
              <a:defRPr/>
            </a:pPr>
            <a:endParaRPr lang="el-GR" sz="2000" dirty="0" smtClean="0"/>
          </a:p>
          <a:p>
            <a:pPr marL="514350" indent="-514350" fontAlgn="auto">
              <a:spcAft>
                <a:spcPts val="0"/>
              </a:spcAft>
              <a:buFont typeface="+mj-lt"/>
              <a:buAutoNum type="arabicPeriod"/>
              <a:defRPr/>
            </a:pPr>
            <a:r>
              <a:rPr lang="el-GR" sz="2000" b="1" dirty="0" smtClean="0"/>
              <a:t>Άντληση επαρκούς ποσότητας καυσίμου από τη δεξαμενή πετρελαίου</a:t>
            </a:r>
            <a:r>
              <a:rPr lang="el-GR" sz="2000" b="1" dirty="0" smtClean="0"/>
              <a:t>.</a:t>
            </a:r>
            <a:endParaRPr lang="el-GR" sz="2000" b="1" dirty="0" smtClean="0"/>
          </a:p>
          <a:p>
            <a:pPr marL="514350" indent="-514350" fontAlgn="auto">
              <a:spcAft>
                <a:spcPts val="0"/>
              </a:spcAft>
              <a:buFont typeface="+mj-lt"/>
              <a:buAutoNum type="arabicPeriod"/>
              <a:defRPr/>
            </a:pPr>
            <a:endParaRPr lang="el-GR" sz="2000" dirty="0" smtClean="0"/>
          </a:p>
          <a:p>
            <a:pPr marL="514350" indent="-514350" fontAlgn="auto">
              <a:spcAft>
                <a:spcPts val="0"/>
              </a:spcAft>
              <a:buFont typeface="+mj-lt"/>
              <a:buAutoNum type="arabicPeriod"/>
              <a:defRPr/>
            </a:pPr>
            <a:r>
              <a:rPr lang="el-GR" sz="2000" b="1" dirty="0" smtClean="0"/>
              <a:t>Φιλτράρισμα του πετρελαίου</a:t>
            </a:r>
            <a:r>
              <a:rPr lang="el-GR" sz="2000" b="1" dirty="0" smtClean="0"/>
              <a:t>.</a:t>
            </a:r>
          </a:p>
          <a:p>
            <a:pPr marL="514350" indent="-514350" fontAlgn="auto">
              <a:spcAft>
                <a:spcPts val="0"/>
              </a:spcAft>
              <a:buFont typeface="+mj-lt"/>
              <a:buAutoNum type="arabicPeriod"/>
              <a:defRPr/>
            </a:pPr>
            <a:endParaRPr lang="el-GR" sz="2000" dirty="0" smtClean="0"/>
          </a:p>
          <a:p>
            <a:pPr marL="514350" indent="-514350" fontAlgn="auto">
              <a:spcAft>
                <a:spcPts val="0"/>
              </a:spcAft>
              <a:buFont typeface="+mj-lt"/>
              <a:buAutoNum type="arabicPeriod"/>
              <a:defRPr/>
            </a:pPr>
            <a:r>
              <a:rPr lang="el-GR" sz="2000" b="1" dirty="0" smtClean="0"/>
              <a:t>Αύξηση της πίεσης του καυσίμου στα 9 – 15 </a:t>
            </a:r>
            <a:r>
              <a:rPr lang="en-US" sz="2000" b="1" dirty="0" smtClean="0"/>
              <a:t>bar</a:t>
            </a:r>
            <a:r>
              <a:rPr lang="el-GR" sz="2000" b="1" dirty="0" smtClean="0"/>
              <a:t> για την επίτευξη του επιθυμητού διασκορπισμού</a:t>
            </a:r>
            <a:r>
              <a:rPr lang="el-GR" sz="2000" b="1" dirty="0" smtClean="0"/>
              <a:t>.</a:t>
            </a:r>
          </a:p>
          <a:p>
            <a:pPr marL="514350" indent="-514350" fontAlgn="auto">
              <a:spcAft>
                <a:spcPts val="0"/>
              </a:spcAft>
              <a:buFont typeface="+mj-lt"/>
              <a:buAutoNum type="arabicPeriod"/>
              <a:defRPr/>
            </a:pPr>
            <a:endParaRPr lang="el-GR" sz="2000" dirty="0" smtClean="0"/>
          </a:p>
          <a:p>
            <a:pPr marL="514350" indent="-514350" fontAlgn="auto">
              <a:spcAft>
                <a:spcPts val="0"/>
              </a:spcAft>
              <a:buFont typeface="+mj-lt"/>
              <a:buAutoNum type="arabicPeriod"/>
              <a:defRPr/>
            </a:pPr>
            <a:r>
              <a:rPr lang="el-GR" sz="2000" b="1" dirty="0" smtClean="0"/>
              <a:t>Επιστροφή του καυσίμου που περίσσεψε στη δεξαμενή</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3554"/>
                                        </p:tgtEl>
                                        <p:attrNameLst>
                                          <p:attrName>style.visibility</p:attrName>
                                        </p:attrNameLst>
                                      </p:cBhvr>
                                      <p:to>
                                        <p:strVal val="visible"/>
                                      </p:to>
                                    </p:set>
                                    <p:animEffect transition="in" filter="fade">
                                      <p:cBhvr>
                                        <p:cTn id="15" dur="1600" decel="100000"/>
                                        <p:tgtEl>
                                          <p:spTgt spid="23554"/>
                                        </p:tgtEl>
                                      </p:cBhvr>
                                    </p:animEffect>
                                    <p:anim calcmode="lin" valueType="num">
                                      <p:cBhvr>
                                        <p:cTn id="16" dur="1600" decel="100000" fill="hold"/>
                                        <p:tgtEl>
                                          <p:spTgt spid="23554"/>
                                        </p:tgtEl>
                                        <p:attrNameLst>
                                          <p:attrName>style.rotation</p:attrName>
                                        </p:attrNameLst>
                                      </p:cBhvr>
                                      <p:tavLst>
                                        <p:tav tm="0">
                                          <p:val>
                                            <p:fltVal val="-90"/>
                                          </p:val>
                                        </p:tav>
                                        <p:tav tm="100000">
                                          <p:val>
                                            <p:fltVal val="0"/>
                                          </p:val>
                                        </p:tav>
                                      </p:tavLst>
                                    </p:anim>
                                    <p:anim calcmode="lin" valueType="num">
                                      <p:cBhvr>
                                        <p:cTn id="17" dur="1600" decel="100000" fill="hold"/>
                                        <p:tgtEl>
                                          <p:spTgt spid="23554"/>
                                        </p:tgtEl>
                                        <p:attrNameLst>
                                          <p:attrName>ppt_x</p:attrName>
                                        </p:attrNameLst>
                                      </p:cBhvr>
                                      <p:tavLst>
                                        <p:tav tm="0">
                                          <p:val>
                                            <p:strVal val="#ppt_x+0.4"/>
                                          </p:val>
                                        </p:tav>
                                        <p:tav tm="100000">
                                          <p:val>
                                            <p:strVal val="#ppt_x-0.05"/>
                                          </p:val>
                                        </p:tav>
                                      </p:tavLst>
                                    </p:anim>
                                    <p:anim calcmode="lin" valueType="num">
                                      <p:cBhvr>
                                        <p:cTn id="18" dur="1600" decel="100000" fill="hold"/>
                                        <p:tgtEl>
                                          <p:spTgt spid="23554"/>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23554"/>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23554"/>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7" presetClass="entr" presetSubtype="0" fill="hold" grpId="0" nodeType="after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52"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Scale>
                                      <p:cBhvr>
                                        <p:cTn id="5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7"/>
                                        </p:tgtEl>
                                        <p:attrNameLst>
                                          <p:attrName>ppt_x</p:attrName>
                                          <p:attrName>ppt_y</p:attrName>
                                        </p:attrNameLst>
                                      </p:cBhvr>
                                    </p:animMotion>
                                    <p:animEffect transition="in" filter="fade">
                                      <p:cBhvr>
                                        <p:cTn id="5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50" y="571479"/>
            <a:ext cx="8401050" cy="5929333"/>
          </a:xfrm>
        </p:spPr>
        <p:txBody>
          <a:bodyPr rtlCol="0">
            <a:normAutofit fontScale="700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b="1" dirty="0" smtClean="0"/>
              <a:t>Η βαλβίδα αυτή είναι ενσωματωμένη στην αντλία ή βρίσκεται στο σωλήνα πετρελαίου μεταξύ αντλίας και </a:t>
            </a:r>
            <a:r>
              <a:rPr lang="el-GR" b="1" dirty="0" err="1" smtClean="0"/>
              <a:t>μπεκ</a:t>
            </a: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Διακόπτει την παροχή πετρελαίου προς το </a:t>
            </a:r>
            <a:r>
              <a:rPr lang="el-GR" b="1" dirty="0" err="1" smtClean="0"/>
              <a:t>μπεκ</a:t>
            </a:r>
            <a:r>
              <a:rPr lang="el-GR" b="1" dirty="0" smtClean="0"/>
              <a:t> όταν ο καυστήρας δεν λειτουργεί.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Παίρνει εντολή από τον εγκέφαλο του καυστήρα.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Κατά την εκκίνηση του καυστήρα ανοίγει με χρονική καθυστέρηση, ώστε ο κινητήρας να έχει αναπτύξει πλήρως τις στροφές του και να έχει μεσολαβήσει κάποιος χρόνος προαερισμού του λέβητα.</a:t>
            </a:r>
            <a:endParaRPr lang="el-GR" dirty="0" smtClean="0"/>
          </a:p>
          <a:p>
            <a:pPr fontAlgn="auto">
              <a:spcAft>
                <a:spcPts val="0"/>
              </a:spcAft>
              <a:buFont typeface="Arial" pitchFamily="34" charset="0"/>
              <a:buChar char="•"/>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7</a:t>
            </a:fld>
            <a:endParaRPr lang="el-GR"/>
          </a:p>
        </p:txBody>
      </p:sp>
      <p:pic>
        <p:nvPicPr>
          <p:cNvPr id="32770" name="3 - Εικόνα" descr="ΣΕΛ"/>
          <p:cNvPicPr>
            <a:picLocks noChangeAspect="1" noChangeArrowheads="1"/>
          </p:cNvPicPr>
          <p:nvPr/>
        </p:nvPicPr>
        <p:blipFill>
          <a:blip r:embed="rId2" cstate="print"/>
          <a:srcRect/>
          <a:stretch>
            <a:fillRect/>
          </a:stretch>
        </p:blipFill>
        <p:spPr bwMode="auto">
          <a:xfrm>
            <a:off x="2643188" y="571500"/>
            <a:ext cx="3314700" cy="2428875"/>
          </a:xfrm>
          <a:prstGeom prst="rect">
            <a:avLst/>
          </a:prstGeom>
          <a:noFill/>
          <a:ln w="9525">
            <a:noFill/>
            <a:miter lim="800000"/>
            <a:headEnd/>
            <a:tailEnd/>
          </a:ln>
        </p:spPr>
      </p:pic>
      <p:sp>
        <p:nvSpPr>
          <p:cNvPr id="6" name="5 - Ορθογώνιο"/>
          <p:cNvSpPr/>
          <p:nvPr/>
        </p:nvSpPr>
        <p:spPr>
          <a:xfrm>
            <a:off x="1000100" y="0"/>
            <a:ext cx="6649577"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6.Ηλεκτρομαγνητική βαλβίδα πετρελαίου.</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5" presetClass="entr" presetSubtype="0" fill="hold" nodeType="with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p:cTn id="12" dur="1000" fill="hold"/>
                                        <p:tgtEl>
                                          <p:spTgt spid="32770"/>
                                        </p:tgtEl>
                                        <p:attrNameLst>
                                          <p:attrName>ppt_w</p:attrName>
                                        </p:attrNameLst>
                                      </p:cBhvr>
                                      <p:tavLst>
                                        <p:tav tm="0">
                                          <p:val>
                                            <p:fltVal val="0"/>
                                          </p:val>
                                        </p:tav>
                                        <p:tav tm="100000">
                                          <p:val>
                                            <p:strVal val="#ppt_w"/>
                                          </p:val>
                                        </p:tav>
                                      </p:tavLst>
                                    </p:anim>
                                    <p:anim calcmode="lin" valueType="num">
                                      <p:cBhvr>
                                        <p:cTn id="13" dur="1000" fill="hold"/>
                                        <p:tgtEl>
                                          <p:spTgt spid="32770"/>
                                        </p:tgtEl>
                                        <p:attrNameLst>
                                          <p:attrName>ppt_h</p:attrName>
                                        </p:attrNameLst>
                                      </p:cBhvr>
                                      <p:tavLst>
                                        <p:tav tm="0">
                                          <p:val>
                                            <p:fltVal val="0"/>
                                          </p:val>
                                        </p:tav>
                                        <p:tav tm="100000">
                                          <p:val>
                                            <p:strVal val="#ppt_h"/>
                                          </p:val>
                                        </p:tav>
                                      </p:tavLst>
                                    </p:anim>
                                    <p:anim calcmode="lin" valueType="num">
                                      <p:cBhvr>
                                        <p:cTn id="14" dur="1000" fill="hold"/>
                                        <p:tgtEl>
                                          <p:spTgt spid="3277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77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1000"/>
                                        <p:tgtEl>
                                          <p:spTgt spid="3">
                                            <p:txEl>
                                              <p:pRg st="11" end="11"/>
                                            </p:txEl>
                                          </p:spTgt>
                                        </p:tgtEl>
                                      </p:cBhvr>
                                    </p:animEffect>
                                    <p:anim calcmode="lin" valueType="num">
                                      <p:cBhvr>
                                        <p:cTn id="3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7" presetClass="entr" presetSubtype="0" fill="hold" grpId="0" nodeType="after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1000"/>
                                        <p:tgtEl>
                                          <p:spTgt spid="3">
                                            <p:txEl>
                                              <p:pRg st="12" end="12"/>
                                            </p:txEl>
                                          </p:spTgt>
                                        </p:tgtEl>
                                      </p:cBhvr>
                                    </p:animEffect>
                                    <p:anim calcmode="lin" valueType="num">
                                      <p:cBhvr>
                                        <p:cTn id="4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7" presetClass="entr" presetSubtype="0" fill="hold" grpId="0" nodeType="after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1000"/>
                                        <p:tgtEl>
                                          <p:spTgt spid="3">
                                            <p:txEl>
                                              <p:pRg st="13" end="13"/>
                                            </p:txEl>
                                          </p:spTgt>
                                        </p:tgtEl>
                                      </p:cBhvr>
                                    </p:animEffect>
                                    <p:anim calcmode="lin" valueType="num">
                                      <p:cBhvr>
                                        <p:cTn id="5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7" presetClass="entr" presetSubtype="0" fill="hold" grpId="0" nodeType="after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1000"/>
                                        <p:tgtEl>
                                          <p:spTgt spid="3">
                                            <p:txEl>
                                              <p:pRg st="14" end="14"/>
                                            </p:txEl>
                                          </p:spTgt>
                                        </p:tgtEl>
                                      </p:cBhvr>
                                    </p:animEffect>
                                    <p:anim calcmode="lin" valueType="num">
                                      <p:cBhvr>
                                        <p:cTn id="5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7" presetClass="entr" presetSubtype="0" fill="hold" grpId="0" nodeType="after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Effect transition="in" filter="fade">
                                      <p:cBhvr>
                                        <p:cTn id="61" dur="1000"/>
                                        <p:tgtEl>
                                          <p:spTgt spid="3">
                                            <p:txEl>
                                              <p:pRg st="15" end="15"/>
                                            </p:txEl>
                                          </p:spTgt>
                                        </p:tgtEl>
                                      </p:cBhvr>
                                    </p:animEffect>
                                    <p:anim calcmode="lin" valueType="num">
                                      <p:cBhvr>
                                        <p:cTn id="6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928669"/>
            <a:ext cx="8715375" cy="5572143"/>
          </a:xfrm>
        </p:spPr>
        <p:txBody>
          <a:bodyPr rtlCol="0">
            <a:normAutofit fontScale="92500" lnSpcReduction="1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Το σύστημα αυτοματισμού του καυστήρα φροντίζει για τον συντονισμό των διαφόρων συστημάτων του καυστήρα καθώς και για την ασφαλή του λειτουργία. Η καρδιά και το μυαλό του συστήματος αυτοματισμού είναι ο ηλεκτρονικός καύσης ή σε συντομία « το ηλεκτρονικό » Πολλές φορές ονομάζεται και προγραμματιστής ή και εγκέφαλος του καυστήρα.</a:t>
            </a:r>
            <a:endParaRPr lang="el-GR" dirty="0" smtClean="0"/>
          </a:p>
          <a:p>
            <a:pPr fontAlgn="auto">
              <a:spcAft>
                <a:spcPts val="0"/>
              </a:spcAft>
              <a:buFont typeface="Arial" pitchFamily="34" charset="0"/>
              <a:buChar char="•"/>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8</a:t>
            </a:fld>
            <a:endParaRPr lang="el-GR"/>
          </a:p>
        </p:txBody>
      </p:sp>
      <p:pic>
        <p:nvPicPr>
          <p:cNvPr id="24578" name="3 - Εικόνα" descr="ΣΕΛ"/>
          <p:cNvPicPr>
            <a:picLocks noChangeAspect="1" noChangeArrowheads="1"/>
          </p:cNvPicPr>
          <p:nvPr/>
        </p:nvPicPr>
        <p:blipFill>
          <a:blip r:embed="rId2" cstate="print">
            <a:lum contrast="18000"/>
          </a:blip>
          <a:srcRect/>
          <a:stretch>
            <a:fillRect/>
          </a:stretch>
        </p:blipFill>
        <p:spPr bwMode="auto">
          <a:xfrm>
            <a:off x="3286116" y="571480"/>
            <a:ext cx="2300287" cy="2928938"/>
          </a:xfrm>
          <a:prstGeom prst="rect">
            <a:avLst/>
          </a:prstGeom>
          <a:noFill/>
          <a:ln w="9525">
            <a:noFill/>
            <a:miter lim="800000"/>
            <a:headEnd/>
            <a:tailEnd/>
          </a:ln>
        </p:spPr>
      </p:pic>
      <p:sp>
        <p:nvSpPr>
          <p:cNvPr id="6" name="5 - Ορθογώνιο"/>
          <p:cNvSpPr/>
          <p:nvPr/>
        </p:nvSpPr>
        <p:spPr>
          <a:xfrm>
            <a:off x="1214414" y="0"/>
            <a:ext cx="6572296" cy="954107"/>
          </a:xfrm>
          <a:prstGeom prst="rect">
            <a:avLst/>
          </a:prstGeom>
        </p:spPr>
        <p:txBody>
          <a:bodyPr wrap="square">
            <a:spAutoFit/>
          </a:bodyPr>
          <a:lstStyle/>
          <a:p>
            <a:pPr algn="ctr" fontAlgn="auto">
              <a:spcAft>
                <a:spcPts val="0"/>
              </a:spcAft>
              <a:buFont typeface="Arial" pitchFamily="34" charset="0"/>
              <a:buNone/>
              <a:defRPr/>
            </a:pPr>
            <a:r>
              <a:rPr lang="el-GR" sz="2800" b="1" u="sng" dirty="0" smtClean="0">
                <a:solidFill>
                  <a:srgbClr val="FF0000"/>
                </a:solidFill>
              </a:rPr>
              <a:t>7.Ηλεκτρονικό </a:t>
            </a:r>
            <a:r>
              <a:rPr lang="el-GR" sz="2800" b="1" u="sng" dirty="0" smtClean="0">
                <a:solidFill>
                  <a:srgbClr val="FF0000"/>
                </a:solidFill>
              </a:rPr>
              <a:t>καυστήρα (εγκέφαλος) .</a:t>
            </a:r>
            <a:endParaRPr lang="el-GR" sz="2800" dirty="0" smtClean="0">
              <a:solidFill>
                <a:srgbClr val="FF0000"/>
              </a:solidFill>
            </a:endParaRPr>
          </a:p>
          <a:p>
            <a:pPr fontAlgn="auto">
              <a:spcAft>
                <a:spcPts val="0"/>
              </a:spcAft>
              <a:buFont typeface="Arial" pitchFamily="34" charset="0"/>
              <a:buNone/>
              <a:defRPr/>
            </a:pPr>
            <a:r>
              <a:rPr lang="el-GR" sz="2800" b="1" dirty="0" smtClean="0"/>
              <a:t> </a:t>
            </a:r>
            <a:endParaRPr lang="el-G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24578"/>
                                        </p:tgtEl>
                                        <p:attrNameLst>
                                          <p:attrName>style.visibility</p:attrName>
                                        </p:attrNameLst>
                                      </p:cBhvr>
                                      <p:to>
                                        <p:strVal val="visible"/>
                                      </p:to>
                                    </p:set>
                                    <p:animEffect transition="in" filter="fade">
                                      <p:cBhvr>
                                        <p:cTn id="16" dur="2000"/>
                                        <p:tgtEl>
                                          <p:spTgt spid="24578"/>
                                        </p:tgtEl>
                                      </p:cBhvr>
                                    </p:animEffect>
                                    <p:anim calcmode="lin" valueType="num">
                                      <p:cBhvr>
                                        <p:cTn id="17" dur="2000" fill="hold"/>
                                        <p:tgtEl>
                                          <p:spTgt spid="24578"/>
                                        </p:tgtEl>
                                        <p:attrNameLst>
                                          <p:attrName>style.rotation</p:attrName>
                                        </p:attrNameLst>
                                      </p:cBhvr>
                                      <p:tavLst>
                                        <p:tav tm="0">
                                          <p:val>
                                            <p:fltVal val="720"/>
                                          </p:val>
                                        </p:tav>
                                        <p:tav tm="100000">
                                          <p:val>
                                            <p:fltVal val="0"/>
                                          </p:val>
                                        </p:tav>
                                      </p:tavLst>
                                    </p:anim>
                                    <p:anim calcmode="lin" valueType="num">
                                      <p:cBhvr>
                                        <p:cTn id="18" dur="2000" fill="hold"/>
                                        <p:tgtEl>
                                          <p:spTgt spid="24578"/>
                                        </p:tgtEl>
                                        <p:attrNameLst>
                                          <p:attrName>ppt_h</p:attrName>
                                        </p:attrNameLst>
                                      </p:cBhvr>
                                      <p:tavLst>
                                        <p:tav tm="0">
                                          <p:val>
                                            <p:fltVal val="0"/>
                                          </p:val>
                                        </p:tav>
                                        <p:tav tm="100000">
                                          <p:val>
                                            <p:strVal val="#ppt_h"/>
                                          </p:val>
                                        </p:tav>
                                      </p:tavLst>
                                    </p:anim>
                                    <p:anim calcmode="lin" valueType="num">
                                      <p:cBhvr>
                                        <p:cTn id="19" dur="2000" fill="hold"/>
                                        <p:tgtEl>
                                          <p:spTgt spid="24578"/>
                                        </p:tgtEl>
                                        <p:attrNameLst>
                                          <p:attrName>ppt_w</p:attrName>
                                        </p:attrNameLst>
                                      </p:cBhvr>
                                      <p:tavLst>
                                        <p:tav tm="0">
                                          <p:val>
                                            <p:fltVal val="0"/>
                                          </p:val>
                                        </p:tav>
                                        <p:tav tm="100000">
                                          <p:val>
                                            <p:strVal val="#ppt_w"/>
                                          </p:val>
                                        </p:tav>
                                      </p:tavLst>
                                    </p:anim>
                                  </p:childTnLst>
                                </p:cTn>
                              </p:par>
                              <p:par>
                                <p:cTn id="20" presetID="8" presetClass="emph" presetSubtype="0" fill="hold" nodeType="withEffect">
                                  <p:stCondLst>
                                    <p:cond delay="0"/>
                                  </p:stCondLst>
                                  <p:childTnLst>
                                    <p:animRot by="21600000">
                                      <p:cBhvr>
                                        <p:cTn id="21" dur="2000" fill="hold"/>
                                        <p:tgtEl>
                                          <p:spTgt spid="24578"/>
                                        </p:tgtEl>
                                        <p:attrNameLst>
                                          <p:attrName>r</p:attrName>
                                        </p:attrNameLst>
                                      </p:cBhvr>
                                    </p:animRot>
                                  </p:childTnLst>
                                </p:cTn>
                              </p:par>
                            </p:childTnLst>
                          </p:cTn>
                        </p:par>
                        <p:par>
                          <p:cTn id="22" fill="hold">
                            <p:stCondLst>
                              <p:cond delay="3000"/>
                            </p:stCondLst>
                            <p:childTnLst>
                              <p:par>
                                <p:cTn id="23" presetID="15"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571480"/>
            <a:ext cx="8729663" cy="6072208"/>
          </a:xfrm>
        </p:spPr>
        <p:txBody>
          <a:bodyPr rtlCol="0">
            <a:normAutofit fontScale="62500" lnSpcReduction="2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b="1" dirty="0" smtClean="0"/>
          </a:p>
          <a:p>
            <a:pPr fontAlgn="auto">
              <a:spcAft>
                <a:spcPts val="0"/>
              </a:spcAft>
              <a:buFont typeface="Arial" pitchFamily="34" charset="0"/>
              <a:buNone/>
              <a:defRPr/>
            </a:pPr>
            <a:endParaRPr lang="el-GR" b="1" dirty="0" smtClean="0"/>
          </a:p>
          <a:p>
            <a:pPr fontAlgn="auto">
              <a:spcAft>
                <a:spcPts val="0"/>
              </a:spcAft>
              <a:buFont typeface="Arial" pitchFamily="34" charset="0"/>
              <a:buNone/>
              <a:defRPr/>
            </a:pPr>
            <a:endParaRPr lang="el-GR" dirty="0" smtClean="0"/>
          </a:p>
          <a:p>
            <a:pPr marL="514350" indent="-514350" fontAlgn="auto">
              <a:spcAft>
                <a:spcPts val="0"/>
              </a:spcAft>
              <a:buFont typeface="+mj-lt"/>
              <a:buAutoNum type="arabicPeriod"/>
              <a:defRPr/>
            </a:pPr>
            <a:r>
              <a:rPr lang="el-GR" b="1" dirty="0" smtClean="0"/>
              <a:t>Το μοτέρ που κινεί τον ανεμιστήρα παροχής αέρα και την αντλία καυσίμου.</a:t>
            </a:r>
          </a:p>
          <a:p>
            <a:pPr marL="514350" indent="-514350" fontAlgn="auto">
              <a:spcAft>
                <a:spcPts val="0"/>
              </a:spcAft>
              <a:buFont typeface="+mj-lt"/>
              <a:buAutoNum type="arabicPeriod"/>
              <a:defRPr/>
            </a:pPr>
            <a:endParaRPr lang="el-GR" dirty="0" smtClean="0"/>
          </a:p>
          <a:p>
            <a:pPr marL="514350" indent="-514350" fontAlgn="auto">
              <a:spcAft>
                <a:spcPts val="0"/>
              </a:spcAft>
              <a:buFont typeface="+mj-lt"/>
              <a:buAutoNum type="arabicPeriod"/>
              <a:defRPr/>
            </a:pPr>
            <a:r>
              <a:rPr lang="el-GR" b="1" dirty="0" smtClean="0"/>
              <a:t> Την ή τις ηλεκτρομαγνητικές βαλβίδες παροχής καυσίμου.</a:t>
            </a:r>
          </a:p>
          <a:p>
            <a:pPr marL="514350" indent="-514350" fontAlgn="auto">
              <a:spcAft>
                <a:spcPts val="0"/>
              </a:spcAft>
              <a:buFont typeface="+mj-lt"/>
              <a:buAutoNum type="arabicPeriod"/>
              <a:defRPr/>
            </a:pPr>
            <a:endParaRPr lang="el-GR" b="1" dirty="0" smtClean="0"/>
          </a:p>
          <a:p>
            <a:pPr marL="514350" indent="-514350" fontAlgn="auto">
              <a:spcAft>
                <a:spcPts val="0"/>
              </a:spcAft>
              <a:buFont typeface="+mj-lt"/>
              <a:buAutoNum type="arabicPeriod"/>
              <a:defRPr/>
            </a:pPr>
            <a:r>
              <a:rPr lang="el-GR" b="1" dirty="0" smtClean="0"/>
              <a:t>Το σύστημα έναυσης του καυσίμου, που αποτελείται από τον μετασχηματιστή τους σπινθηριστές και τα καλώδια υψηλής τάσης.</a:t>
            </a:r>
            <a:endParaRPr lang="el-GR" dirty="0" smtClean="0"/>
          </a:p>
          <a:p>
            <a:pPr marL="514350" indent="-514350" fontAlgn="auto">
              <a:spcAft>
                <a:spcPts val="0"/>
              </a:spcAft>
              <a:buFont typeface="+mj-lt"/>
              <a:buAutoNum type="arabicPeriod"/>
              <a:defRPr/>
            </a:pPr>
            <a:endParaRPr lang="el-GR" b="1" dirty="0" smtClean="0"/>
          </a:p>
          <a:p>
            <a:pPr marL="514350" indent="-514350" fontAlgn="auto">
              <a:spcAft>
                <a:spcPts val="0"/>
              </a:spcAft>
              <a:buFont typeface="+mj-lt"/>
              <a:buAutoNum type="arabicPeriod"/>
              <a:defRPr/>
            </a:pPr>
            <a:r>
              <a:rPr lang="el-GR" b="1" dirty="0" smtClean="0"/>
              <a:t>Το φωτοκύτταρο για τον έλεγχο της καύσης.</a:t>
            </a:r>
            <a:endParaRPr lang="el-GR" dirty="0" smtClean="0"/>
          </a:p>
          <a:p>
            <a:pPr marL="514350" indent="-514350" fontAlgn="auto">
              <a:spcAft>
                <a:spcPts val="0"/>
              </a:spcAft>
              <a:buFont typeface="+mj-lt"/>
              <a:buAutoNum type="arabicPeriod"/>
              <a:defRPr/>
            </a:pP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9</a:t>
            </a:fld>
            <a:endParaRPr lang="el-GR"/>
          </a:p>
        </p:txBody>
      </p:sp>
      <p:pic>
        <p:nvPicPr>
          <p:cNvPr id="25602" name="3 - Εικόνα" descr="ΗΛΕΚΤΡΟΝ"/>
          <p:cNvPicPr>
            <a:picLocks noChangeAspect="1" noChangeArrowheads="1"/>
          </p:cNvPicPr>
          <p:nvPr/>
        </p:nvPicPr>
        <p:blipFill>
          <a:blip r:embed="rId2" cstate="print"/>
          <a:srcRect/>
          <a:stretch>
            <a:fillRect/>
          </a:stretch>
        </p:blipFill>
        <p:spPr bwMode="auto">
          <a:xfrm>
            <a:off x="2285984" y="702876"/>
            <a:ext cx="3865304" cy="2297484"/>
          </a:xfrm>
          <a:prstGeom prst="rect">
            <a:avLst/>
          </a:prstGeom>
          <a:noFill/>
          <a:ln w="9525">
            <a:noFill/>
            <a:miter lim="800000"/>
            <a:headEnd/>
            <a:tailEnd/>
          </a:ln>
        </p:spPr>
      </p:pic>
      <p:sp>
        <p:nvSpPr>
          <p:cNvPr id="6" name="5 - Ορθογώνιο"/>
          <p:cNvSpPr/>
          <p:nvPr/>
        </p:nvSpPr>
        <p:spPr>
          <a:xfrm>
            <a:off x="2143108" y="0"/>
            <a:ext cx="4572000" cy="646331"/>
          </a:xfrm>
          <a:prstGeom prst="rect">
            <a:avLst/>
          </a:prstGeom>
        </p:spPr>
        <p:txBody>
          <a:bodyPr>
            <a:spAutoFit/>
          </a:bodyPr>
          <a:lstStyle/>
          <a:p>
            <a:pPr fontAlgn="auto">
              <a:spcAft>
                <a:spcPts val="0"/>
              </a:spcAft>
              <a:buFont typeface="Arial" pitchFamily="34" charset="0"/>
              <a:buNone/>
              <a:defRPr/>
            </a:pPr>
            <a:r>
              <a:rPr lang="el-GR" b="1" u="sng" dirty="0" smtClean="0">
                <a:solidFill>
                  <a:srgbClr val="FF0000"/>
                </a:solidFill>
              </a:rPr>
              <a:t>Τα εξαρτήματα με τα οποία το ηλεκτρονικό συνεργάζεται και συντονίζει είναι:</a:t>
            </a:r>
            <a:endParaRPr lang="el-GR"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5602"/>
                                        </p:tgtEl>
                                        <p:attrNameLst>
                                          <p:attrName>style.visibility</p:attrName>
                                        </p:attrNameLst>
                                      </p:cBhvr>
                                      <p:to>
                                        <p:strVal val="visible"/>
                                      </p:to>
                                    </p:set>
                                    <p:animEffect transition="in" filter="fade">
                                      <p:cBhvr>
                                        <p:cTn id="15" dur="2400" decel="100000"/>
                                        <p:tgtEl>
                                          <p:spTgt spid="25602"/>
                                        </p:tgtEl>
                                      </p:cBhvr>
                                    </p:animEffect>
                                    <p:anim calcmode="lin" valueType="num">
                                      <p:cBhvr>
                                        <p:cTn id="16" dur="2400" decel="100000" fill="hold"/>
                                        <p:tgtEl>
                                          <p:spTgt spid="25602"/>
                                        </p:tgtEl>
                                        <p:attrNameLst>
                                          <p:attrName>style.rotation</p:attrName>
                                        </p:attrNameLst>
                                      </p:cBhvr>
                                      <p:tavLst>
                                        <p:tav tm="0">
                                          <p:val>
                                            <p:fltVal val="-90"/>
                                          </p:val>
                                        </p:tav>
                                        <p:tav tm="100000">
                                          <p:val>
                                            <p:fltVal val="0"/>
                                          </p:val>
                                        </p:tav>
                                      </p:tavLst>
                                    </p:anim>
                                    <p:anim calcmode="lin" valueType="num">
                                      <p:cBhvr>
                                        <p:cTn id="17" dur="2400" decel="100000" fill="hold"/>
                                        <p:tgtEl>
                                          <p:spTgt spid="25602"/>
                                        </p:tgtEl>
                                        <p:attrNameLst>
                                          <p:attrName>ppt_x</p:attrName>
                                        </p:attrNameLst>
                                      </p:cBhvr>
                                      <p:tavLst>
                                        <p:tav tm="0">
                                          <p:val>
                                            <p:strVal val="#ppt_x+0.4"/>
                                          </p:val>
                                        </p:tav>
                                        <p:tav tm="100000">
                                          <p:val>
                                            <p:strVal val="#ppt_x-0.05"/>
                                          </p:val>
                                        </p:tav>
                                      </p:tavLst>
                                    </p:anim>
                                    <p:anim calcmode="lin" valueType="num">
                                      <p:cBhvr>
                                        <p:cTn id="18" dur="2400" decel="100000" fill="hold"/>
                                        <p:tgtEl>
                                          <p:spTgt spid="25602"/>
                                        </p:tgtEl>
                                        <p:attrNameLst>
                                          <p:attrName>ppt_y</p:attrName>
                                        </p:attrNameLst>
                                      </p:cBhvr>
                                      <p:tavLst>
                                        <p:tav tm="0">
                                          <p:val>
                                            <p:strVal val="#ppt_y-0.4"/>
                                          </p:val>
                                        </p:tav>
                                        <p:tav tm="100000">
                                          <p:val>
                                            <p:strVal val="#ppt_y+0.1"/>
                                          </p:val>
                                        </p:tav>
                                      </p:tavLst>
                                    </p:anim>
                                    <p:anim calcmode="lin" valueType="num">
                                      <p:cBhvr>
                                        <p:cTn id="19" dur="600" accel="100000" fill="hold">
                                          <p:stCondLst>
                                            <p:cond delay="2400"/>
                                          </p:stCondLst>
                                        </p:cTn>
                                        <p:tgtEl>
                                          <p:spTgt spid="25602"/>
                                        </p:tgtEl>
                                        <p:attrNameLst>
                                          <p:attrName>ppt_x</p:attrName>
                                        </p:attrNameLst>
                                      </p:cBhvr>
                                      <p:tavLst>
                                        <p:tav tm="0">
                                          <p:val>
                                            <p:strVal val="#ppt_x-0.05"/>
                                          </p:val>
                                        </p:tav>
                                        <p:tav tm="100000">
                                          <p:val>
                                            <p:strVal val="#ppt_x"/>
                                          </p:val>
                                        </p:tav>
                                      </p:tavLst>
                                    </p:anim>
                                    <p:anim calcmode="lin" valueType="num">
                                      <p:cBhvr>
                                        <p:cTn id="20" dur="600" accel="100000" fill="hold">
                                          <p:stCondLst>
                                            <p:cond delay="2400"/>
                                          </p:stCondLst>
                                        </p:cTn>
                                        <p:tgtEl>
                                          <p:spTgt spid="25602"/>
                                        </p:tgtEl>
                                        <p:attrNameLst>
                                          <p:attrName>ppt_y</p:attrName>
                                        </p:attrNameLst>
                                      </p:cBhvr>
                                      <p:tavLst>
                                        <p:tav tm="0">
                                          <p:val>
                                            <p:strVal val="#ppt_y+0.1"/>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 calcmode="lin" valueType="num">
                                      <p:cBhvr additive="base">
                                        <p:cTn id="24"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7000"/>
                            </p:stCondLst>
                            <p:childTnLst>
                              <p:par>
                                <p:cTn id="32" presetID="2" presetClass="entr" presetSubtype="4" fill="hold" grpId="0" nodeType="after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 calcmode="lin" valueType="num">
                                      <p:cBhvr additive="base">
                                        <p:cTn id="34"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9000"/>
                            </p:stCondLst>
                            <p:childTnLst>
                              <p:par>
                                <p:cTn id="37" presetID="2" presetClass="entr" presetSubtype="4" fill="hold" grpId="0" nodeType="after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anim calcmode="lin" valueType="num">
                                      <p:cBhvr additive="base">
                                        <p:cTn id="39" dur="2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189</TotalTime>
  <Words>515</Words>
  <Application>Microsoft Office PowerPoint</Application>
  <PresentationFormat>Προβολή στην οθόνη (4:3)</PresentationFormat>
  <Paragraphs>395</Paragraphs>
  <Slides>23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Αποκορύφωμα</vt:lpstr>
      <vt:lpstr>ΚΑΥΣΤΗΡΕΣ ΥΓΡΩΝ ΚΑΥΣΙΜΩΝ (πετρελαίου) </vt:lpstr>
      <vt:lpstr>ΜΕΡΗ ΚΑΥΣΤΗΡΑ ΔΙΑΣΚΟΡΠΙΣΜΟΥ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ΚΑΥΣΤΗΡΕΣ ΥΓΡΩΝ ΚΑΥΣΙΜΩΝ (πετρελαίου) </dc:title>
  <dc:creator>Γιωργος</dc:creator>
  <cp:lastModifiedBy>Γιωργος</cp:lastModifiedBy>
  <cp:revision>20</cp:revision>
  <dcterms:created xsi:type="dcterms:W3CDTF">2020-04-04T14:12:09Z</dcterms:created>
  <dcterms:modified xsi:type="dcterms:W3CDTF">2020-04-06T13:49:49Z</dcterms:modified>
</cp:coreProperties>
</file>