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8" r:id="rId3"/>
    <p:sldId id="259" r:id="rId4"/>
    <p:sldId id="260" r:id="rId5"/>
    <p:sldId id="261" r:id="rId6"/>
    <p:sldId id="262" r:id="rId7"/>
    <p:sldId id="270"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88879ACD-B178-4B89-86C7-8C9D901BB9A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98DA9AB-8C0F-4F80-97B3-B48686CD7930}" type="datetimeFigureOut">
              <a:rPr lang="el-GR" smtClean="0"/>
              <a:pPr/>
              <a:t>14/4/2020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879ACD-B178-4B89-86C7-8C9D901BB9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8DA9AB-8C0F-4F80-97B3-B48686CD7930}" type="datetimeFigureOut">
              <a:rPr lang="el-GR" smtClean="0"/>
              <a:pPr/>
              <a:t>14/4/2020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879ACD-B178-4B89-86C7-8C9D901BB9A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714375"/>
            <a:ext cx="7772400" cy="2214559"/>
          </a:xfrm>
        </p:spPr>
        <p:txBody>
          <a:bodyPr rtlCol="0">
            <a:normAutofit fontScale="90000"/>
          </a:bodyPr>
          <a:lstStyle/>
          <a:p>
            <a:pPr fontAlgn="auto">
              <a:spcAft>
                <a:spcPts val="0"/>
              </a:spcAft>
              <a:defRPr/>
            </a:pPr>
            <a:r>
              <a:rPr lang="el-GR" sz="3100" b="1" u="sng" dirty="0">
                <a:solidFill>
                  <a:srgbClr val="FF0000"/>
                </a:solidFill>
              </a:rPr>
              <a:t>ΣΥΝΤΗΡΗΣΗ ΚΕΝΤΡΙΚΩΝ </a:t>
            </a:r>
            <a:r>
              <a:rPr lang="el-GR" sz="3100" b="1" u="sng" dirty="0" smtClean="0">
                <a:solidFill>
                  <a:srgbClr val="FF0000"/>
                </a:solidFill>
              </a:rPr>
              <a:t>ΘΕΡΜΑΝΣΕΩΝ</a:t>
            </a:r>
            <a:r>
              <a:rPr lang="en-US" b="1" u="sng" dirty="0" smtClean="0"/>
              <a:t/>
            </a:r>
            <a:br>
              <a:rPr lang="en-US" b="1" u="sng" dirty="0" smtClean="0"/>
            </a:br>
            <a:r>
              <a:rPr lang="en-US" b="1" u="sng" dirty="0" smtClean="0"/>
              <a:t/>
            </a:r>
            <a:br>
              <a:rPr lang="en-US" b="1" u="sng" dirty="0" smtClean="0"/>
            </a:br>
            <a:r>
              <a:rPr lang="el-GR" sz="2700" b="1" u="sng" dirty="0">
                <a:solidFill>
                  <a:srgbClr val="0070C0"/>
                </a:solidFill>
              </a:rPr>
              <a:t>ΣΚΟΠΟΣ ΣΥΝΤΗΡΗΣΗΣ :</a:t>
            </a:r>
            <a:r>
              <a:rPr lang="el-GR" dirty="0"/>
              <a:t/>
            </a:r>
            <a:br>
              <a:rPr lang="el-GR" dirty="0"/>
            </a:br>
            <a:r>
              <a:rPr lang="el-GR" dirty="0"/>
              <a:t/>
            </a:r>
            <a:br>
              <a:rPr lang="el-GR" dirty="0"/>
            </a:b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0A7CB38C-DA4F-416F-80CF-BE350A496577}" type="slidenum">
              <a:rPr lang="el-GR" smtClean="0"/>
              <a:pPr>
                <a:defRPr/>
              </a:pPr>
              <a:t>1</a:t>
            </a:fld>
            <a:endParaRPr lang="el-GR"/>
          </a:p>
        </p:txBody>
      </p:sp>
      <p:sp>
        <p:nvSpPr>
          <p:cNvPr id="3" name="2 - Υπότιτλος"/>
          <p:cNvSpPr>
            <a:spLocks noGrp="1"/>
          </p:cNvSpPr>
          <p:nvPr>
            <p:ph type="subTitle" idx="1"/>
          </p:nvPr>
        </p:nvSpPr>
        <p:spPr>
          <a:xfrm>
            <a:off x="285750" y="2000250"/>
            <a:ext cx="8572500" cy="3638550"/>
          </a:xfrm>
        </p:spPr>
        <p:txBody>
          <a:bodyPr rtlCol="0">
            <a:noAutofit/>
          </a:bodyPr>
          <a:lstStyle/>
          <a:p>
            <a:pPr fontAlgn="auto">
              <a:spcAft>
                <a:spcPts val="0"/>
              </a:spcAft>
              <a:buFont typeface="Arial" pitchFamily="34" charset="0"/>
              <a:buNone/>
              <a:defRPr/>
            </a:pPr>
            <a:r>
              <a:rPr lang="el-GR" sz="2400" b="1" dirty="0">
                <a:solidFill>
                  <a:schemeClr val="accent5">
                    <a:lumMod val="50000"/>
                  </a:schemeClr>
                </a:solidFill>
              </a:rPr>
              <a:t>ΤΟ ΣΥΝΟΛΟ ΤΩΝ ΕΡΓΑΣΙΩΝ ΠΟΥ ΚΑΝΟΥΜΕ ΣΕ ΜΙΑ</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ΕΓΚΑΤΑΣΤΑΣΗ ΚΕΝΤΡΙΚΗΣ ΘΕΡΜΑΝΣΗΣ ΜΕ ΣΚΟΠΌ</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ΤΗΝ ΟΜΑΛΗ ,ΑΣΦΑΛΗ , ΟΙΚΟΝΟΜΙΚΟΤΕΡΗ ΚΑΙ</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ΛΙΓΟΤΕΡΟ ΕΠΙΒΛΑΒΗΣ ΓΙΑ ΤΟ ΠΕΡΙΒΑΛΛΟΝ</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ΟΝΟΜΑΖΕΤΕ ΣΥΝΤΗΡΗΣΗ ΚΕΝΤΡΙΚΩΝ ΘΕΡΜΑΝΣΕΩΝ</a:t>
            </a:r>
            <a:endParaRPr lang="el-GR" sz="2400" dirty="0">
              <a:solidFill>
                <a:schemeClr val="accent5">
                  <a:lumMod val="50000"/>
                </a:schemeClr>
              </a:solidFill>
            </a:endParaRPr>
          </a:p>
          <a:p>
            <a:pPr fontAlgn="auto">
              <a:spcAft>
                <a:spcPts val="0"/>
              </a:spcAft>
              <a:buFont typeface="Arial" pitchFamily="34" charset="0"/>
              <a:buNone/>
              <a:defRPr/>
            </a:pPr>
            <a:r>
              <a:rPr lang="el-GR" sz="2400" b="1" dirty="0">
                <a:solidFill>
                  <a:schemeClr val="accent5">
                    <a:lumMod val="50000"/>
                  </a:schemeClr>
                </a:solidFill>
              </a:rPr>
              <a:t> </a:t>
            </a:r>
            <a:endParaRPr lang="el-GR" sz="2400" dirty="0">
              <a:solidFill>
                <a:schemeClr val="accent5">
                  <a:lumMod val="50000"/>
                </a:schemeClr>
              </a:solidFill>
            </a:endParaRPr>
          </a:p>
          <a:p>
            <a:pPr fontAlgn="auto">
              <a:spcAft>
                <a:spcPts val="0"/>
              </a:spcAft>
              <a:buFont typeface="Arial" pitchFamily="34" charset="0"/>
              <a:buNone/>
              <a:defRPr/>
            </a:pPr>
            <a:endParaRPr lang="el-GR" sz="2400"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000"/>
                                        <p:tgtEl>
                                          <p:spTgt spid="3">
                                            <p:txEl>
                                              <p:pRg st="9" end="9"/>
                                            </p:txEl>
                                          </p:spTgt>
                                        </p:tgtEl>
                                      </p:cBhvr>
                                    </p:animEffect>
                                    <p:anim calcmode="lin" valueType="num">
                                      <p:cBhvr>
                                        <p:cTn id="6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dirty="0" smtClean="0">
                <a:solidFill>
                  <a:schemeClr val="accent5">
                    <a:lumMod val="50000"/>
                  </a:schemeClr>
                </a:solidFill>
              </a:rPr>
              <a:t>3. ΚΑΘΑΡΙΣΜΟΣ ΚΑΥΣΤΗΡΑ</a:t>
            </a:r>
          </a:p>
          <a:p>
            <a:pPr>
              <a:buNone/>
            </a:pPr>
            <a:r>
              <a:rPr lang="el-GR" sz="2000" dirty="0" smtClean="0"/>
              <a:t>Η διαδικασία καθαρισμού του καυστήρα έχει ως εξής : </a:t>
            </a:r>
          </a:p>
          <a:p>
            <a:pPr>
              <a:buNone/>
            </a:pPr>
            <a:endParaRPr lang="el-GR" sz="2000" dirty="0" smtClean="0"/>
          </a:p>
          <a:p>
            <a:pPr>
              <a:buFont typeface="Wingdings" pitchFamily="2" charset="2"/>
              <a:buChar char="Ø"/>
            </a:pPr>
            <a:r>
              <a:rPr lang="el-GR" sz="2000" dirty="0" smtClean="0"/>
              <a:t>    Αντικατάσταση του μπέκ πετρελαίου</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Font typeface="Wingdings" pitchFamily="2" charset="2"/>
              <a:buChar char="Ø"/>
            </a:pPr>
            <a:r>
              <a:rPr lang="el-GR" sz="2000" dirty="0" smtClean="0"/>
              <a:t>    Καθαρισμός και ρύθμιση των σπινθηριστών</a:t>
            </a:r>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None/>
            </a:pPr>
            <a:endParaRPr lang="el-GR" sz="2000" dirty="0" smtClean="0"/>
          </a:p>
          <a:p>
            <a:pPr>
              <a:buFont typeface="Wingdings" pitchFamily="2" charset="2"/>
              <a:buChar char="v"/>
            </a:pPr>
            <a:endParaRPr lang="el-GR" sz="2000" dirty="0" smtClean="0"/>
          </a:p>
          <a:p>
            <a:pPr>
              <a:buFont typeface="Wingdings" pitchFamily="2" charset="2"/>
              <a:buChar char="Ø"/>
            </a:pPr>
            <a:r>
              <a:rPr lang="el-GR" sz="2000" dirty="0" smtClean="0"/>
              <a:t>Καθαρισμός του στροβιλιστή</a:t>
            </a:r>
            <a:endParaRPr lang="el-GR" sz="2000" dirty="0"/>
          </a:p>
        </p:txBody>
      </p:sp>
      <p:sp>
        <p:nvSpPr>
          <p:cNvPr id="9" name="8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8" name="7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10</a:t>
            </a:fld>
            <a:endParaRPr lang="el-GR"/>
          </a:p>
        </p:txBody>
      </p:sp>
      <p:pic>
        <p:nvPicPr>
          <p:cNvPr id="4" name="3 - Εικόνα" descr="ΣΕΛ"/>
          <p:cNvPicPr>
            <a:picLocks noChangeAspect="1" noChangeArrowheads="1"/>
          </p:cNvPicPr>
          <p:nvPr/>
        </p:nvPicPr>
        <p:blipFill>
          <a:blip r:embed="rId2" cstate="print"/>
          <a:srcRect/>
          <a:stretch>
            <a:fillRect/>
          </a:stretch>
        </p:blipFill>
        <p:spPr bwMode="auto">
          <a:xfrm>
            <a:off x="5072066" y="1000108"/>
            <a:ext cx="2578095" cy="1036591"/>
          </a:xfrm>
          <a:prstGeom prst="rect">
            <a:avLst/>
          </a:prstGeom>
          <a:noFill/>
          <a:ln w="9525">
            <a:noFill/>
            <a:miter lim="800000"/>
            <a:headEnd/>
            <a:tailEnd/>
          </a:ln>
        </p:spPr>
      </p:pic>
      <p:pic>
        <p:nvPicPr>
          <p:cNvPr id="6" name="5 - Εικόνα"/>
          <p:cNvPicPr>
            <a:picLocks noChangeAspect="1" noChangeArrowheads="1"/>
          </p:cNvPicPr>
          <p:nvPr/>
        </p:nvPicPr>
        <p:blipFill>
          <a:blip r:embed="rId3" cstate="print"/>
          <a:srcRect/>
          <a:stretch>
            <a:fillRect/>
          </a:stretch>
        </p:blipFill>
        <p:spPr bwMode="auto">
          <a:xfrm>
            <a:off x="5143504" y="4643446"/>
            <a:ext cx="2214563" cy="1785937"/>
          </a:xfrm>
          <a:prstGeom prst="rect">
            <a:avLst/>
          </a:prstGeom>
          <a:noFill/>
          <a:ln w="9525">
            <a:noFill/>
            <a:miter lim="800000"/>
            <a:headEnd/>
            <a:tailEnd/>
          </a:ln>
        </p:spPr>
      </p:pic>
      <p:pic>
        <p:nvPicPr>
          <p:cNvPr id="7" name="6 - Εικόνα" descr="http://4.bp.blogspot.com/-PqATqU5ca-Y/Vb_B2UtV8nI/AAAAAAAALN4/9pq6E6VrA9w/s1600/Resize_200x200_white_90_0_0.jpg"/>
          <p:cNvPicPr/>
          <p:nvPr/>
        </p:nvPicPr>
        <p:blipFill>
          <a:blip r:embed="rId4" cstate="print"/>
          <a:srcRect/>
          <a:stretch>
            <a:fillRect/>
          </a:stretch>
        </p:blipFill>
        <p:spPr bwMode="auto">
          <a:xfrm>
            <a:off x="5786446" y="2357430"/>
            <a:ext cx="1898705" cy="1908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par>
                          <p:cTn id="25" fill="hold">
                            <p:stCondLst>
                              <p:cond delay="3000"/>
                            </p:stCondLst>
                            <p:childTnLst>
                              <p:par>
                                <p:cTn id="26" presetID="47"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par>
                          <p:cTn id="34" fill="hold">
                            <p:stCondLst>
                              <p:cond delay="4000"/>
                            </p:stCondLst>
                            <p:childTnLst>
                              <p:par>
                                <p:cTn id="35" presetID="47" presetClass="entr" presetSubtype="0" fill="hold" nodeType="after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1000"/>
                                        <p:tgtEl>
                                          <p:spTgt spid="3">
                                            <p:txEl>
                                              <p:pRg st="14" end="14"/>
                                            </p:txEl>
                                          </p:spTgt>
                                        </p:tgtEl>
                                      </p:cBhvr>
                                    </p:animEffect>
                                    <p:anim calcmode="lin" valueType="num">
                                      <p:cBhvr>
                                        <p:cTn id="3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40" presetID="5" presetClass="entr" presetSubtype="1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92500"/>
          </a:bodyPr>
          <a:lstStyle/>
          <a:p>
            <a:pPr>
              <a:buFont typeface="Wingdings" pitchFamily="2" charset="2"/>
              <a:buChar char="v"/>
            </a:pPr>
            <a:r>
              <a:rPr lang="el-GR" sz="2800" dirty="0" smtClean="0"/>
              <a:t>Σχολαστικός καθαρισμός του φίλτρου της αντλίας πετρελαίου</a:t>
            </a:r>
          </a:p>
          <a:p>
            <a:pPr>
              <a:buNone/>
            </a:pPr>
            <a:endParaRPr lang="el-GR" sz="2000" dirty="0" smtClean="0"/>
          </a:p>
          <a:p>
            <a:pPr>
              <a:buNone/>
            </a:pPr>
            <a:endParaRPr lang="el-GR" sz="2000" dirty="0" smtClean="0"/>
          </a:p>
          <a:p>
            <a:pPr>
              <a:buNone/>
            </a:pPr>
            <a:r>
              <a:rPr lang="el-GR" sz="2000" dirty="0" smtClean="0"/>
              <a:t>                                                                               Αντλία </a:t>
            </a:r>
            <a:r>
              <a:rPr lang="en-US" sz="2000" dirty="0" smtClean="0"/>
              <a:t>dunfoss</a:t>
            </a:r>
            <a:r>
              <a:rPr lang="el-GR" sz="2000" dirty="0" smtClean="0"/>
              <a:t> (ειδική </a:t>
            </a:r>
            <a:r>
              <a:rPr lang="el-GR" sz="2000" dirty="0" smtClean="0"/>
              <a:t>βίδα)</a:t>
            </a:r>
            <a:endParaRPr lang="en-US"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Font typeface="Wingdings" pitchFamily="2" charset="2"/>
              <a:buChar char="v"/>
            </a:pPr>
            <a:endParaRPr lang="el-GR" sz="2000" dirty="0" smtClean="0"/>
          </a:p>
          <a:p>
            <a:pPr>
              <a:buNone/>
            </a:pPr>
            <a:endParaRPr lang="el-GR" sz="2000" dirty="0" smtClean="0"/>
          </a:p>
          <a:p>
            <a:pPr>
              <a:buNone/>
            </a:pPr>
            <a:r>
              <a:rPr lang="el-GR" sz="2000" dirty="0" smtClean="0"/>
              <a:t> </a:t>
            </a:r>
            <a:r>
              <a:rPr lang="el-GR" sz="2000" dirty="0" smtClean="0"/>
              <a:t>                 Αντλία </a:t>
            </a:r>
            <a:r>
              <a:rPr lang="en-US" sz="2000" dirty="0" smtClean="0"/>
              <a:t>suntec</a:t>
            </a:r>
            <a:endParaRPr lang="el-GR" sz="2000" dirty="0" smtClean="0"/>
          </a:p>
          <a:p>
            <a:pPr>
              <a:buNone/>
            </a:pPr>
            <a:r>
              <a:rPr lang="el-GR" sz="2000" dirty="0" smtClean="0"/>
              <a:t>(το φίλτρο βρίσκετε κάτω </a:t>
            </a:r>
            <a:r>
              <a:rPr lang="el-GR" sz="2000" dirty="0" smtClean="0"/>
              <a:t>από το καπάκι)</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lgn="ctr">
              <a:buNone/>
            </a:pPr>
            <a:r>
              <a:rPr lang="el-GR" sz="2000" dirty="0" smtClean="0"/>
              <a:t>                                                                   </a:t>
            </a:r>
            <a:r>
              <a:rPr lang="en-US" sz="2000" dirty="0" smtClean="0"/>
              <a:t> </a:t>
            </a:r>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11</a:t>
            </a:fld>
            <a:endParaRPr lang="el-GR"/>
          </a:p>
        </p:txBody>
      </p:sp>
      <p:pic>
        <p:nvPicPr>
          <p:cNvPr id="4" name="3 - Εικόνα" descr="http://www.telethermansi.gr/Upload/13010118.jpg"/>
          <p:cNvPicPr/>
          <p:nvPr/>
        </p:nvPicPr>
        <p:blipFill>
          <a:blip r:embed="rId2" cstate="print"/>
          <a:srcRect/>
          <a:stretch>
            <a:fillRect/>
          </a:stretch>
        </p:blipFill>
        <p:spPr bwMode="auto">
          <a:xfrm>
            <a:off x="714348" y="1142984"/>
            <a:ext cx="2500330" cy="2708213"/>
          </a:xfrm>
          <a:prstGeom prst="rect">
            <a:avLst/>
          </a:prstGeom>
          <a:noFill/>
          <a:ln w="9525">
            <a:noFill/>
            <a:miter lim="800000"/>
            <a:headEnd/>
            <a:tailEnd/>
          </a:ln>
        </p:spPr>
      </p:pic>
      <p:pic>
        <p:nvPicPr>
          <p:cNvPr id="5" name="4 - Εικόνα" descr="http://www.multiclima.gr/cache/files/15ce115ed883b7e3f31f97afd79593e57977f483.jpg"/>
          <p:cNvPicPr/>
          <p:nvPr/>
        </p:nvPicPr>
        <p:blipFill>
          <a:blip r:embed="rId3" cstate="print"/>
          <a:srcRect/>
          <a:stretch>
            <a:fillRect/>
          </a:stretch>
        </p:blipFill>
        <p:spPr bwMode="auto">
          <a:xfrm>
            <a:off x="5429256" y="2714620"/>
            <a:ext cx="2774292" cy="3144901"/>
          </a:xfrm>
          <a:prstGeom prst="rect">
            <a:avLst/>
          </a:prstGeom>
          <a:noFill/>
          <a:ln w="9525">
            <a:noFill/>
            <a:miter lim="800000"/>
            <a:headEnd/>
            <a:tailEnd/>
          </a:ln>
        </p:spPr>
      </p:pic>
      <p:cxnSp>
        <p:nvCxnSpPr>
          <p:cNvPr id="9" name="8 - Ευθύγραμμο βέλος σύνδεσης"/>
          <p:cNvCxnSpPr/>
          <p:nvPr/>
        </p:nvCxnSpPr>
        <p:spPr>
          <a:xfrm rot="16200000" flipH="1">
            <a:off x="5857884" y="2071678"/>
            <a:ext cx="1928826" cy="6429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5400000" flipH="1" flipV="1">
            <a:off x="1607323" y="3821909"/>
            <a:ext cx="1000132"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15" presetClass="entr" presetSubtype="0"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 calcmode="lin" valueType="num">
                                      <p:cBhvr>
                                        <p:cTn id="16"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12" end="12"/>
                                            </p:txEl>
                                          </p:spTgt>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 calcmode="lin" valueType="num">
                                      <p:cBhvr>
                                        <p:cTn id="22"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 presetClass="entr" presetSubtype="1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47"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Font typeface="Wingdings" pitchFamily="2" charset="2"/>
              <a:buChar char="v"/>
            </a:pPr>
            <a:endParaRPr lang="el-GR" sz="2400" dirty="0" smtClean="0"/>
          </a:p>
          <a:p>
            <a:pPr>
              <a:buFont typeface="Wingdings" pitchFamily="2" charset="2"/>
              <a:buChar char="v"/>
            </a:pPr>
            <a:r>
              <a:rPr lang="el-GR" sz="2400" dirty="0" smtClean="0"/>
              <a:t>Γενικός έλεγχος του καυστήρα</a:t>
            </a:r>
          </a:p>
          <a:p>
            <a:pPr>
              <a:buFont typeface="Wingdings" pitchFamily="2" charset="2"/>
              <a:buChar char="v"/>
            </a:pPr>
            <a:endParaRPr lang="el-GR" sz="2400" dirty="0" smtClean="0"/>
          </a:p>
          <a:p>
            <a:pPr>
              <a:buFont typeface="Wingdings" pitchFamily="2" charset="2"/>
              <a:buChar char="v"/>
            </a:pPr>
            <a:endParaRPr lang="el-GR" sz="2400" dirty="0" smtClean="0"/>
          </a:p>
          <a:p>
            <a:pPr>
              <a:buFont typeface="Wingdings" pitchFamily="2" charset="2"/>
              <a:buChar char="v"/>
            </a:pPr>
            <a:endParaRPr lang="el-GR" sz="2400" dirty="0" smtClean="0"/>
          </a:p>
          <a:p>
            <a:pPr>
              <a:buNone/>
            </a:pPr>
            <a:r>
              <a:rPr lang="el-GR" sz="2400" dirty="0" smtClean="0"/>
              <a:t>                                    α.  έλεγχος καθαρότητας του φωτοκύτταρου</a:t>
            </a:r>
          </a:p>
          <a:p>
            <a:pPr>
              <a:buNone/>
            </a:pPr>
            <a:endParaRPr lang="el-GR" sz="2400" dirty="0" smtClean="0"/>
          </a:p>
          <a:p>
            <a:pPr>
              <a:buNone/>
            </a:pPr>
            <a:endParaRPr lang="el-GR" sz="2400" dirty="0" smtClean="0"/>
          </a:p>
          <a:p>
            <a:pPr>
              <a:buNone/>
            </a:pPr>
            <a:endParaRPr lang="el-GR" sz="2400" dirty="0" smtClean="0"/>
          </a:p>
          <a:p>
            <a:pPr>
              <a:buNone/>
            </a:pPr>
            <a:endParaRPr lang="el-GR" sz="2400" dirty="0" smtClean="0"/>
          </a:p>
          <a:p>
            <a:pPr>
              <a:buNone/>
            </a:pPr>
            <a:r>
              <a:rPr lang="el-GR" sz="2400" dirty="0" smtClean="0"/>
              <a:t>             β. έλεγχος καθαρότητας φτερωτής</a:t>
            </a:r>
          </a:p>
          <a:p>
            <a:pPr>
              <a:buNone/>
            </a:pPr>
            <a:r>
              <a:rPr lang="el-GR" sz="2400" dirty="0" smtClean="0"/>
              <a:t>             </a:t>
            </a:r>
            <a:endParaRPr lang="el-GR" sz="2400"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12</a:t>
            </a:fld>
            <a:endParaRPr lang="el-GR"/>
          </a:p>
        </p:txBody>
      </p:sp>
      <p:pic>
        <p:nvPicPr>
          <p:cNvPr id="4" name="3 - Εικόνα" descr="http://www.floga-sa.gr/prd_images/05.02.0001-1.jpg"/>
          <p:cNvPicPr/>
          <p:nvPr/>
        </p:nvPicPr>
        <p:blipFill>
          <a:blip r:embed="rId2" cstate="print"/>
          <a:srcRect/>
          <a:stretch>
            <a:fillRect/>
          </a:stretch>
        </p:blipFill>
        <p:spPr bwMode="auto">
          <a:xfrm>
            <a:off x="500034" y="1857364"/>
            <a:ext cx="1599165" cy="1309686"/>
          </a:xfrm>
          <a:prstGeom prst="rect">
            <a:avLst/>
          </a:prstGeom>
          <a:noFill/>
          <a:ln w="9525">
            <a:noFill/>
            <a:miter lim="800000"/>
            <a:headEnd/>
            <a:tailEnd/>
          </a:ln>
        </p:spPr>
      </p:pic>
      <p:pic>
        <p:nvPicPr>
          <p:cNvPr id="5" name="4 - Εικόνα" descr="http://1.bp.blogspot.com/-_n3aUq2ZMEs/Vb-_BCwKyXI/AAAAAAAALM4/f1suBCcWRcE/s1600/images%2B%25288%2529.jpg"/>
          <p:cNvPicPr/>
          <p:nvPr/>
        </p:nvPicPr>
        <p:blipFill>
          <a:blip r:embed="rId3" cstate="print"/>
          <a:srcRect/>
          <a:stretch>
            <a:fillRect/>
          </a:stretch>
        </p:blipFill>
        <p:spPr bwMode="auto">
          <a:xfrm>
            <a:off x="6215074" y="3994038"/>
            <a:ext cx="2173354" cy="15695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7" presetClass="entr" presetSubtype="0" fill="hold" nodeType="after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1000"/>
                                        <p:tgtEl>
                                          <p:spTgt spid="3">
                                            <p:txEl>
                                              <p:pRg st="10" end="10"/>
                                            </p:txEl>
                                          </p:spTgt>
                                        </p:tgtEl>
                                      </p:cBhvr>
                                    </p:animEffect>
                                    <p:anim calcmode="lin" valueType="num">
                                      <p:cBhvr>
                                        <p:cTn id="2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6" presetID="8"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dirty="0" smtClean="0"/>
              <a:t>     γ. οπτικός έλεγχος εγκεφάλου και της βάσης του ηλεκτρονικού</a:t>
            </a:r>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dirty="0" smtClean="0"/>
              <a:t> δ. γενικός οπτικός έλεγχος καυστήρα</a:t>
            </a:r>
          </a:p>
          <a:p>
            <a:pPr>
              <a:buNone/>
            </a:pPr>
            <a:endParaRPr lang="el-GR" dirty="0" smtClean="0"/>
          </a:p>
          <a:p>
            <a:pPr>
              <a:buNone/>
            </a:pPr>
            <a:endParaRPr lang="el-GR" dirty="0"/>
          </a:p>
        </p:txBody>
      </p:sp>
      <p:sp>
        <p:nvSpPr>
          <p:cNvPr id="8" name="7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7" name="6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13</a:t>
            </a:fld>
            <a:endParaRPr lang="el-GR"/>
          </a:p>
        </p:txBody>
      </p:sp>
      <p:pic>
        <p:nvPicPr>
          <p:cNvPr id="5" name="4 - Εικόνα" descr="http://www.telethermansi.gr/Upload/BRAHMA%20G22%20small.jpg"/>
          <p:cNvPicPr/>
          <p:nvPr/>
        </p:nvPicPr>
        <p:blipFill>
          <a:blip r:embed="rId2" cstate="print"/>
          <a:srcRect/>
          <a:stretch>
            <a:fillRect/>
          </a:stretch>
        </p:blipFill>
        <p:spPr bwMode="auto">
          <a:xfrm>
            <a:off x="428596" y="1428736"/>
            <a:ext cx="2773609" cy="2571768"/>
          </a:xfrm>
          <a:prstGeom prst="rect">
            <a:avLst/>
          </a:prstGeom>
          <a:noFill/>
          <a:ln w="9525">
            <a:noFill/>
            <a:miter lim="800000"/>
            <a:headEnd/>
            <a:tailEnd/>
          </a:ln>
        </p:spPr>
      </p:pic>
      <p:pic>
        <p:nvPicPr>
          <p:cNvPr id="6" name="5 - Εικόνα" descr="http://www.monachos.gr/forum/attachment.php?attachmentid=354&amp;d=1372528725"/>
          <p:cNvPicPr/>
          <p:nvPr/>
        </p:nvPicPr>
        <p:blipFill>
          <a:blip r:embed="rId3" cstate="print"/>
          <a:srcRect/>
          <a:stretch>
            <a:fillRect/>
          </a:stretch>
        </p:blipFill>
        <p:spPr bwMode="auto">
          <a:xfrm>
            <a:off x="4643438" y="1500174"/>
            <a:ext cx="3443804" cy="23369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1000"/>
                                        <p:tgtEl>
                                          <p:spTgt spid="3">
                                            <p:txEl>
                                              <p:pRg st="8" end="8"/>
                                            </p:txEl>
                                          </p:spTgt>
                                        </p:tgtEl>
                                      </p:cBhvr>
                                    </p:animEffect>
                                    <p:anim calcmode="lin" valueType="num">
                                      <p:cBhvr>
                                        <p:cTn id="2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n-US" b="1" dirty="0" smtClean="0">
                <a:solidFill>
                  <a:schemeClr val="accent5">
                    <a:lumMod val="50000"/>
                  </a:schemeClr>
                </a:solidFill>
              </a:rPr>
              <a:t>4. </a:t>
            </a:r>
            <a:r>
              <a:rPr lang="el-GR" b="1" u="sng" dirty="0" smtClean="0">
                <a:solidFill>
                  <a:schemeClr val="accent5">
                    <a:lumMod val="50000"/>
                  </a:schemeClr>
                </a:solidFill>
              </a:rPr>
              <a:t>ΕΛΕΓΧΟΣ ΛΕΙΤΟΥΡΓΙΑΣ ΕΓΚΑΤΑΣΤΑΣΗΣ </a:t>
            </a:r>
          </a:p>
          <a:p>
            <a:pPr lvl="0" algn="ctr">
              <a:buNone/>
            </a:pPr>
            <a:r>
              <a:rPr lang="el-GR" b="1" u="sng" dirty="0" smtClean="0">
                <a:solidFill>
                  <a:schemeClr val="accent5">
                    <a:lumMod val="50000"/>
                  </a:schemeClr>
                </a:solidFill>
              </a:rPr>
              <a:t>ΜΕΤΡΗΣΕΙΣ</a:t>
            </a:r>
          </a:p>
          <a:p>
            <a:pPr lvl="0">
              <a:buNone/>
            </a:pPr>
            <a:endParaRPr lang="el-GR" sz="2800" b="1" dirty="0" smtClean="0"/>
          </a:p>
          <a:p>
            <a:pPr lvl="0">
              <a:buNone/>
            </a:pPr>
            <a:r>
              <a:rPr lang="el-GR" sz="2800" b="1" dirty="0" smtClean="0"/>
              <a:t>Η μέτρηση με την χρήση των οργάνων μέτρησης γίνετε με σκοπό την βελτιστοποίηση του βαθμού απόδοσης. Αυτό το πετυχαίνουμε μετρώντας τα καυσαέρια μιας εγκατάστασης. Τα όργανα που χρησιμοποιούμε είναι δύο τύπων </a:t>
            </a:r>
          </a:p>
          <a:p>
            <a:pPr lvl="0">
              <a:buNone/>
            </a:pPr>
            <a:endParaRPr lang="el-GR" sz="2800" b="1" dirty="0" smtClean="0"/>
          </a:p>
          <a:p>
            <a:pPr marL="514350" lvl="0" indent="-514350">
              <a:buFont typeface="+mj-lt"/>
              <a:buAutoNum type="arabicPeriod"/>
            </a:pPr>
            <a:r>
              <a:rPr lang="el-GR" sz="2800" b="1" dirty="0" smtClean="0"/>
              <a:t>Όργανα μέτρησης μηχανικά (αναλογικά)</a:t>
            </a:r>
          </a:p>
          <a:p>
            <a:pPr marL="514350" lvl="0" indent="-514350">
              <a:buFont typeface="+mj-lt"/>
              <a:buAutoNum type="arabicPeriod"/>
            </a:pPr>
            <a:r>
              <a:rPr lang="el-GR" sz="2800" b="1" dirty="0" smtClean="0"/>
              <a:t>Όργανα μέτρησης ηλεκτρονικά</a:t>
            </a:r>
          </a:p>
          <a:p>
            <a:pPr marL="514350" lvl="0" indent="-514350">
              <a:buFont typeface="+mj-lt"/>
              <a:buAutoNum type="arabicPeriod"/>
            </a:pPr>
            <a:endParaRPr lang="el-GR" sz="2800" b="1" dirty="0" smtClean="0"/>
          </a:p>
          <a:p>
            <a:pPr lvl="0">
              <a:buNone/>
            </a:pPr>
            <a:endParaRPr lang="el-GR" b="1" dirty="0" smtClean="0"/>
          </a:p>
          <a:p>
            <a:pPr lvl="0">
              <a:buNone/>
            </a:pPr>
            <a:endParaRPr lang="el-GR" b="1" dirty="0" smtClean="0"/>
          </a:p>
          <a:p>
            <a:pPr lvl="0">
              <a:buNone/>
            </a:pPr>
            <a:endParaRPr lang="el-GR" b="1" dirty="0" smtClean="0"/>
          </a:p>
          <a:p>
            <a:pPr>
              <a:buNone/>
            </a:pPr>
            <a:endParaRPr lang="el-GR" dirty="0"/>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14</a:t>
            </a:fld>
            <a:endParaRPr lang="el-GR"/>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0"/>
            <a:ext cx="8186737" cy="1285860"/>
          </a:xfrm>
        </p:spPr>
        <p:txBody>
          <a:bodyPr rtlCol="0">
            <a:noAutofit/>
          </a:bodyPr>
          <a:lstStyle/>
          <a:p>
            <a:pPr fontAlgn="auto">
              <a:spcAft>
                <a:spcPts val="0"/>
              </a:spcAft>
              <a:defRPr/>
            </a:pPr>
            <a:r>
              <a:rPr lang="el-GR" sz="4000" b="1" u="sng" dirty="0">
                <a:solidFill>
                  <a:schemeClr val="accent6">
                    <a:lumMod val="75000"/>
                  </a:schemeClr>
                </a:solidFill>
              </a:rPr>
              <a:t>ΕΙΔΗ ΣΥΝΤΗΡΗΣΗΣ</a:t>
            </a:r>
            <a:r>
              <a:rPr lang="el-GR" sz="4000" dirty="0">
                <a:solidFill>
                  <a:schemeClr val="accent6">
                    <a:lumMod val="75000"/>
                  </a:schemeClr>
                </a:solidFill>
              </a:rPr>
              <a:t/>
            </a:r>
            <a:br>
              <a:rPr lang="el-GR" sz="4000" dirty="0">
                <a:solidFill>
                  <a:schemeClr val="accent6">
                    <a:lumMod val="75000"/>
                  </a:schemeClr>
                </a:solidFill>
              </a:rPr>
            </a:br>
            <a:endParaRPr lang="el-GR" sz="4000" dirty="0">
              <a:solidFill>
                <a:schemeClr val="accent6">
                  <a:lumMod val="75000"/>
                </a:schemeClr>
              </a:solidFill>
            </a:endParaRPr>
          </a:p>
        </p:txBody>
      </p:sp>
      <p:sp>
        <p:nvSpPr>
          <p:cNvPr id="3" name="2 - Θέση περιεχομένου"/>
          <p:cNvSpPr>
            <a:spLocks noGrp="1"/>
          </p:cNvSpPr>
          <p:nvPr>
            <p:ph idx="1"/>
          </p:nvPr>
        </p:nvSpPr>
        <p:spPr>
          <a:xfrm>
            <a:off x="0" y="928670"/>
            <a:ext cx="9144000" cy="5643602"/>
          </a:xfrm>
        </p:spPr>
        <p:txBody>
          <a:bodyPr rtlCol="0">
            <a:normAutofit fontScale="25000" lnSpcReduction="20000"/>
          </a:bodyPr>
          <a:lstStyle/>
          <a:p>
            <a:pPr algn="ctr" fontAlgn="auto">
              <a:spcAft>
                <a:spcPts val="0"/>
              </a:spcAft>
              <a:buFont typeface="Arial" pitchFamily="34" charset="0"/>
              <a:buNone/>
              <a:defRPr/>
            </a:pPr>
            <a:r>
              <a:rPr lang="el-GR" sz="6400" b="1" u="sng" dirty="0">
                <a:solidFill>
                  <a:srgbClr val="FF0000"/>
                </a:solidFill>
              </a:rPr>
              <a:t>ΠΡΟΛΗΠΤΙΚΗ ΣΥΝΤΗΡΗΣΗ</a:t>
            </a:r>
            <a:r>
              <a:rPr lang="el-GR" sz="6400" b="1" u="sng" dirty="0"/>
              <a:t>:</a:t>
            </a:r>
            <a:endParaRPr lang="el-GR" sz="6400" dirty="0"/>
          </a:p>
          <a:p>
            <a:pPr fontAlgn="auto">
              <a:spcAft>
                <a:spcPts val="0"/>
              </a:spcAft>
              <a:buFont typeface="Arial" pitchFamily="34" charset="0"/>
              <a:buNone/>
              <a:defRPr/>
            </a:pPr>
            <a:r>
              <a:rPr lang="el-GR" sz="6400" b="1" dirty="0"/>
              <a:t> </a:t>
            </a:r>
            <a:endParaRPr lang="el-GR" sz="6400" dirty="0"/>
          </a:p>
          <a:p>
            <a:pPr algn="ctr" fontAlgn="auto">
              <a:spcAft>
                <a:spcPts val="0"/>
              </a:spcAft>
              <a:buFont typeface="Arial" pitchFamily="34" charset="0"/>
              <a:buNone/>
              <a:defRPr/>
            </a:pPr>
            <a:r>
              <a:rPr lang="el-GR" sz="6400" b="1" dirty="0"/>
              <a:t> </a:t>
            </a:r>
            <a:r>
              <a:rPr lang="el-GR" sz="6400" b="1" dirty="0" smtClean="0"/>
              <a:t>ΕΙΝΑΙ </a:t>
            </a:r>
            <a:r>
              <a:rPr lang="el-GR" sz="6400" b="1" dirty="0"/>
              <a:t>Η ΤΑΚΤΙΚΗ ΣΥΝΤΗΡΗΣΗ Η ΟΠΟΙΑ ΘΑ </a:t>
            </a:r>
            <a:r>
              <a:rPr lang="el-GR" sz="6400" b="1" dirty="0" smtClean="0"/>
              <a:t>ΠΡΕΠΕΙ</a:t>
            </a:r>
            <a:r>
              <a:rPr lang="en-US" sz="6400" b="1" dirty="0"/>
              <a:t> </a:t>
            </a:r>
            <a:r>
              <a:rPr lang="el-GR" sz="6400" b="1" dirty="0" smtClean="0"/>
              <a:t>ΝΑ ΓΙΝΕΤΕ ΜΙΑ ΦΟΡΑ ΤΟΝ ΧΡΟΝΟ.</a:t>
            </a:r>
            <a:endParaRPr lang="en-US" sz="6400" b="1" dirty="0"/>
          </a:p>
          <a:p>
            <a:pPr algn="ctr" fontAlgn="auto">
              <a:spcAft>
                <a:spcPts val="0"/>
              </a:spcAft>
              <a:buFont typeface="Arial" pitchFamily="34" charset="0"/>
              <a:buNone/>
              <a:defRPr/>
            </a:pPr>
            <a:r>
              <a:rPr lang="el-GR" sz="6400" b="1" dirty="0" smtClean="0"/>
              <a:t> ΚΑΤΑ ΤΗΝ</a:t>
            </a:r>
            <a:r>
              <a:rPr lang="en-US" sz="6400" b="1" dirty="0"/>
              <a:t> </a:t>
            </a:r>
            <a:r>
              <a:rPr lang="el-GR" sz="6400" b="1" dirty="0" smtClean="0"/>
              <a:t>ΔΙΑΡΚΕΙΑ </a:t>
            </a:r>
            <a:r>
              <a:rPr lang="el-GR" sz="6400" b="1" dirty="0"/>
              <a:t>ΑΥΤΗΣ ΚΑΝΟΥΜΕ </a:t>
            </a:r>
            <a:r>
              <a:rPr lang="el-GR" sz="6400" b="1" dirty="0" smtClean="0"/>
              <a:t>ΤΡΙΑ ΠΡΑΓΜΑΤΑ </a:t>
            </a:r>
            <a:endParaRPr lang="el-GR" sz="6400" dirty="0" smtClean="0"/>
          </a:p>
          <a:p>
            <a:pPr algn="ctr" fontAlgn="auto">
              <a:spcAft>
                <a:spcPts val="0"/>
              </a:spcAft>
              <a:buFont typeface="Arial" pitchFamily="34" charset="0"/>
              <a:buNone/>
              <a:defRPr/>
            </a:pPr>
            <a:r>
              <a:rPr lang="el-GR" sz="5600" b="1" dirty="0" smtClean="0"/>
              <a:t> </a:t>
            </a:r>
            <a:endParaRPr lang="el-GR" sz="5600" dirty="0" smtClean="0"/>
          </a:p>
          <a:p>
            <a:pPr fontAlgn="auto">
              <a:spcAft>
                <a:spcPts val="0"/>
              </a:spcAft>
              <a:buFont typeface="Arial" pitchFamily="34" charset="0"/>
              <a:buNone/>
              <a:defRPr/>
            </a:pPr>
            <a:r>
              <a:rPr lang="el-GR" sz="5600" b="1" dirty="0" smtClean="0"/>
              <a:t>        α. Καθαρισμό μηχανημάτων</a:t>
            </a:r>
            <a:endParaRPr lang="el-GR" sz="5600" dirty="0" smtClean="0"/>
          </a:p>
          <a:p>
            <a:pPr fontAlgn="auto">
              <a:spcAft>
                <a:spcPts val="0"/>
              </a:spcAft>
              <a:buFont typeface="Arial" pitchFamily="34" charset="0"/>
              <a:buNone/>
              <a:defRPr/>
            </a:pPr>
            <a:r>
              <a:rPr lang="en-US" sz="5600" b="1" dirty="0" smtClean="0"/>
              <a:t>      </a:t>
            </a:r>
            <a:r>
              <a:rPr lang="el-GR" sz="5600" b="1" dirty="0" smtClean="0"/>
              <a:t>  β. Ρύθμιση καύσης ( </a:t>
            </a:r>
            <a:r>
              <a:rPr lang="el-GR" sz="5600" b="1" dirty="0" err="1" smtClean="0"/>
              <a:t>Βελτιοποίηση</a:t>
            </a:r>
            <a:r>
              <a:rPr lang="el-GR" sz="5600" b="1" dirty="0" smtClean="0"/>
              <a:t> βαθμού απόδοσης)</a:t>
            </a:r>
            <a:endParaRPr lang="el-GR" sz="5600" dirty="0" smtClean="0"/>
          </a:p>
          <a:p>
            <a:pPr fontAlgn="auto">
              <a:spcAft>
                <a:spcPts val="0"/>
              </a:spcAft>
              <a:buFont typeface="Arial" pitchFamily="34" charset="0"/>
              <a:buNone/>
              <a:defRPr/>
            </a:pPr>
            <a:r>
              <a:rPr lang="el-GR" sz="5600" b="1" dirty="0" smtClean="0"/>
              <a:t> </a:t>
            </a:r>
            <a:r>
              <a:rPr lang="en-US" sz="5600" b="1" dirty="0" smtClean="0"/>
              <a:t>     </a:t>
            </a:r>
            <a:r>
              <a:rPr lang="el-GR" sz="5600" b="1" dirty="0" smtClean="0"/>
              <a:t>  </a:t>
            </a:r>
            <a:r>
              <a:rPr lang="el-GR" sz="5600" b="1" dirty="0"/>
              <a:t>γ. Γενικό έλεγχο της εγκατάστασης.  </a:t>
            </a:r>
            <a:r>
              <a:rPr lang="el-GR" sz="5600" b="1" u="sng" dirty="0"/>
              <a:t>   </a:t>
            </a:r>
            <a:endParaRPr lang="el-GR" sz="5600" dirty="0"/>
          </a:p>
          <a:p>
            <a:pPr fontAlgn="auto">
              <a:spcAft>
                <a:spcPts val="0"/>
              </a:spcAft>
              <a:buFont typeface="Arial" pitchFamily="34" charset="0"/>
              <a:buNone/>
              <a:defRPr/>
            </a:pPr>
            <a:r>
              <a:rPr lang="el-GR" b="1" dirty="0"/>
              <a:t> </a:t>
            </a:r>
            <a:endParaRPr lang="el-GR" dirty="0"/>
          </a:p>
          <a:p>
            <a:pPr algn="ctr" fontAlgn="auto">
              <a:spcAft>
                <a:spcPts val="0"/>
              </a:spcAft>
              <a:buFont typeface="Arial" pitchFamily="34" charset="0"/>
              <a:buNone/>
              <a:defRPr/>
            </a:pPr>
            <a:r>
              <a:rPr lang="el-GR" sz="6400" b="1" u="sng" dirty="0">
                <a:solidFill>
                  <a:srgbClr val="FF0000"/>
                </a:solidFill>
              </a:rPr>
              <a:t>ΕΚΤΑΚΤΗ ΣΥΝΤΗΡΗΣΗ</a:t>
            </a:r>
            <a:endParaRPr lang="el-GR" sz="6400" dirty="0">
              <a:solidFill>
                <a:srgbClr val="FF0000"/>
              </a:solidFill>
            </a:endParaRPr>
          </a:p>
          <a:p>
            <a:pPr algn="ctr" fontAlgn="auto">
              <a:spcAft>
                <a:spcPts val="0"/>
              </a:spcAft>
              <a:buFont typeface="Arial" pitchFamily="34" charset="0"/>
              <a:buNone/>
              <a:defRPr/>
            </a:pPr>
            <a:r>
              <a:rPr lang="el-GR" sz="6400" b="1" dirty="0">
                <a:solidFill>
                  <a:srgbClr val="FF0000"/>
                </a:solidFill>
              </a:rPr>
              <a:t> </a:t>
            </a:r>
            <a:endParaRPr lang="el-GR" dirty="0"/>
          </a:p>
          <a:p>
            <a:pPr algn="ctr" fontAlgn="auto">
              <a:spcAft>
                <a:spcPts val="0"/>
              </a:spcAft>
              <a:buFont typeface="Arial" pitchFamily="34" charset="0"/>
              <a:buNone/>
              <a:defRPr/>
            </a:pPr>
            <a:r>
              <a:rPr lang="el-GR" sz="7200" b="1" dirty="0"/>
              <a:t>ΕΙΝΑΙ Η ΛΕΓΟΜΕΝΕΣ </a:t>
            </a:r>
            <a:r>
              <a:rPr lang="el-GR" sz="7200" b="1" dirty="0" err="1"/>
              <a:t>΄΄ΒΛΑΒΕΣ΄΄</a:t>
            </a:r>
            <a:r>
              <a:rPr lang="el-GR" sz="7200" b="1" dirty="0"/>
              <a:t> . Η </a:t>
            </a:r>
            <a:r>
              <a:rPr lang="el-GR" sz="7200" b="1" dirty="0" smtClean="0"/>
              <a:t>ΕΠΙΣΚΕΥΗ</a:t>
            </a:r>
            <a:r>
              <a:rPr lang="en-US" sz="7200" b="1" dirty="0" smtClean="0"/>
              <a:t> </a:t>
            </a:r>
            <a:r>
              <a:rPr lang="el-GR" sz="7200" b="1" dirty="0" smtClean="0"/>
              <a:t>ΠΡΕΠΕΙ </a:t>
            </a:r>
            <a:r>
              <a:rPr lang="el-GR" sz="7200" b="1" dirty="0"/>
              <a:t>ΝΑ ΓΙΝΕΙ ΑΜΕΣΑ </a:t>
            </a:r>
            <a:endParaRPr lang="en-US" sz="7200" b="1" dirty="0" smtClean="0"/>
          </a:p>
          <a:p>
            <a:pPr algn="ctr" fontAlgn="auto">
              <a:spcAft>
                <a:spcPts val="0"/>
              </a:spcAft>
              <a:buFont typeface="Arial" pitchFamily="34" charset="0"/>
              <a:buNone/>
              <a:defRPr/>
            </a:pPr>
            <a:r>
              <a:rPr lang="el-GR" sz="7200" b="1" dirty="0" smtClean="0"/>
              <a:t>ΓΙΑ </a:t>
            </a:r>
            <a:r>
              <a:rPr lang="el-GR" sz="7200" b="1" dirty="0"/>
              <a:t>ΛΟΓΟΥΣ  ΜΗ </a:t>
            </a:r>
            <a:r>
              <a:rPr lang="en-US" sz="7200" b="1" dirty="0" smtClean="0"/>
              <a:t> </a:t>
            </a:r>
            <a:r>
              <a:rPr lang="el-GR" sz="7200" b="1" dirty="0" smtClean="0"/>
              <a:t>ΛΕΙΤΟΥΡΓΙΑΣ </a:t>
            </a:r>
            <a:r>
              <a:rPr lang="el-GR" sz="7200" b="1" dirty="0"/>
              <a:t>ΤΗΣ ΕΓΚΑΤΑΣΤΑΣΗΣ </a:t>
            </a:r>
            <a:endParaRPr lang="el-GR" sz="7200" dirty="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l-GR" b="1" dirty="0"/>
              <a:t> </a:t>
            </a:r>
            <a:endParaRPr lang="el-GR" dirty="0"/>
          </a:p>
          <a:p>
            <a:pPr algn="ctr" fontAlgn="auto">
              <a:spcAft>
                <a:spcPts val="0"/>
              </a:spcAft>
              <a:buFont typeface="Arial" pitchFamily="34" charset="0"/>
              <a:buNone/>
              <a:defRPr/>
            </a:pPr>
            <a:r>
              <a:rPr lang="el-GR" sz="6400" b="1" u="sng" dirty="0">
                <a:solidFill>
                  <a:srgbClr val="FF0000"/>
                </a:solidFill>
              </a:rPr>
              <a:t>ΘΕΡΑΠΕΥΤΙΚΗ ΣΥΝΤΗΡΗΣΗ</a:t>
            </a:r>
            <a:endParaRPr lang="el-GR" sz="6400" dirty="0">
              <a:solidFill>
                <a:srgbClr val="FF0000"/>
              </a:solidFill>
            </a:endParaRPr>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l-GR" b="1" dirty="0"/>
              <a:t> </a:t>
            </a:r>
            <a:endParaRPr lang="el-GR" dirty="0"/>
          </a:p>
          <a:p>
            <a:pPr algn="ctr" fontAlgn="auto">
              <a:spcAft>
                <a:spcPts val="0"/>
              </a:spcAft>
              <a:buFont typeface="Arial" pitchFamily="34" charset="0"/>
              <a:buNone/>
              <a:defRPr/>
            </a:pPr>
            <a:r>
              <a:rPr lang="el-GR" sz="7200" b="1" dirty="0"/>
              <a:t>ΟΤΑΝ ΥΠΑΡΧΕΙ ΠΡΟΓΡΑΜΜΑΤΙΣΜΕΝΗ ΕΠΙΣΚΕΥΗ Η </a:t>
            </a:r>
            <a:r>
              <a:rPr lang="el-GR" sz="7200" b="1" dirty="0" smtClean="0"/>
              <a:t>ΟΠΟΙΑΕΙΧΕ </a:t>
            </a:r>
            <a:r>
              <a:rPr lang="el-GR" sz="7200" b="1" dirty="0"/>
              <a:t>ΕΝΤΟΠΙΣΤΕΙ , </a:t>
            </a:r>
            <a:endParaRPr lang="en-US" sz="7200" b="1" dirty="0" smtClean="0"/>
          </a:p>
          <a:p>
            <a:pPr algn="ctr" fontAlgn="auto">
              <a:spcAft>
                <a:spcPts val="0"/>
              </a:spcAft>
              <a:buFont typeface="Arial" pitchFamily="34" charset="0"/>
              <a:buNone/>
              <a:defRPr/>
            </a:pPr>
            <a:r>
              <a:rPr lang="el-GR" sz="7200" b="1" dirty="0" smtClean="0"/>
              <a:t>ΔΕΝ </a:t>
            </a:r>
            <a:r>
              <a:rPr lang="el-GR" sz="7200" b="1" dirty="0"/>
              <a:t>ΔΗΜΙΟΥΡΓΟΥΣΕ </a:t>
            </a:r>
            <a:r>
              <a:rPr lang="el-GR" sz="7200" b="1" dirty="0" smtClean="0"/>
              <a:t>ΠΡΟΒΛΗΜΑΣΗΜΑΝΤΙΚΟ </a:t>
            </a:r>
            <a:r>
              <a:rPr lang="el-GR" sz="7200" b="1" dirty="0"/>
              <a:t>ΑΛΛΑ ΕΠΡΕΠΕ ΚΑΠΟΙΑ ΣΤΙΓΜΗ ΝΑ ΓΙΝΕΙ.</a:t>
            </a:r>
            <a:endParaRPr lang="el-GR" sz="7200" dirty="0"/>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7" presetClass="entr" presetSubtype="0"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1000"/>
                                        <p:tgtEl>
                                          <p:spTgt spid="3">
                                            <p:txEl>
                                              <p:pRg st="13" end="13"/>
                                            </p:txEl>
                                          </p:spTgt>
                                        </p:tgtEl>
                                      </p:cBhvr>
                                    </p:animEffect>
                                    <p:anim calcmode="lin" valueType="num">
                                      <p:cBhvr>
                                        <p:cTn id="7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77" fill="hold">
                            <p:stCondLst>
                              <p:cond delay="3000"/>
                            </p:stCondLst>
                            <p:childTnLst>
                              <p:par>
                                <p:cTn id="78" presetID="47" presetClass="entr" presetSubtype="0" fill="hold" nodeType="after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Effect transition="in" filter="fade">
                                      <p:cBhvr>
                                        <p:cTn id="80" dur="1000"/>
                                        <p:tgtEl>
                                          <p:spTgt spid="3">
                                            <p:txEl>
                                              <p:pRg st="15" end="15"/>
                                            </p:txEl>
                                          </p:spTgt>
                                        </p:tgtEl>
                                      </p:cBhvr>
                                    </p:animEffect>
                                    <p:anim calcmode="lin" valueType="num">
                                      <p:cBhvr>
                                        <p:cTn id="8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Effect transition="in" filter="fade">
                                      <p:cBhvr>
                                        <p:cTn id="85" dur="1000"/>
                                        <p:tgtEl>
                                          <p:spTgt spid="3">
                                            <p:txEl>
                                              <p:pRg st="16" end="16"/>
                                            </p:txEl>
                                          </p:spTgt>
                                        </p:tgtEl>
                                      </p:cBhvr>
                                    </p:animEffect>
                                    <p:anim calcmode="lin" valueType="num">
                                      <p:cBhvr>
                                        <p:cTn id="8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3">
                                            <p:txEl>
                                              <p:pRg st="17" end="17"/>
                                            </p:txEl>
                                          </p:spTgt>
                                        </p:tgtEl>
                                        <p:attrNameLst>
                                          <p:attrName>style.visibility</p:attrName>
                                        </p:attrNameLst>
                                      </p:cBhvr>
                                      <p:to>
                                        <p:strVal val="visible"/>
                                      </p:to>
                                    </p:set>
                                    <p:animEffect transition="in" filter="fade">
                                      <p:cBhvr>
                                        <p:cTn id="90" dur="1000"/>
                                        <p:tgtEl>
                                          <p:spTgt spid="3">
                                            <p:txEl>
                                              <p:pRg st="17" end="17"/>
                                            </p:txEl>
                                          </p:spTgt>
                                        </p:tgtEl>
                                      </p:cBhvr>
                                    </p:animEffect>
                                    <p:anim calcmode="lin" valueType="num">
                                      <p:cBhvr>
                                        <p:cTn id="9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animEffect transition="in" filter="fade">
                                      <p:cBhvr>
                                        <p:cTn id="95" dur="1000"/>
                                        <p:tgtEl>
                                          <p:spTgt spid="3">
                                            <p:txEl>
                                              <p:pRg st="18" end="18"/>
                                            </p:txEl>
                                          </p:spTgt>
                                        </p:tgtEl>
                                      </p:cBhvr>
                                    </p:animEffect>
                                    <p:anim calcmode="lin" valueType="num">
                                      <p:cBhvr>
                                        <p:cTn id="9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3">
                                            <p:txEl>
                                              <p:pRg st="19" end="19"/>
                                            </p:txEl>
                                          </p:spTgt>
                                        </p:tgtEl>
                                        <p:attrNameLst>
                                          <p:attrName>style.visibility</p:attrName>
                                        </p:attrNameLst>
                                      </p:cBhvr>
                                      <p:to>
                                        <p:strVal val="visible"/>
                                      </p:to>
                                    </p:set>
                                    <p:animEffect transition="in" filter="fade">
                                      <p:cBhvr>
                                        <p:cTn id="100" dur="1000"/>
                                        <p:tgtEl>
                                          <p:spTgt spid="3">
                                            <p:txEl>
                                              <p:pRg st="19" end="19"/>
                                            </p:txEl>
                                          </p:spTgt>
                                        </p:tgtEl>
                                      </p:cBhvr>
                                    </p:animEffect>
                                    <p:anim calcmode="lin" valueType="num">
                                      <p:cBhvr>
                                        <p:cTn id="101"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2"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0"/>
            <a:ext cx="8786812" cy="6858000"/>
          </a:xfrm>
        </p:spPr>
        <p:txBody>
          <a:bodyPr rtlCol="0">
            <a:normAutofit fontScale="47500" lnSpcReduction="20000"/>
          </a:bodyPr>
          <a:lstStyle/>
          <a:p>
            <a:pPr algn="ctr" fontAlgn="auto">
              <a:spcAft>
                <a:spcPts val="0"/>
              </a:spcAft>
              <a:buFont typeface="Arial" pitchFamily="34" charset="0"/>
              <a:buNone/>
              <a:defRPr/>
            </a:pPr>
            <a:r>
              <a:rPr lang="el-GR" sz="5100" b="1" u="sng" dirty="0">
                <a:solidFill>
                  <a:schemeClr val="accent3">
                    <a:lumMod val="75000"/>
                  </a:schemeClr>
                </a:solidFill>
              </a:rPr>
              <a:t>ΠΡΟΛΗΠΤΙΚΗ </a:t>
            </a:r>
            <a:r>
              <a:rPr lang="el-GR" sz="5100" b="1" u="sng" dirty="0" smtClean="0">
                <a:solidFill>
                  <a:schemeClr val="accent3">
                    <a:lumMod val="75000"/>
                  </a:schemeClr>
                </a:solidFill>
              </a:rPr>
              <a:t>ΣΥΝΤΗΡΗΣΗ</a:t>
            </a:r>
            <a:r>
              <a:rPr lang="el-GR" sz="5100" b="1" dirty="0"/>
              <a:t>  </a:t>
            </a:r>
            <a:endParaRPr lang="el-GR" sz="5100" dirty="0"/>
          </a:p>
          <a:p>
            <a:pPr algn="ctr" fontAlgn="auto">
              <a:spcAft>
                <a:spcPts val="0"/>
              </a:spcAft>
              <a:buFont typeface="Arial" pitchFamily="34" charset="0"/>
              <a:buNone/>
              <a:defRPr/>
            </a:pPr>
            <a:r>
              <a:rPr lang="el-GR" sz="3800" b="1" i="1" u="sng" dirty="0">
                <a:solidFill>
                  <a:schemeClr val="accent6">
                    <a:lumMod val="75000"/>
                  </a:schemeClr>
                </a:solidFill>
              </a:rPr>
              <a:t>Η ΠΡΟΛΗΠΤΙΚΗ </a:t>
            </a:r>
            <a:r>
              <a:rPr lang="el-GR" sz="3800" b="1" i="1" u="sng" dirty="0" err="1">
                <a:solidFill>
                  <a:schemeClr val="accent6">
                    <a:lumMod val="75000"/>
                  </a:schemeClr>
                </a:solidFill>
              </a:rPr>
              <a:t>΄΄</a:t>
            </a:r>
            <a:r>
              <a:rPr lang="el-GR" sz="3800" b="1" i="1" u="sng" dirty="0">
                <a:solidFill>
                  <a:schemeClr val="accent6">
                    <a:lumMod val="75000"/>
                  </a:schemeClr>
                </a:solidFill>
              </a:rPr>
              <a:t> ΤΑΚΤΙΚΗ </a:t>
            </a:r>
            <a:r>
              <a:rPr lang="el-GR" sz="3800" b="1" i="1" u="sng" dirty="0" err="1">
                <a:solidFill>
                  <a:schemeClr val="accent6">
                    <a:lumMod val="75000"/>
                  </a:schemeClr>
                </a:solidFill>
              </a:rPr>
              <a:t>΄΄</a:t>
            </a:r>
            <a:r>
              <a:rPr lang="el-GR" sz="3800" b="1" i="1" u="sng" dirty="0">
                <a:solidFill>
                  <a:schemeClr val="accent6">
                    <a:lumMod val="75000"/>
                  </a:schemeClr>
                </a:solidFill>
              </a:rPr>
              <a:t> ΣΥΝΤΗΡΗΣΗ ΕΧΕΙ ΤΙΣ ΠΑΡΑΚΑΤΩ ΕΡΓΑΣΙΕΣ</a:t>
            </a:r>
            <a:endParaRPr lang="el-GR" sz="3800" i="1" u="sng" dirty="0">
              <a:solidFill>
                <a:schemeClr val="accent6">
                  <a:lumMod val="75000"/>
                </a:schemeClr>
              </a:solidFill>
            </a:endParaRPr>
          </a:p>
          <a:p>
            <a:pPr algn="ctr" fontAlgn="auto">
              <a:spcAft>
                <a:spcPts val="0"/>
              </a:spcAft>
              <a:buFont typeface="Arial" pitchFamily="34" charset="0"/>
              <a:buNone/>
              <a:defRPr/>
            </a:pPr>
            <a:r>
              <a:rPr lang="el-GR" b="1" i="1" u="sng" dirty="0"/>
              <a:t> </a:t>
            </a:r>
            <a:endParaRPr lang="el-GR" i="1" u="sng" dirty="0"/>
          </a:p>
          <a:p>
            <a:pPr marL="514350" indent="-514350" fontAlgn="auto">
              <a:spcAft>
                <a:spcPts val="0"/>
              </a:spcAft>
              <a:buNone/>
              <a:defRPr/>
            </a:pPr>
            <a:r>
              <a:rPr lang="el-GR" sz="3400" b="1" u="sng" dirty="0" smtClean="0">
                <a:solidFill>
                  <a:srgbClr val="C00000"/>
                </a:solidFill>
              </a:rPr>
              <a:t>1. ΚΑΘΑΡΙΣΜΟΣ ΛΕΒΗΤΑ</a:t>
            </a:r>
            <a:endParaRPr lang="en-US" sz="3400" b="1" u="sng" dirty="0" smtClean="0">
              <a:solidFill>
                <a:srgbClr val="C00000"/>
              </a:solidFill>
            </a:endParaRPr>
          </a:p>
          <a:p>
            <a:pPr marL="514350" indent="-514350" fontAlgn="auto">
              <a:spcAft>
                <a:spcPts val="0"/>
              </a:spcAft>
              <a:buFont typeface="Arial" pitchFamily="34" charset="0"/>
              <a:buNone/>
              <a:defRPr/>
            </a:pPr>
            <a:r>
              <a:rPr lang="el-GR" b="1" dirty="0" smtClean="0"/>
              <a:t>(</a:t>
            </a:r>
            <a:r>
              <a:rPr lang="el-GR" b="1" dirty="0"/>
              <a:t>καθαρισμός θαλάμου καύσης , διαδρομών καυσαερίων ,φρεατίου λέβητα και γενικός έλεγχος</a:t>
            </a:r>
            <a:r>
              <a:rPr lang="el-GR" b="1" dirty="0" smtClean="0"/>
              <a:t>)</a:t>
            </a:r>
            <a:endParaRPr lang="el-GR" dirty="0" smtClean="0"/>
          </a:p>
          <a:p>
            <a:pPr fontAlgn="auto">
              <a:spcAft>
                <a:spcPts val="0"/>
              </a:spcAft>
              <a:buFont typeface="Arial" pitchFamily="34" charset="0"/>
              <a:buNone/>
              <a:defRPr/>
            </a:pPr>
            <a:endParaRPr lang="en-US" sz="3400" b="1" dirty="0" smtClean="0">
              <a:solidFill>
                <a:srgbClr val="C00000"/>
              </a:solidFill>
            </a:endParaRPr>
          </a:p>
          <a:p>
            <a:pPr fontAlgn="auto">
              <a:spcAft>
                <a:spcPts val="0"/>
              </a:spcAft>
              <a:buFont typeface="Arial" pitchFamily="34" charset="0"/>
              <a:buNone/>
              <a:defRPr/>
            </a:pPr>
            <a:r>
              <a:rPr lang="en-US" sz="3400" b="1" dirty="0" smtClean="0">
                <a:solidFill>
                  <a:srgbClr val="C00000"/>
                </a:solidFill>
              </a:rPr>
              <a:t>2. </a:t>
            </a:r>
            <a:r>
              <a:rPr lang="el-GR" sz="3400" b="1" u="sng" dirty="0" smtClean="0">
                <a:solidFill>
                  <a:srgbClr val="C00000"/>
                </a:solidFill>
              </a:rPr>
              <a:t>ΚΑΘΑΡΙΣΜΟΣ ΚΑΠΝΑΓΩΓΟΥ </a:t>
            </a:r>
            <a:r>
              <a:rPr lang="en-US" sz="3400" b="1" u="sng" dirty="0" smtClean="0">
                <a:solidFill>
                  <a:srgbClr val="C00000"/>
                </a:solidFill>
              </a:rPr>
              <a:t> </a:t>
            </a:r>
          </a:p>
          <a:p>
            <a:pPr fontAlgn="auto">
              <a:spcAft>
                <a:spcPts val="0"/>
              </a:spcAft>
              <a:buFont typeface="Arial" pitchFamily="34" charset="0"/>
              <a:buNone/>
              <a:defRPr/>
            </a:pPr>
            <a:r>
              <a:rPr lang="el-GR" b="1" dirty="0" smtClean="0"/>
              <a:t>(τμήμα από τον λέβητα έως την κατακόρυφη καμινάδα.) </a:t>
            </a:r>
            <a:endParaRPr lang="el-GR" dirty="0" smtClean="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n-US" sz="3800" b="1" dirty="0" smtClean="0">
                <a:solidFill>
                  <a:srgbClr val="C00000"/>
                </a:solidFill>
              </a:rPr>
              <a:t>3. </a:t>
            </a:r>
            <a:r>
              <a:rPr lang="el-GR" sz="3800" b="1" u="sng" dirty="0" smtClean="0">
                <a:solidFill>
                  <a:srgbClr val="C00000"/>
                </a:solidFill>
              </a:rPr>
              <a:t>ΚΑΘΑΡΙΣΜΟΣ </a:t>
            </a:r>
            <a:r>
              <a:rPr lang="el-GR" sz="3800" b="1" u="sng" dirty="0">
                <a:solidFill>
                  <a:srgbClr val="C00000"/>
                </a:solidFill>
              </a:rPr>
              <a:t>ΚΑΥΣΤΗΡΑ </a:t>
            </a:r>
            <a:endParaRPr lang="en-US" sz="3800" b="1" u="sng" dirty="0" smtClean="0">
              <a:solidFill>
                <a:srgbClr val="C00000"/>
              </a:solidFill>
            </a:endParaRPr>
          </a:p>
          <a:p>
            <a:pPr fontAlgn="auto">
              <a:spcAft>
                <a:spcPts val="0"/>
              </a:spcAft>
              <a:buFont typeface="Arial" pitchFamily="34" charset="0"/>
              <a:buNone/>
              <a:defRPr/>
            </a:pPr>
            <a:r>
              <a:rPr lang="el-GR" b="1" dirty="0" smtClean="0"/>
              <a:t>(</a:t>
            </a:r>
            <a:r>
              <a:rPr lang="el-GR" b="1" dirty="0"/>
              <a:t>αντικατάσταση </a:t>
            </a:r>
            <a:r>
              <a:rPr lang="el-GR" b="1" dirty="0" err="1"/>
              <a:t>μπεκ</a:t>
            </a:r>
            <a:r>
              <a:rPr lang="el-GR" b="1" dirty="0"/>
              <a:t> πετρελαίου , καθαρισμός σπινθηριστών και </a:t>
            </a:r>
            <a:r>
              <a:rPr lang="el-GR" b="1" dirty="0" err="1"/>
              <a:t>διασκορπιστή</a:t>
            </a:r>
            <a:r>
              <a:rPr lang="el-GR" b="1" dirty="0"/>
              <a:t> , </a:t>
            </a:r>
            <a:endParaRPr lang="en-US" b="1" dirty="0" smtClean="0"/>
          </a:p>
          <a:p>
            <a:pPr fontAlgn="auto">
              <a:spcAft>
                <a:spcPts val="0"/>
              </a:spcAft>
              <a:buFont typeface="Arial" pitchFamily="34" charset="0"/>
              <a:buNone/>
              <a:defRPr/>
            </a:pPr>
            <a:r>
              <a:rPr lang="el-GR" b="1" dirty="0" smtClean="0"/>
              <a:t>καθαρισμός </a:t>
            </a:r>
            <a:r>
              <a:rPr lang="el-GR" b="1" dirty="0"/>
              <a:t>φίλτρου αντλίας πετρελαίου και γενικός έλεγχος </a:t>
            </a:r>
            <a:r>
              <a:rPr lang="el-GR" b="1" dirty="0" smtClean="0"/>
              <a:t>καυστήρα</a:t>
            </a:r>
            <a:r>
              <a:rPr lang="en-US" b="1" dirty="0" smtClean="0"/>
              <a:t>)</a:t>
            </a:r>
            <a:r>
              <a:rPr lang="el-GR" b="1" dirty="0" smtClean="0"/>
              <a:t> </a:t>
            </a:r>
            <a:endParaRPr lang="el-GR" dirty="0"/>
          </a:p>
          <a:p>
            <a:pPr fontAlgn="auto">
              <a:spcAft>
                <a:spcPts val="0"/>
              </a:spcAft>
              <a:buFont typeface="Arial" pitchFamily="34" charset="0"/>
              <a:buNone/>
              <a:defRPr/>
            </a:pPr>
            <a:r>
              <a:rPr lang="el-GR" b="1" dirty="0"/>
              <a:t> </a:t>
            </a:r>
            <a:endParaRPr lang="el-GR" dirty="0">
              <a:solidFill>
                <a:srgbClr val="C00000"/>
              </a:solidFill>
            </a:endParaRPr>
          </a:p>
          <a:p>
            <a:pPr fontAlgn="auto">
              <a:spcAft>
                <a:spcPts val="0"/>
              </a:spcAft>
              <a:buFont typeface="Arial" pitchFamily="34" charset="0"/>
              <a:buNone/>
              <a:defRPr/>
            </a:pPr>
            <a:r>
              <a:rPr lang="en-US" sz="3800" b="1" dirty="0" smtClean="0">
                <a:solidFill>
                  <a:srgbClr val="C00000"/>
                </a:solidFill>
              </a:rPr>
              <a:t>4. </a:t>
            </a:r>
            <a:r>
              <a:rPr lang="el-GR" sz="3800" b="1" u="sng" dirty="0" smtClean="0">
                <a:solidFill>
                  <a:srgbClr val="C00000"/>
                </a:solidFill>
              </a:rPr>
              <a:t>ΕΛΕΓΧΟΣ </a:t>
            </a:r>
            <a:r>
              <a:rPr lang="el-GR" sz="3800" b="1" u="sng" dirty="0">
                <a:solidFill>
                  <a:srgbClr val="C00000"/>
                </a:solidFill>
              </a:rPr>
              <a:t>ΛΕΙΤΟΥΡΓΙΑΣ ΕΓΚΑΤΑΣΤΑΣΗΣ </a:t>
            </a:r>
            <a:endParaRPr lang="en-US" sz="3800" b="1" u="sng" dirty="0" smtClean="0">
              <a:solidFill>
                <a:srgbClr val="C00000"/>
              </a:solidFill>
            </a:endParaRPr>
          </a:p>
          <a:p>
            <a:pPr fontAlgn="auto">
              <a:spcAft>
                <a:spcPts val="0"/>
              </a:spcAft>
              <a:buFont typeface="Arial" pitchFamily="34" charset="0"/>
              <a:buNone/>
              <a:defRPr/>
            </a:pPr>
            <a:r>
              <a:rPr lang="el-GR" b="1" dirty="0" smtClean="0"/>
              <a:t>(</a:t>
            </a:r>
            <a:r>
              <a:rPr lang="el-GR" b="1" dirty="0"/>
              <a:t>Δοκιμαστικές μετρήσεις με τα όργανα μέτρησης)</a:t>
            </a:r>
            <a:endParaRPr lang="el-GR" dirty="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l-GR" sz="3800" b="1" dirty="0"/>
              <a:t> </a:t>
            </a:r>
            <a:r>
              <a:rPr lang="en-US" sz="3800" b="1" dirty="0" smtClean="0">
                <a:solidFill>
                  <a:srgbClr val="C00000"/>
                </a:solidFill>
              </a:rPr>
              <a:t>5. </a:t>
            </a:r>
            <a:r>
              <a:rPr lang="el-GR" sz="3800" b="1" u="sng" dirty="0" smtClean="0">
                <a:solidFill>
                  <a:srgbClr val="C00000"/>
                </a:solidFill>
              </a:rPr>
              <a:t>ΒΕΛΤΙΟΠΟΙΗΣΗ </a:t>
            </a:r>
            <a:r>
              <a:rPr lang="el-GR" sz="3800" b="1" u="sng" dirty="0">
                <a:solidFill>
                  <a:srgbClr val="C00000"/>
                </a:solidFill>
              </a:rPr>
              <a:t>ΒΑΘΜΟΥ ΑΠΟΔΟΣΗΣ ΤΗΣ </a:t>
            </a:r>
            <a:r>
              <a:rPr lang="el-GR" sz="3800" b="1" u="sng" dirty="0" smtClean="0">
                <a:solidFill>
                  <a:srgbClr val="C00000"/>
                </a:solidFill>
              </a:rPr>
              <a:t>ΕΓΚΑΤΑΣΤΑΣΗΣ</a:t>
            </a:r>
            <a:endParaRPr lang="en-US" sz="3800" b="1" u="sng" dirty="0" smtClean="0">
              <a:solidFill>
                <a:srgbClr val="C00000"/>
              </a:solidFill>
            </a:endParaRPr>
          </a:p>
          <a:p>
            <a:pPr fontAlgn="auto">
              <a:spcAft>
                <a:spcPts val="0"/>
              </a:spcAft>
              <a:buFont typeface="Arial" pitchFamily="34" charset="0"/>
              <a:buNone/>
              <a:defRPr/>
            </a:pPr>
            <a:r>
              <a:rPr lang="el-GR" b="1" dirty="0" smtClean="0"/>
              <a:t>(ρύθμιση </a:t>
            </a:r>
            <a:r>
              <a:rPr lang="el-GR" b="1" dirty="0"/>
              <a:t>λειτουργίας καυστήρα με την χρήση των οργάνων μέτρησης)</a:t>
            </a:r>
            <a:endParaRPr lang="el-GR" dirty="0"/>
          </a:p>
          <a:p>
            <a:pPr fontAlgn="auto">
              <a:spcAft>
                <a:spcPts val="0"/>
              </a:spcAft>
              <a:buFont typeface="Arial" pitchFamily="34" charset="0"/>
              <a:buNone/>
              <a:defRPr/>
            </a:pPr>
            <a:r>
              <a:rPr lang="el-GR" b="1" dirty="0"/>
              <a:t> </a:t>
            </a:r>
            <a:endParaRPr lang="el-GR" dirty="0"/>
          </a:p>
          <a:p>
            <a:pPr fontAlgn="auto">
              <a:spcAft>
                <a:spcPts val="0"/>
              </a:spcAft>
              <a:buFont typeface="Arial" pitchFamily="34" charset="0"/>
              <a:buNone/>
              <a:defRPr/>
            </a:pPr>
            <a:r>
              <a:rPr lang="en-US" sz="3800" b="1" dirty="0" smtClean="0">
                <a:solidFill>
                  <a:srgbClr val="C00000"/>
                </a:solidFill>
              </a:rPr>
              <a:t>6. </a:t>
            </a:r>
            <a:r>
              <a:rPr lang="el-GR" sz="3800" b="1" u="sng" dirty="0" smtClean="0">
                <a:solidFill>
                  <a:srgbClr val="C00000"/>
                </a:solidFill>
              </a:rPr>
              <a:t>ΕΛΕΓΧΟΣ </a:t>
            </a:r>
            <a:r>
              <a:rPr lang="el-GR" sz="3800" b="1" u="sng" dirty="0">
                <a:solidFill>
                  <a:srgbClr val="C00000"/>
                </a:solidFill>
              </a:rPr>
              <a:t>ΔΙΑΡΡΟΩΝ </a:t>
            </a:r>
            <a:r>
              <a:rPr lang="el-GR" sz="3800" b="1" u="sng" dirty="0" smtClean="0">
                <a:solidFill>
                  <a:srgbClr val="C00000"/>
                </a:solidFill>
              </a:rPr>
              <a:t>ΚΑΥΣΑΕΡΊΩΝ</a:t>
            </a:r>
            <a:r>
              <a:rPr lang="en-US" sz="3800" b="1" u="sng" dirty="0" smtClean="0">
                <a:solidFill>
                  <a:srgbClr val="C00000"/>
                </a:solidFill>
              </a:rPr>
              <a:t>   </a:t>
            </a:r>
          </a:p>
          <a:p>
            <a:pPr fontAlgn="auto">
              <a:spcAft>
                <a:spcPts val="0"/>
              </a:spcAft>
              <a:buFont typeface="Arial" pitchFamily="34" charset="0"/>
              <a:buNone/>
              <a:defRPr/>
            </a:pPr>
            <a:r>
              <a:rPr lang="el-GR" b="1" u="sng" dirty="0" smtClean="0"/>
              <a:t>(οπτικός </a:t>
            </a:r>
            <a:r>
              <a:rPr lang="el-GR" b="1" u="sng" dirty="0"/>
              <a:t>έλεγχος)</a:t>
            </a:r>
            <a:endParaRPr lang="el-GR" u="sng" dirty="0"/>
          </a:p>
          <a:p>
            <a:pPr fontAlgn="auto">
              <a:spcAft>
                <a:spcPts val="0"/>
              </a:spcAft>
              <a:buFont typeface="Arial" pitchFamily="34" charset="0"/>
              <a:buNone/>
              <a:defRPr/>
            </a:pPr>
            <a:endParaRPr lang="el-GR" dirty="0">
              <a:solidFill>
                <a:srgbClr val="C00000"/>
              </a:solidFill>
            </a:endParaRPr>
          </a:p>
          <a:p>
            <a:pPr fontAlgn="auto">
              <a:spcAft>
                <a:spcPts val="0"/>
              </a:spcAft>
              <a:buFont typeface="Arial" pitchFamily="34" charset="0"/>
              <a:buNone/>
              <a:defRPr/>
            </a:pPr>
            <a:r>
              <a:rPr lang="en-US" sz="3800" b="1" dirty="0" smtClean="0">
                <a:solidFill>
                  <a:srgbClr val="C00000"/>
                </a:solidFill>
              </a:rPr>
              <a:t>7. </a:t>
            </a:r>
            <a:r>
              <a:rPr lang="el-GR" sz="3800" b="1" u="sng" dirty="0" smtClean="0">
                <a:solidFill>
                  <a:srgbClr val="C00000"/>
                </a:solidFill>
              </a:rPr>
              <a:t>ΓΕΝΙΚΟΣ </a:t>
            </a:r>
            <a:r>
              <a:rPr lang="el-GR" sz="3800" b="1" u="sng" dirty="0">
                <a:solidFill>
                  <a:srgbClr val="C00000"/>
                </a:solidFill>
              </a:rPr>
              <a:t>ΕΛΕΓΧΟΣ ΤΗΣ ΕΓΚΑΤΑΣΤΑΣΗΣ </a:t>
            </a:r>
            <a:endParaRPr lang="en-US" sz="3800" b="1" u="sng" dirty="0" smtClean="0">
              <a:solidFill>
                <a:srgbClr val="C00000"/>
              </a:solidFill>
            </a:endParaRPr>
          </a:p>
          <a:p>
            <a:pPr fontAlgn="auto">
              <a:spcAft>
                <a:spcPts val="0"/>
              </a:spcAft>
              <a:buFont typeface="Arial" pitchFamily="34" charset="0"/>
              <a:buNone/>
              <a:defRPr/>
            </a:pPr>
            <a:r>
              <a:rPr lang="el-GR" b="1" dirty="0" smtClean="0"/>
              <a:t>(</a:t>
            </a:r>
            <a:r>
              <a:rPr lang="el-GR" b="1" dirty="0"/>
              <a:t>ελέγχουμε την σωστή λειτουργία όλων των οργάνων της εγκατάστασης </a:t>
            </a:r>
            <a:endParaRPr lang="en-US" b="1" dirty="0" smtClean="0"/>
          </a:p>
          <a:p>
            <a:pPr fontAlgn="auto">
              <a:spcAft>
                <a:spcPts val="0"/>
              </a:spcAft>
              <a:buFont typeface="Arial" pitchFamily="34" charset="0"/>
              <a:buNone/>
              <a:defRPr/>
            </a:pPr>
            <a:r>
              <a:rPr lang="el-GR" b="1" dirty="0" smtClean="0"/>
              <a:t>και </a:t>
            </a:r>
            <a:r>
              <a:rPr lang="el-GR" b="1" dirty="0"/>
              <a:t>τυχών διαρροών στο </a:t>
            </a:r>
            <a:r>
              <a:rPr lang="el-GR" b="1" dirty="0" smtClean="0"/>
              <a:t>λεβητοστάσιο</a:t>
            </a:r>
            <a:r>
              <a:rPr lang="en-US" b="1" dirty="0" smtClean="0"/>
              <a:t>).</a:t>
            </a:r>
            <a:endParaRPr lang="el-GR" dirty="0"/>
          </a:p>
          <a:p>
            <a:pPr fontAlgn="auto">
              <a:spcAft>
                <a:spcPts val="0"/>
              </a:spcAft>
              <a:buFont typeface="Arial" pitchFamily="34" charset="0"/>
              <a:buNone/>
              <a:defRPr/>
            </a:pPr>
            <a:r>
              <a:rPr lang="el-GR" b="1" dirty="0"/>
              <a:t> </a:t>
            </a:r>
            <a:endParaRPr lang="el-GR" dirty="0">
              <a:solidFill>
                <a:srgbClr val="C00000"/>
              </a:solidFill>
            </a:endParaRPr>
          </a:p>
          <a:p>
            <a:pPr fontAlgn="auto">
              <a:spcAft>
                <a:spcPts val="0"/>
              </a:spcAft>
              <a:buFont typeface="Arial" pitchFamily="34" charset="0"/>
              <a:buNone/>
              <a:defRPr/>
            </a:pPr>
            <a:r>
              <a:rPr lang="en-US" sz="3800" b="1" dirty="0" smtClean="0">
                <a:solidFill>
                  <a:srgbClr val="C00000"/>
                </a:solidFill>
              </a:rPr>
              <a:t>8. </a:t>
            </a:r>
            <a:r>
              <a:rPr lang="el-GR" sz="3800" b="1" u="sng" dirty="0" smtClean="0">
                <a:solidFill>
                  <a:srgbClr val="C00000"/>
                </a:solidFill>
              </a:rPr>
              <a:t>ΣΥΜΠΛΗΡΩΣΗ </a:t>
            </a:r>
            <a:r>
              <a:rPr lang="el-GR" sz="3800" b="1" u="sng" dirty="0" err="1">
                <a:solidFill>
                  <a:srgbClr val="C00000"/>
                </a:solidFill>
              </a:rPr>
              <a:t>΄΄</a:t>
            </a:r>
            <a:r>
              <a:rPr lang="el-GR" sz="3800" b="1" u="sng" dirty="0">
                <a:solidFill>
                  <a:srgbClr val="C00000"/>
                </a:solidFill>
              </a:rPr>
              <a:t> ΦΥΛΛΟΥ ΕΛΕΓΧΟΥ </a:t>
            </a:r>
            <a:r>
              <a:rPr lang="el-GR" sz="3800" b="1" u="sng" dirty="0" err="1" smtClean="0">
                <a:solidFill>
                  <a:srgbClr val="C00000"/>
                </a:solidFill>
              </a:rPr>
              <a:t>΄΄</a:t>
            </a:r>
            <a:r>
              <a:rPr lang="en-US" sz="3800" b="1" u="sng" dirty="0" smtClean="0">
                <a:solidFill>
                  <a:srgbClr val="C00000"/>
                </a:solidFill>
              </a:rPr>
              <a:t> </a:t>
            </a:r>
            <a:r>
              <a:rPr lang="el-GR" sz="3800" b="1" u="sng" dirty="0" smtClean="0">
                <a:solidFill>
                  <a:srgbClr val="C00000"/>
                </a:solidFill>
              </a:rPr>
              <a:t>ΚΑΤΑΛΛΗΛΟΤΗΤΑΣ </a:t>
            </a:r>
            <a:r>
              <a:rPr lang="el-GR" sz="3800" b="1" u="sng" dirty="0">
                <a:solidFill>
                  <a:srgbClr val="C00000"/>
                </a:solidFill>
              </a:rPr>
              <a:t>ΛΕΙΤΟΥΡΓΙΑΣ   </a:t>
            </a:r>
            <a:endParaRPr lang="el-GR" sz="3800" u="sng" dirty="0">
              <a:solidFill>
                <a:srgbClr val="C00000"/>
              </a:solidFill>
            </a:endParaRPr>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7"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anim calcmode="lin" valueType="num">
                                      <p:cBhvr>
                                        <p:cTn id="5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anim calcmode="lin" valueType="num">
                                      <p:cBhvr>
                                        <p:cTn id="5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7" presetClass="entr" presetSubtype="0" fill="hold" nodeType="after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Effect transition="in" filter="fade">
                                      <p:cBhvr>
                                        <p:cTn id="69" dur="1000"/>
                                        <p:tgtEl>
                                          <p:spTgt spid="3">
                                            <p:txEl>
                                              <p:pRg st="13" end="13"/>
                                            </p:txEl>
                                          </p:spTgt>
                                        </p:tgtEl>
                                      </p:cBhvr>
                                    </p:animEffect>
                                    <p:anim calcmode="lin" valueType="num">
                                      <p:cBhvr>
                                        <p:cTn id="7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1000"/>
                                        <p:tgtEl>
                                          <p:spTgt spid="3">
                                            <p:txEl>
                                              <p:pRg st="14" end="14"/>
                                            </p:txEl>
                                          </p:spTgt>
                                        </p:tgtEl>
                                      </p:cBhvr>
                                    </p:animEffect>
                                    <p:anim calcmode="lin" valueType="num">
                                      <p:cBhvr>
                                        <p:cTn id="7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Effect transition="in" filter="fade">
                                      <p:cBhvr>
                                        <p:cTn id="79" dur="1000"/>
                                        <p:tgtEl>
                                          <p:spTgt spid="3">
                                            <p:txEl>
                                              <p:pRg st="15" end="15"/>
                                            </p:txEl>
                                          </p:spTgt>
                                        </p:tgtEl>
                                      </p:cBhvr>
                                    </p:animEffect>
                                    <p:anim calcmode="lin" valueType="num">
                                      <p:cBhvr>
                                        <p:cTn id="8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82" fill="hold">
                            <p:stCondLst>
                              <p:cond delay="5000"/>
                            </p:stCondLst>
                            <p:childTnLst>
                              <p:par>
                                <p:cTn id="83" presetID="47" presetClass="entr" presetSubtype="0" fill="hold" nodeType="after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Effect transition="in" filter="fade">
                                      <p:cBhvr>
                                        <p:cTn id="85" dur="1000"/>
                                        <p:tgtEl>
                                          <p:spTgt spid="3">
                                            <p:txEl>
                                              <p:pRg st="16" end="16"/>
                                            </p:txEl>
                                          </p:spTgt>
                                        </p:tgtEl>
                                      </p:cBhvr>
                                    </p:animEffect>
                                    <p:anim calcmode="lin" valueType="num">
                                      <p:cBhvr>
                                        <p:cTn id="8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88" presetID="47" presetClass="entr" presetSubtype="0" fill="hold" nodeType="withEffect">
                                  <p:stCondLst>
                                    <p:cond delay="0"/>
                                  </p:stCondLst>
                                  <p:childTnLst>
                                    <p:set>
                                      <p:cBhvr>
                                        <p:cTn id="89" dur="1" fill="hold">
                                          <p:stCondLst>
                                            <p:cond delay="0"/>
                                          </p:stCondLst>
                                        </p:cTn>
                                        <p:tgtEl>
                                          <p:spTgt spid="3">
                                            <p:txEl>
                                              <p:pRg st="17" end="17"/>
                                            </p:txEl>
                                          </p:spTgt>
                                        </p:tgtEl>
                                        <p:attrNameLst>
                                          <p:attrName>style.visibility</p:attrName>
                                        </p:attrNameLst>
                                      </p:cBhvr>
                                      <p:to>
                                        <p:strVal val="visible"/>
                                      </p:to>
                                    </p:set>
                                    <p:animEffect transition="in" filter="fade">
                                      <p:cBhvr>
                                        <p:cTn id="90" dur="1000"/>
                                        <p:tgtEl>
                                          <p:spTgt spid="3">
                                            <p:txEl>
                                              <p:pRg st="17" end="17"/>
                                            </p:txEl>
                                          </p:spTgt>
                                        </p:tgtEl>
                                      </p:cBhvr>
                                    </p:animEffect>
                                    <p:anim calcmode="lin" valueType="num">
                                      <p:cBhvr>
                                        <p:cTn id="9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animEffect transition="in" filter="fade">
                                      <p:cBhvr>
                                        <p:cTn id="95" dur="1000"/>
                                        <p:tgtEl>
                                          <p:spTgt spid="3">
                                            <p:txEl>
                                              <p:pRg st="18" end="18"/>
                                            </p:txEl>
                                          </p:spTgt>
                                        </p:tgtEl>
                                      </p:cBhvr>
                                    </p:animEffect>
                                    <p:anim calcmode="lin" valueType="num">
                                      <p:cBhvr>
                                        <p:cTn id="9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par>
                          <p:cTn id="98" fill="hold">
                            <p:stCondLst>
                              <p:cond delay="6000"/>
                            </p:stCondLst>
                            <p:childTnLst>
                              <p:par>
                                <p:cTn id="99" presetID="47" presetClass="entr" presetSubtype="0" fill="hold" nodeType="afterEffect">
                                  <p:stCondLst>
                                    <p:cond delay="0"/>
                                  </p:stCondLst>
                                  <p:childTnLst>
                                    <p:set>
                                      <p:cBhvr>
                                        <p:cTn id="100" dur="1" fill="hold">
                                          <p:stCondLst>
                                            <p:cond delay="0"/>
                                          </p:stCondLst>
                                        </p:cTn>
                                        <p:tgtEl>
                                          <p:spTgt spid="3">
                                            <p:txEl>
                                              <p:pRg st="19" end="19"/>
                                            </p:txEl>
                                          </p:spTgt>
                                        </p:tgtEl>
                                        <p:attrNameLst>
                                          <p:attrName>style.visibility</p:attrName>
                                        </p:attrNameLst>
                                      </p:cBhvr>
                                      <p:to>
                                        <p:strVal val="visible"/>
                                      </p:to>
                                    </p:set>
                                    <p:animEffect transition="in" filter="fade">
                                      <p:cBhvr>
                                        <p:cTn id="101" dur="1000"/>
                                        <p:tgtEl>
                                          <p:spTgt spid="3">
                                            <p:txEl>
                                              <p:pRg st="19" end="19"/>
                                            </p:txEl>
                                          </p:spTgt>
                                        </p:tgtEl>
                                      </p:cBhvr>
                                    </p:animEffect>
                                    <p:anim calcmode="lin" valueType="num">
                                      <p:cBhvr>
                                        <p:cTn id="102"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3">
                                            <p:txEl>
                                              <p:pRg st="20" end="20"/>
                                            </p:txEl>
                                          </p:spTgt>
                                        </p:tgtEl>
                                        <p:attrNameLst>
                                          <p:attrName>style.visibility</p:attrName>
                                        </p:attrNameLst>
                                      </p:cBhvr>
                                      <p:to>
                                        <p:strVal val="visible"/>
                                      </p:to>
                                    </p:set>
                                    <p:animEffect transition="in" filter="fade">
                                      <p:cBhvr>
                                        <p:cTn id="106" dur="1000"/>
                                        <p:tgtEl>
                                          <p:spTgt spid="3">
                                            <p:txEl>
                                              <p:pRg st="20" end="20"/>
                                            </p:txEl>
                                          </p:spTgt>
                                        </p:tgtEl>
                                      </p:cBhvr>
                                    </p:animEffect>
                                    <p:anim calcmode="lin" valueType="num">
                                      <p:cBhvr>
                                        <p:cTn id="107"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3">
                                            <p:txEl>
                                              <p:pRg st="22" end="22"/>
                                            </p:txEl>
                                          </p:spTgt>
                                        </p:tgtEl>
                                        <p:attrNameLst>
                                          <p:attrName>style.visibility</p:attrName>
                                        </p:attrNameLst>
                                      </p:cBhvr>
                                      <p:to>
                                        <p:strVal val="visible"/>
                                      </p:to>
                                    </p:set>
                                    <p:animEffect transition="in" filter="fade">
                                      <p:cBhvr>
                                        <p:cTn id="112" dur="1000"/>
                                        <p:tgtEl>
                                          <p:spTgt spid="3">
                                            <p:txEl>
                                              <p:pRg st="22" end="22"/>
                                            </p:txEl>
                                          </p:spTgt>
                                        </p:tgtEl>
                                      </p:cBhvr>
                                    </p:animEffect>
                                    <p:anim calcmode="lin" valueType="num">
                                      <p:cBhvr>
                                        <p:cTn id="113"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22" end="22"/>
                                            </p:txEl>
                                          </p:spTgt>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3">
                                            <p:txEl>
                                              <p:pRg st="23" end="23"/>
                                            </p:txEl>
                                          </p:spTgt>
                                        </p:tgtEl>
                                        <p:attrNameLst>
                                          <p:attrName>style.visibility</p:attrName>
                                        </p:attrNameLst>
                                      </p:cBhvr>
                                      <p:to>
                                        <p:strVal val="visible"/>
                                      </p:to>
                                    </p:set>
                                    <p:animEffect transition="in" filter="fade">
                                      <p:cBhvr>
                                        <p:cTn id="117" dur="1000"/>
                                        <p:tgtEl>
                                          <p:spTgt spid="3">
                                            <p:txEl>
                                              <p:pRg st="23" end="23"/>
                                            </p:txEl>
                                          </p:spTgt>
                                        </p:tgtEl>
                                      </p:cBhvr>
                                    </p:animEffect>
                                    <p:anim calcmode="lin" valueType="num">
                                      <p:cBhvr>
                                        <p:cTn id="118"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23" end="23"/>
                                            </p:txEl>
                                          </p:spTgt>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3">
                                            <p:txEl>
                                              <p:pRg st="24" end="24"/>
                                            </p:txEl>
                                          </p:spTgt>
                                        </p:tgtEl>
                                        <p:attrNameLst>
                                          <p:attrName>style.visibility</p:attrName>
                                        </p:attrNameLst>
                                      </p:cBhvr>
                                      <p:to>
                                        <p:strVal val="visible"/>
                                      </p:to>
                                    </p:set>
                                    <p:animEffect transition="in" filter="fade">
                                      <p:cBhvr>
                                        <p:cTn id="122" dur="1000"/>
                                        <p:tgtEl>
                                          <p:spTgt spid="3">
                                            <p:txEl>
                                              <p:pRg st="24" end="24"/>
                                            </p:txEl>
                                          </p:spTgt>
                                        </p:tgtEl>
                                      </p:cBhvr>
                                    </p:animEffect>
                                    <p:anim calcmode="lin" valueType="num">
                                      <p:cBhvr>
                                        <p:cTn id="123" dur="100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24" dur="1000" fill="hold"/>
                                        <p:tgtEl>
                                          <p:spTgt spid="3">
                                            <p:txEl>
                                              <p:pRg st="24" end="24"/>
                                            </p:txEl>
                                          </p:spTgt>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0"/>
                                  </p:stCondLst>
                                  <p:childTnLst>
                                    <p:set>
                                      <p:cBhvr>
                                        <p:cTn id="126" dur="1" fill="hold">
                                          <p:stCondLst>
                                            <p:cond delay="0"/>
                                          </p:stCondLst>
                                        </p:cTn>
                                        <p:tgtEl>
                                          <p:spTgt spid="3">
                                            <p:txEl>
                                              <p:pRg st="25" end="25"/>
                                            </p:txEl>
                                          </p:spTgt>
                                        </p:tgtEl>
                                        <p:attrNameLst>
                                          <p:attrName>style.visibility</p:attrName>
                                        </p:attrNameLst>
                                      </p:cBhvr>
                                      <p:to>
                                        <p:strVal val="visible"/>
                                      </p:to>
                                    </p:set>
                                    <p:animEffect transition="in" filter="fade">
                                      <p:cBhvr>
                                        <p:cTn id="127" dur="1000"/>
                                        <p:tgtEl>
                                          <p:spTgt spid="3">
                                            <p:txEl>
                                              <p:pRg st="25" end="25"/>
                                            </p:txEl>
                                          </p:spTgt>
                                        </p:tgtEl>
                                      </p:cBhvr>
                                    </p:animEffect>
                                    <p:anim calcmode="lin" valueType="num">
                                      <p:cBhvr>
                                        <p:cTn id="128" dur="100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29" dur="1000" fill="hold"/>
                                        <p:tgtEl>
                                          <p:spTgt spid="3">
                                            <p:txEl>
                                              <p:pRg st="25" end="25"/>
                                            </p:txEl>
                                          </p:spTgt>
                                        </p:tgtEl>
                                        <p:attrNameLst>
                                          <p:attrName>ppt_y</p:attrName>
                                        </p:attrNameLst>
                                      </p:cBhvr>
                                      <p:tavLst>
                                        <p:tav tm="0">
                                          <p:val>
                                            <p:strVal val="#ppt_y-.1"/>
                                          </p:val>
                                        </p:tav>
                                        <p:tav tm="100000">
                                          <p:val>
                                            <p:strVal val="#ppt_y"/>
                                          </p:val>
                                        </p:tav>
                                      </p:tavLst>
                                    </p:anim>
                                  </p:childTnLst>
                                </p:cTn>
                              </p:par>
                            </p:childTnLst>
                          </p:cTn>
                        </p:par>
                        <p:par>
                          <p:cTn id="130" fill="hold">
                            <p:stCondLst>
                              <p:cond delay="8000"/>
                            </p:stCondLst>
                            <p:childTnLst>
                              <p:par>
                                <p:cTn id="131" presetID="47" presetClass="entr" presetSubtype="0" fill="hold" nodeType="afterEffect">
                                  <p:stCondLst>
                                    <p:cond delay="0"/>
                                  </p:stCondLst>
                                  <p:childTnLst>
                                    <p:set>
                                      <p:cBhvr>
                                        <p:cTn id="132" dur="1" fill="hold">
                                          <p:stCondLst>
                                            <p:cond delay="0"/>
                                          </p:stCondLst>
                                        </p:cTn>
                                        <p:tgtEl>
                                          <p:spTgt spid="3">
                                            <p:txEl>
                                              <p:pRg st="26" end="26"/>
                                            </p:txEl>
                                          </p:spTgt>
                                        </p:tgtEl>
                                        <p:attrNameLst>
                                          <p:attrName>style.visibility</p:attrName>
                                        </p:attrNameLst>
                                      </p:cBhvr>
                                      <p:to>
                                        <p:strVal val="visible"/>
                                      </p:to>
                                    </p:set>
                                    <p:animEffect transition="in" filter="fade">
                                      <p:cBhvr>
                                        <p:cTn id="133" dur="1000"/>
                                        <p:tgtEl>
                                          <p:spTgt spid="3">
                                            <p:txEl>
                                              <p:pRg st="26" end="26"/>
                                            </p:txEl>
                                          </p:spTgt>
                                        </p:tgtEl>
                                      </p:cBhvr>
                                    </p:animEffect>
                                    <p:anim calcmode="lin" valueType="num">
                                      <p:cBhvr>
                                        <p:cTn id="134" dur="100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35" dur="1000" fill="hold"/>
                                        <p:tgtEl>
                                          <p:spTgt spid="3">
                                            <p:txEl>
                                              <p:pRg st="26" end="2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sz="3600" b="1" u="sng" dirty="0" smtClean="0">
                <a:solidFill>
                  <a:schemeClr val="accent5">
                    <a:lumMod val="50000"/>
                  </a:schemeClr>
                </a:solidFill>
              </a:rPr>
              <a:t>1. ΚΑΘΑΡΙΣΜΟΣ ΛΕΒΗΤΑ </a:t>
            </a:r>
          </a:p>
          <a:p>
            <a:pPr>
              <a:buNone/>
            </a:pPr>
            <a:r>
              <a:rPr lang="el-GR" sz="2000" dirty="0" smtClean="0"/>
              <a:t>     Οι εργασίες ρύθμισης και ελέγχου των λεβήτων πρέπει να είναι σύμφωνες με τις οδηγίες του κατασκευαστή και να εκτελούνται για λόγους ασφαλείας με τον ηλεκτρικό διακόπτη σε θέση διακοπής (κλειστό) και με απομάκρυνση του καυστήρα. </a:t>
            </a:r>
          </a:p>
          <a:p>
            <a:pPr>
              <a:buNone/>
            </a:pPr>
            <a:r>
              <a:rPr lang="el-GR" sz="2000" dirty="0" smtClean="0"/>
              <a:t>                          Παρακάτω παρατίθενται οι κυριότερες εργασίες: </a:t>
            </a:r>
          </a:p>
          <a:p>
            <a:pPr>
              <a:buNone/>
            </a:pPr>
            <a:endParaRPr lang="el-GR" sz="2000" dirty="0" smtClean="0"/>
          </a:p>
          <a:p>
            <a:pPr>
              <a:buNone/>
            </a:pPr>
            <a:r>
              <a:rPr lang="el-GR" sz="2000" dirty="0" smtClean="0"/>
              <a:t>•    Επί τόπου καθαρισμός της διαδρομής των καυσαερίων. Μετά το άνοιγμα των θυρίδων επίσκεψης και καθαρισμού, γίνεται μηχανικός καθαρισμός της διαδρομής των καυσαερίων με μηχανικά μέσα ( βούρτσες , συρματόβουρτσες ) ή και χημικά μέσα αν χρειαστεί (χημικό σπρέι).</a:t>
            </a:r>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4</a:t>
            </a:fld>
            <a:endParaRPr lang="el-GR"/>
          </a:p>
        </p:txBody>
      </p:sp>
      <p:pic>
        <p:nvPicPr>
          <p:cNvPr id="4" name="3 - Εικόνα" descr="https://i.ytimg.com/vi/AqDTlTN_DIs/hqdefault.jpg"/>
          <p:cNvPicPr/>
          <p:nvPr/>
        </p:nvPicPr>
        <p:blipFill>
          <a:blip r:embed="rId2" cstate="print"/>
          <a:srcRect/>
          <a:stretch>
            <a:fillRect/>
          </a:stretch>
        </p:blipFill>
        <p:spPr bwMode="auto">
          <a:xfrm>
            <a:off x="500034" y="3929066"/>
            <a:ext cx="4071966" cy="2643206"/>
          </a:xfrm>
          <a:prstGeom prst="rect">
            <a:avLst/>
          </a:prstGeom>
          <a:noFill/>
          <a:ln w="9525">
            <a:noFill/>
            <a:miter lim="800000"/>
            <a:headEnd/>
            <a:tailEnd/>
          </a:ln>
        </p:spPr>
      </p:pic>
      <p:pic>
        <p:nvPicPr>
          <p:cNvPr id="5" name="4 - Εικόνα" descr="http://i.ytimg.com/vi/dorcEK9dvTc/hqdefault.jpg"/>
          <p:cNvPicPr/>
          <p:nvPr/>
        </p:nvPicPr>
        <p:blipFill>
          <a:blip r:embed="rId3" cstate="print"/>
          <a:srcRect/>
          <a:stretch>
            <a:fillRect/>
          </a:stretch>
        </p:blipFill>
        <p:spPr bwMode="auto">
          <a:xfrm>
            <a:off x="5072066" y="3929066"/>
            <a:ext cx="3714776" cy="2613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7"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8"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amond(in)">
                                      <p:cBhvr>
                                        <p:cTn id="30" dur="2000"/>
                                        <p:tgtEl>
                                          <p:spTgt spid="4"/>
                                        </p:tgtEl>
                                      </p:cBhvr>
                                    </p:animEffect>
                                  </p:childTnLst>
                                </p:cTn>
                              </p:par>
                              <p:par>
                                <p:cTn id="31" presetID="8"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endParaRPr lang="el-GR" sz="2000" dirty="0" smtClean="0"/>
          </a:p>
          <a:p>
            <a:pPr>
              <a:buFont typeface="Arial" pitchFamily="34" charset="0"/>
              <a:buChar char="•"/>
            </a:pPr>
            <a:r>
              <a:rPr lang="el-GR" sz="2800" dirty="0" smtClean="0"/>
              <a:t>Καθαρισμός του θαλάμου καύσης και απομάκρυνση με ειδική σκούπα αιθάλης τα υπολείμματα αιθάλης και από τον θάλαμο καύσης και από το φρεάτιο συλλογής αιθάλης του λέβητα</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5</a:t>
            </a:fld>
            <a:endParaRPr lang="el-GR"/>
          </a:p>
        </p:txBody>
      </p:sp>
      <p:pic>
        <p:nvPicPr>
          <p:cNvPr id="7" name="Picture 2" descr="Συντήρηση Καυστήρα Πετρελαίου - Καλοριφέρ | Υδραυλικός Βαγγέλης"/>
          <p:cNvPicPr>
            <a:picLocks noChangeAspect="1" noChangeArrowheads="1"/>
          </p:cNvPicPr>
          <p:nvPr/>
        </p:nvPicPr>
        <p:blipFill>
          <a:blip r:embed="rId2"/>
          <a:srcRect/>
          <a:stretch>
            <a:fillRect/>
          </a:stretch>
        </p:blipFill>
        <p:spPr bwMode="auto">
          <a:xfrm>
            <a:off x="500034" y="2428868"/>
            <a:ext cx="3714776" cy="2786082"/>
          </a:xfrm>
          <a:prstGeom prst="rect">
            <a:avLst/>
          </a:prstGeom>
          <a:noFill/>
        </p:spPr>
      </p:pic>
      <p:pic>
        <p:nvPicPr>
          <p:cNvPr id="9220" name="Picture 4" descr="Λέβητες πετρελαίου – Αλεξούδης Βασίλειος"/>
          <p:cNvPicPr>
            <a:picLocks noChangeAspect="1" noChangeArrowheads="1"/>
          </p:cNvPicPr>
          <p:nvPr/>
        </p:nvPicPr>
        <p:blipFill>
          <a:blip r:embed="rId3" cstate="print"/>
          <a:srcRect/>
          <a:stretch>
            <a:fillRect/>
          </a:stretch>
        </p:blipFill>
        <p:spPr bwMode="auto">
          <a:xfrm>
            <a:off x="5214942" y="2285992"/>
            <a:ext cx="3423401" cy="36453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blinds(horizontal)">
                                      <p:cBhvr>
                                        <p:cTn id="16"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sz="2000" dirty="0" smtClean="0"/>
              <a:t>•     Οι στροβιλιστές καυσαερίων, οι οποίοι είναι τοποθετημένοι μέσα στους αυλούς, πρέπει να επιθεωρούνται. Στους λέβητες αερίου με πτερυγιοφόρους αυλούς, πρέπει να γίνει προσεκτικός έλεγχος μεταξύ των πτερυγίων ώστε να μην εμποδίζεται η διέλευση των καυσαερίων. Καθαρισμός μεταξύ των πτερυγίων στους λέβητες αερίου με πτερυγιοφόρους αυλούς για τη διευκόλυνση της διέλευσης των καυσαερίων. Εάν υπάρχει φθορά, να αντικαθίστανται με καινούριους.</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r>
              <a:rPr lang="el-GR" sz="2000" dirty="0" smtClean="0"/>
              <a:t>    •Εάν κατά το κλείσιμο των θυρίδων διαπιστωθεί πρόβλημα στεγανότητας πρέπει να αντικατασταθούν τα </a:t>
            </a:r>
            <a:r>
              <a:rPr lang="el-GR" sz="2000" dirty="0" err="1" smtClean="0"/>
              <a:t>στεγανοποιητικά</a:t>
            </a:r>
            <a:r>
              <a:rPr lang="el-GR" sz="2000" dirty="0" smtClean="0"/>
              <a:t> </a:t>
            </a:r>
            <a:r>
              <a:rPr lang="el-GR" sz="2000" dirty="0" err="1" smtClean="0"/>
              <a:t>παρεμβάσματα</a:t>
            </a:r>
            <a:r>
              <a:rPr lang="el-GR" sz="2000" dirty="0" smtClean="0"/>
              <a:t> (κορδόνι αμιάντου – </a:t>
            </a:r>
            <a:r>
              <a:rPr lang="el-GR" sz="2000" dirty="0" err="1" smtClean="0"/>
              <a:t>μαγκανέζα</a:t>
            </a:r>
            <a:r>
              <a:rPr lang="el-GR" sz="2000" dirty="0" smtClean="0"/>
              <a:t>).. Γίνετε οπτικός έλεγχος σε όλον τον λέβητα. </a:t>
            </a:r>
          </a:p>
          <a:p>
            <a:pPr>
              <a:buNone/>
            </a:pPr>
            <a:endParaRPr lang="el-GR" sz="2000"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6</a:t>
            </a:fld>
            <a:endParaRPr lang="el-GR"/>
          </a:p>
        </p:txBody>
      </p:sp>
      <p:pic>
        <p:nvPicPr>
          <p:cNvPr id="4" name="3 - Εικόνα" descr="http://i.ytimg.com/vi/ZVJK2MGrjFs/hqdefault.jpg"/>
          <p:cNvPicPr/>
          <p:nvPr/>
        </p:nvPicPr>
        <p:blipFill>
          <a:blip r:embed="rId2" cstate="print"/>
          <a:srcRect/>
          <a:stretch>
            <a:fillRect/>
          </a:stretch>
        </p:blipFill>
        <p:spPr bwMode="auto">
          <a:xfrm>
            <a:off x="1142976" y="2428868"/>
            <a:ext cx="3286148" cy="2357454"/>
          </a:xfrm>
          <a:prstGeom prst="rect">
            <a:avLst/>
          </a:prstGeom>
          <a:noFill/>
          <a:ln w="9525">
            <a:noFill/>
            <a:miter lim="800000"/>
            <a:headEnd/>
            <a:tailEnd/>
          </a:ln>
        </p:spPr>
      </p:pic>
      <p:pic>
        <p:nvPicPr>
          <p:cNvPr id="7" name="6 - Εικόνα" descr="Καθαρισμός Λέβητα Πετρελαίου - Dalamagkas.gr"/>
          <p:cNvPicPr/>
          <p:nvPr/>
        </p:nvPicPr>
        <p:blipFill>
          <a:blip r:embed="rId3"/>
          <a:srcRect/>
          <a:stretch>
            <a:fillRect/>
          </a:stretch>
        </p:blipFill>
        <p:spPr bwMode="auto">
          <a:xfrm>
            <a:off x="5715008" y="2500306"/>
            <a:ext cx="285750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1000"/>
                                        <p:tgtEl>
                                          <p:spTgt spid="3">
                                            <p:txEl>
                                              <p:pRg st="9" end="9"/>
                                            </p:txEl>
                                          </p:spTgt>
                                        </p:tgtEl>
                                      </p:cBhvr>
                                    </p:animEffect>
                                    <p:anim calcmode="lin" valueType="num">
                                      <p:cBhvr>
                                        <p:cTn id="2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ttp://i.ytimg.com/vi/uYbQ5gDDk-4/hqdefault.jpg"/>
          <p:cNvPicPr/>
          <p:nvPr/>
        </p:nvPicPr>
        <p:blipFill>
          <a:blip r:embed="rId2" cstate="print"/>
          <a:srcRect/>
          <a:stretch>
            <a:fillRect/>
          </a:stretch>
        </p:blipFill>
        <p:spPr bwMode="auto">
          <a:xfrm>
            <a:off x="1571604" y="2071678"/>
            <a:ext cx="5500726" cy="3429024"/>
          </a:xfrm>
          <a:prstGeom prst="rect">
            <a:avLst/>
          </a:prstGeom>
          <a:noFill/>
          <a:ln w="9525">
            <a:noFill/>
            <a:miter lim="800000"/>
            <a:headEnd/>
            <a:tailEnd/>
          </a:ln>
        </p:spPr>
      </p:pic>
      <p:sp>
        <p:nvSpPr>
          <p:cNvPr id="6" name="5 - Ορθογώνιο"/>
          <p:cNvSpPr/>
          <p:nvPr/>
        </p:nvSpPr>
        <p:spPr>
          <a:xfrm>
            <a:off x="642910" y="642918"/>
            <a:ext cx="7000924" cy="954107"/>
          </a:xfrm>
          <a:prstGeom prst="rect">
            <a:avLst/>
          </a:prstGeom>
        </p:spPr>
        <p:txBody>
          <a:bodyPr wrap="square">
            <a:spAutoFit/>
          </a:bodyPr>
          <a:lstStyle/>
          <a:p>
            <a:pPr algn="ctr"/>
            <a:r>
              <a:rPr lang="el-GR" sz="2800" dirty="0" smtClean="0"/>
              <a:t>Γίνετε σχολαστικός καθαρισμός του φρεατίου αιθάλης του </a:t>
            </a:r>
            <a:r>
              <a:rPr lang="el-GR" sz="2800" dirty="0" smtClean="0"/>
              <a:t>λέβητα. </a:t>
            </a: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r>
              <a:rPr lang="el-GR" dirty="0" smtClean="0"/>
              <a:t>   Απαραίτητη  προϋπόθεση η χρήση μέτρων ασφαλείας κατά τον καθαρισμό του λέβητα. Βάζουμε γάντια , μάσκα προσώπου και γυαλιά προστασίας διάφανα.  </a:t>
            </a: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8</a:t>
            </a:fld>
            <a:endParaRPr lang="el-GR"/>
          </a:p>
        </p:txBody>
      </p:sp>
      <p:pic>
        <p:nvPicPr>
          <p:cNvPr id="4" name="3 - Εικόνα" descr="http://www.ikarditsa.gr/wp-content/uploads/2012/03/6.-%CE%9A%CE%91%CE%98%CE%91%CE%A1%CE%99%CE%A3%CE%9C%CE%9F%CE%A3-%CE%9B%CE%95%CE%92%CE%97%CE%A4%CE%91_620pixels.jpg"/>
          <p:cNvPicPr/>
          <p:nvPr/>
        </p:nvPicPr>
        <p:blipFill>
          <a:blip r:embed="rId2" cstate="print"/>
          <a:srcRect/>
          <a:stretch>
            <a:fillRect/>
          </a:stretch>
        </p:blipFill>
        <p:spPr bwMode="auto">
          <a:xfrm>
            <a:off x="2214546" y="2285992"/>
            <a:ext cx="4643470" cy="34507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lgn="ctr">
              <a:buNone/>
            </a:pPr>
            <a:r>
              <a:rPr lang="el-GR" dirty="0" smtClean="0">
                <a:solidFill>
                  <a:schemeClr val="accent5">
                    <a:lumMod val="50000"/>
                  </a:schemeClr>
                </a:solidFill>
              </a:rPr>
              <a:t>  </a:t>
            </a:r>
            <a:r>
              <a:rPr lang="el-GR" b="1" u="sng" dirty="0" smtClean="0">
                <a:solidFill>
                  <a:schemeClr val="accent5">
                    <a:lumMod val="50000"/>
                  </a:schemeClr>
                </a:solidFill>
              </a:rPr>
              <a:t>2. ΚΑΘΑΡΙΣΜΟΣ ΚΑΠΝΑΓΩΓΟΥ</a:t>
            </a:r>
          </a:p>
          <a:p>
            <a:pPr>
              <a:buNone/>
            </a:pPr>
            <a:endParaRPr lang="el-GR" sz="2000" dirty="0" smtClean="0"/>
          </a:p>
          <a:p>
            <a:pPr>
              <a:buNone/>
            </a:pPr>
            <a:r>
              <a:rPr lang="el-GR" sz="2000" dirty="0" smtClean="0"/>
              <a:t>Στον καθαρισμό καπναγωγού κάνουμε είτε σχολαστικό καθαρισμό είτε αντικατάσταση του καπναγωγού (όταν ο καπναγωγός είναι από αλουμίνιο)</a:t>
            </a:r>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endParaRPr lang="el-GR" sz="2000" dirty="0" smtClean="0"/>
          </a:p>
          <a:p>
            <a:pPr>
              <a:buNone/>
            </a:pPr>
            <a:r>
              <a:rPr lang="el-GR" sz="2000" dirty="0" smtClean="0"/>
              <a:t>          σωληνωτός καπναγωγός                           </a:t>
            </a:r>
            <a:r>
              <a:rPr lang="el-GR" sz="2000" dirty="0" err="1" smtClean="0"/>
              <a:t>καπναγωγός</a:t>
            </a:r>
            <a:r>
              <a:rPr lang="el-GR" sz="2000" dirty="0" smtClean="0"/>
              <a:t> </a:t>
            </a:r>
            <a:r>
              <a:rPr lang="el-GR" sz="2000" dirty="0" smtClean="0"/>
              <a:t>αλουμινίου</a:t>
            </a:r>
          </a:p>
          <a:p>
            <a:pPr>
              <a:buNone/>
            </a:pPr>
            <a:endParaRPr lang="el-GR" sz="2000" dirty="0" smtClean="0"/>
          </a:p>
          <a:p>
            <a:pPr>
              <a:buNone/>
            </a:pPr>
            <a:r>
              <a:rPr lang="el-GR" sz="2000" dirty="0" smtClean="0"/>
              <a:t> </a:t>
            </a:r>
            <a:endParaRPr lang="el-GR" sz="2000" dirty="0" smtClean="0"/>
          </a:p>
          <a:p>
            <a:pPr>
              <a:buNone/>
            </a:pPr>
            <a:r>
              <a:rPr lang="el-GR" sz="2000" dirty="0" smtClean="0"/>
              <a:t>Καθαρίζουμε </a:t>
            </a:r>
            <a:r>
              <a:rPr lang="el-GR" sz="2000" dirty="0" smtClean="0"/>
              <a:t>σχολαστικά το φρεάτιο καθαρισμού της </a:t>
            </a:r>
            <a:endParaRPr lang="el-GR" sz="2000" dirty="0" smtClean="0"/>
          </a:p>
          <a:p>
            <a:pPr>
              <a:buNone/>
            </a:pPr>
            <a:r>
              <a:rPr lang="el-GR" sz="2000" dirty="0" smtClean="0"/>
              <a:t>καπνοδόχου </a:t>
            </a:r>
            <a:r>
              <a:rPr lang="el-GR" sz="2000" dirty="0" smtClean="0"/>
              <a:t>(αν υπάρχει)</a:t>
            </a:r>
          </a:p>
        </p:txBody>
      </p:sp>
      <p:sp>
        <p:nvSpPr>
          <p:cNvPr id="9" name="8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8" name="7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9</a:t>
            </a:fld>
            <a:endParaRPr lang="el-GR"/>
          </a:p>
        </p:txBody>
      </p:sp>
      <p:pic>
        <p:nvPicPr>
          <p:cNvPr id="5" name="4 - Εικόνα" descr="http://www.ydravlikos.gr/portal/images/stories/1410/negara%201.jpg"/>
          <p:cNvPicPr/>
          <p:nvPr/>
        </p:nvPicPr>
        <p:blipFill>
          <a:blip r:embed="rId2" cstate="print"/>
          <a:srcRect/>
          <a:stretch>
            <a:fillRect/>
          </a:stretch>
        </p:blipFill>
        <p:spPr bwMode="auto">
          <a:xfrm>
            <a:off x="6143636" y="4500570"/>
            <a:ext cx="2643174" cy="2000240"/>
          </a:xfrm>
          <a:prstGeom prst="rect">
            <a:avLst/>
          </a:prstGeom>
          <a:noFill/>
          <a:ln w="9525">
            <a:noFill/>
            <a:miter lim="800000"/>
            <a:headEnd/>
            <a:tailEnd/>
          </a:ln>
        </p:spPr>
      </p:pic>
      <p:pic>
        <p:nvPicPr>
          <p:cNvPr id="6" name="5 - Εικόνα" descr="http://www.buildnet.gr/files/idiotis/kataskeyh%20kai%20apoperatosh/thermansi/anatomia_kentrikis_thermansis_8.jpg"/>
          <p:cNvPicPr/>
          <p:nvPr/>
        </p:nvPicPr>
        <p:blipFill>
          <a:blip r:embed="rId3" cstate="print"/>
          <a:srcRect/>
          <a:stretch>
            <a:fillRect/>
          </a:stretch>
        </p:blipFill>
        <p:spPr bwMode="auto">
          <a:xfrm>
            <a:off x="4929190" y="1857364"/>
            <a:ext cx="2857520" cy="1785950"/>
          </a:xfrm>
          <a:prstGeom prst="rect">
            <a:avLst/>
          </a:prstGeom>
          <a:noFill/>
          <a:ln w="9525">
            <a:noFill/>
            <a:miter lim="800000"/>
            <a:headEnd/>
            <a:tailEnd/>
          </a:ln>
        </p:spPr>
      </p:pic>
      <p:pic>
        <p:nvPicPr>
          <p:cNvPr id="7" name="6 - Εικόνα" descr="http://www.extherm.gr/assets/img/products/overview/chimneys.jpg"/>
          <p:cNvPicPr/>
          <p:nvPr/>
        </p:nvPicPr>
        <p:blipFill>
          <a:blip r:embed="rId4" cstate="print"/>
          <a:srcRect/>
          <a:stretch>
            <a:fillRect/>
          </a:stretch>
        </p:blipFill>
        <p:spPr bwMode="auto">
          <a:xfrm>
            <a:off x="428596" y="1643050"/>
            <a:ext cx="3426728" cy="2000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8"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par>
                                <p:cTn id="19" presetID="8"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amond(in)">
                                      <p:cBhvr>
                                        <p:cTn id="21" dur="2000"/>
                                        <p:tgtEl>
                                          <p:spTgt spid="6"/>
                                        </p:tgtEl>
                                      </p:cBhvr>
                                    </p:animEffect>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1000"/>
                                        <p:tgtEl>
                                          <p:spTgt spid="3">
                                            <p:txEl>
                                              <p:pRg st="12" end="12"/>
                                            </p:txEl>
                                          </p:spTgt>
                                        </p:tgtEl>
                                      </p:cBhvr>
                                    </p:animEffect>
                                    <p:anim calcmode="lin" valueType="num">
                                      <p:cBhvr>
                                        <p:cTn id="3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1000"/>
                                        <p:tgtEl>
                                          <p:spTgt spid="3">
                                            <p:txEl>
                                              <p:pRg st="13" end="13"/>
                                            </p:txEl>
                                          </p:spTgt>
                                        </p:tgtEl>
                                      </p:cBhvr>
                                    </p:animEffect>
                                    <p:anim calcmode="lin" valueType="num">
                                      <p:cBhvr>
                                        <p:cTn id="3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 presetClass="entr" presetSubtype="1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TotalTime>
  <Words>486</Words>
  <Application>Microsoft Office PowerPoint</Application>
  <PresentationFormat>Προβολή στην οθόνη (4:3)</PresentationFormat>
  <Paragraphs>190</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Αποκορύφωμα</vt:lpstr>
      <vt:lpstr>ΣΥΝΤΗΡΗΣΗ ΚΕΝΤΡΙΚΩΝ ΘΕΡΜΑΝΣΕΩΝ  ΣΚΟΠΟΣ ΣΥΝΤΗΡΗΣΗΣ :  </vt:lpstr>
      <vt:lpstr>ΕΙΔΗ ΣΥΝΤΗΡΗΣΗΣ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ΣΥΝΤΗΡΗΣΗ ΚΕΝΤΡΙΚΩΝ ΘΕΡΜΑΝΣΕΩΝ  ΣΚΟΠΟΣ ΣΥΝΤΗΡΗΣΗΣ :</dc:title>
  <dc:creator>Γιωργος</dc:creator>
  <cp:lastModifiedBy>Γιωργος</cp:lastModifiedBy>
  <cp:revision>7</cp:revision>
  <dcterms:created xsi:type="dcterms:W3CDTF">2020-04-07T14:24:16Z</dcterms:created>
  <dcterms:modified xsi:type="dcterms:W3CDTF">2020-04-14T12:28:43Z</dcterms:modified>
</cp:coreProperties>
</file>