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E497-5E9C-46C0-AB03-AEB8D6D75F29}" type="datetimeFigureOut">
              <a:rPr lang="el-GR" smtClean="0"/>
              <a:t>13/3/2021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3EC-4A93-4F55-BDCF-F27222D67BE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864B-C1F6-4566-A61E-A5EC165C8920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5B1F-8006-4F11-9C86-08FD327C6EE7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40BD-0773-460F-8B04-F73DA40F02C2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DD1-6E67-4C5F-B32B-A9D07F41D8EE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E25B-3F4B-41B7-BC7E-15C0EAB85799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73F1-E685-4180-9681-93B495D071E8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2328-15FD-4AB4-B8D4-B2EB0FDE731F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4832-8B2E-435F-A15C-99302CA725E7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8964-97B1-41E3-97D5-22D492033DD5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D522-C500-43F3-9DEA-5902AB489597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735D85-9C26-4D08-AC21-D0EB4C90C26E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3EB7D0-C53E-41C9-A262-0EB467BA2B7F}" type="datetime1">
              <a:rPr lang="el-GR" smtClean="0"/>
              <a:t>13/3/2021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AB424E-C3CF-4260-BB4D-44665DE33A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 marL="514350" lvl="8" indent="-514350">
              <a:buClr>
                <a:schemeClr val="accent1"/>
              </a:buClr>
              <a:buSzPct val="80000"/>
            </a:pPr>
            <a:endParaRPr lang="el-GR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lvl="8" indent="-514350" algn="l">
              <a:buClr>
                <a:schemeClr val="accent1"/>
              </a:buClr>
              <a:buSzPct val="80000"/>
              <a:buAutoNum type="arabicPeriod"/>
            </a:pPr>
            <a:endParaRPr lang="el-GR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b="1" u="sng" dirty="0" smtClean="0"/>
          </a:p>
          <a:p>
            <a:endParaRPr lang="el-GR" sz="3200" b="1" u="sng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endParaRPr lang="el-GR" b="1" u="sng" dirty="0" smtClean="0"/>
          </a:p>
          <a:p>
            <a:endParaRPr lang="el-GR" b="1" u="sng" dirty="0" smtClean="0"/>
          </a:p>
          <a:p>
            <a:pPr marL="514350" indent="-514350">
              <a:buFont typeface="+mj-lt"/>
              <a:buAutoNum type="arabicPeriod"/>
            </a:pPr>
            <a:endParaRPr lang="el-GR" sz="32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71802" y="6500834"/>
            <a:ext cx="2895600" cy="214917"/>
          </a:xfrm>
        </p:spPr>
        <p:txBody>
          <a:bodyPr/>
          <a:lstStyle/>
          <a:p>
            <a:r>
              <a:rPr lang="el-GR" sz="800" dirty="0" smtClean="0">
                <a:solidFill>
                  <a:srgbClr val="FF0000"/>
                </a:solidFill>
              </a:rPr>
              <a:t>ΜΑΣΤΡΟΓΙΑΝΝΟΠΟΥΛΟΣ ΓΕΩΡΓΙΟΣ</a:t>
            </a:r>
            <a:endParaRPr lang="el-GR" sz="8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8" indent="-514350" algn="ctr">
              <a:buClr>
                <a:schemeClr val="accent1"/>
              </a:buClr>
              <a:buSzPct val="80000"/>
            </a:pPr>
            <a:r>
              <a:rPr lang="el-GR" sz="2800" dirty="0" smtClean="0"/>
              <a:t>ΣΩΛΗΝΕΣ ΥΔΡΑΥΛΙΚΩΝ ΕΓΚΑΤΑΣΤΑΣΕΩΝ</a:t>
            </a:r>
            <a:r>
              <a:rPr lang="el-GR" sz="2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500298" y="785794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8" indent="-514350">
              <a:buClr>
                <a:schemeClr val="accent1"/>
              </a:buClr>
              <a:buSzPct val="80000"/>
            </a:pPr>
            <a:r>
              <a:rPr lang="el-GR" sz="2800" b="1" u="sng" dirty="0" smtClean="0">
                <a:solidFill>
                  <a:srgbClr val="FF0000"/>
                </a:solidFill>
              </a:rPr>
              <a:t>3. ΠΛΑΣΤΙΚΗ ΣΩΛΗΝΑ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207167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dirty="0" smtClean="0"/>
              <a:t>Οι πλαστικές σωλήνες υπάρχουν στις υδραυλικές εγκαταστάσεις παραπάνω από 40 χρόνια . Πρέπει να πούμε όμως πως τα τελευταία 10 χρόνια έχει αποκτήσει ισχυρό μερίδιο της αγοράς κυρίως  λόγο της αρκετά χαμηλής τιμής της σε σχέση με τον άμεσο ανταγωνιστή της , την χαλκοσωλήνα.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Χρησιμοποιείτε στις περισσότερες χρήσεις που αφορούν υδραυλικές εγκαταστάσεις , θέρμανσης και φυσικού αερίου  και υπάρχουν πολλών ειδών σωλήνες ανάλογα με το τύπο πλαστικού και την χρήση που θέλουμε να έχει.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.  </a:t>
            </a:r>
            <a:endParaRPr lang="el-GR" sz="2400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21508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διαδικασία της αντικατάστασης έχει ως εξής 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https://gerogiannis.files.wordpress.com/2015/07/petroupoli-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786322"/>
            <a:ext cx="185738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s://gerogiannis.files.wordpress.com/2015/07/petroupoli-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1999790" cy="16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s://gerogiannis.files.wordpress.com/2015/07/petroupoli-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857232"/>
            <a:ext cx="1856914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57158" y="1071546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457200">
              <a:buNone/>
            </a:pPr>
            <a:r>
              <a:rPr lang="el-GR" dirty="0" smtClean="0"/>
              <a:t>Τοποθετούμαι πρώτα τα δακτυλίδια στεγάνωσης στις σωλήνες (και σε αυτή που αλλάζουμε και στην καινούργια) και βιδώνουμε το ρακόρ στον σωλήνα.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28596" y="4786322"/>
            <a:ext cx="5786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να γίνει η δουλειά πρέπει να υπάρχουν δυο τεχνίτες. Ένας που σπρώχνει την καινούργια σωλήνα και ένας που τραβάει την παλιά. Τραβώντας την παλιά μπαίνει και η καινούργια. Απαραίτητη προϋπόθεση να μην υπάρχουν συνδέσεις στην όδευση της σωλήνας (ματίσεις)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071802" y="2928934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Την ώρα που βιδώνουμε το ρακόρ στην σωλήνα δημιουργείτε εσωτερικό σπείρωμα στην σωλήνα και έτσι γίνετε η προσαρμογή. Το συρματόσκοινο επιτρέπει στην σωλήνα να διέρχεται των δύσκολων σημείων της όδευσης όπως οι γωνίες. </a:t>
            </a:r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4800" dirty="0" smtClean="0"/>
              <a:t>2. ΣΩΛΗΝΑ ΔΙΚΤΥΟΜΕΝΟΥ ΠΟΛΥΑΙΘΥΛΕΝΙΟΥ (</a:t>
            </a:r>
            <a:r>
              <a:rPr lang="en-US" sz="4800" dirty="0" smtClean="0"/>
              <a:t>XPE) 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Στην προσπάθεια να διορθωθούν τα προβλήματα της σωλήνας πολυαιθυλενίου όπως την ΄΄γήρανση΄΄ και την ΄΄όσμοση΄΄ δημιουργήθηκαν νέες προσθήκες στο υλικό του πολυαιθυλενίου δημιουργώντας                                                    το Δικτυωμένο πολυαιθυλένιο.</a:t>
            </a:r>
          </a:p>
          <a:p>
            <a:pPr>
              <a:buNone/>
            </a:pPr>
            <a:r>
              <a:rPr lang="el-GR" sz="2400" dirty="0" smtClean="0"/>
              <a:t>Αυτός ο σωλήνας με την λεγόμενη                                             τεχνολογία του </a:t>
            </a:r>
            <a:r>
              <a:rPr lang="el-GR" sz="2400" u="sng" dirty="0" smtClean="0">
                <a:solidFill>
                  <a:srgbClr val="FF0000"/>
                </a:solidFill>
              </a:rPr>
              <a:t>φράγματος οξυγόνου </a:t>
            </a:r>
            <a:r>
              <a:rPr lang="el-GR" sz="24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l-GR" sz="2400" dirty="0" smtClean="0"/>
              <a:t>είναι πλέον ένας άκρος ανταγωνιστικός                                   </a:t>
            </a:r>
          </a:p>
          <a:p>
            <a:pPr>
              <a:buNone/>
            </a:pPr>
            <a:r>
              <a:rPr lang="el-GR" sz="2400" dirty="0" smtClean="0"/>
              <a:t>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l-GR" sz="2400" dirty="0" smtClean="0"/>
              <a:t>                                         σωλήνας ο οποίος  προσφέρει όλα τα</a:t>
            </a:r>
          </a:p>
          <a:p>
            <a:pPr>
              <a:buNone/>
            </a:pPr>
            <a:r>
              <a:rPr lang="el-GR" sz="2400" dirty="0" smtClean="0"/>
              <a:t>                                         πλεονεκτήματα που αναφέρθηκαν </a:t>
            </a:r>
          </a:p>
          <a:p>
            <a:pPr>
              <a:buNone/>
            </a:pPr>
            <a:r>
              <a:rPr lang="el-GR" sz="2400" dirty="0" smtClean="0"/>
              <a:t>                                         παραπάνω . 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xanthiotis: Ενδοδαπέδια Θέρμανση και Δροσισμός HAKATHER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3080069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OMAP - Περιοδικό Υδραυλικό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72008"/>
            <a:ext cx="25717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Σύνδεση σωλήνων </a:t>
            </a:r>
            <a:r>
              <a:rPr lang="el-GR" dirty="0" err="1" smtClean="0"/>
              <a:t>πολυαιθυλενιου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Οι σωλήνες πολυαιθυλενίου στην ύδρευση συνδέονται με δυο τρόπους.</a:t>
            </a:r>
          </a:p>
          <a:p>
            <a:pPr marL="493776" indent="-457200">
              <a:buAutoNum type="arabicPeriod"/>
            </a:pPr>
            <a:r>
              <a:rPr lang="el-GR" sz="2400" dirty="0" smtClean="0"/>
              <a:t>Με εξαρτήματα μηχανικής σύσφιξης (βιδωτά)</a:t>
            </a:r>
          </a:p>
          <a:p>
            <a:pPr marL="493776" indent="-457200">
              <a:buAutoNum type="arabicPeriod"/>
            </a:pPr>
            <a:r>
              <a:rPr lang="el-GR" sz="2400" dirty="0" smtClean="0"/>
              <a:t>Με πρεσαριστά εξαρτήματα</a:t>
            </a:r>
          </a:p>
          <a:p>
            <a:pPr marL="493776" indent="-457200">
              <a:buAutoNum type="arabicPeriod"/>
            </a:pPr>
            <a:endParaRPr lang="el-GR" sz="2400" dirty="0" smtClean="0"/>
          </a:p>
          <a:p>
            <a:pPr marL="493776" indent="-457200">
              <a:buAutoNum type="arabicPeriod"/>
            </a:pPr>
            <a:endParaRPr lang="el-GR" sz="2400" dirty="0" smtClean="0"/>
          </a:p>
          <a:p>
            <a:pPr marL="493776" indent="-457200">
              <a:buNone/>
            </a:pPr>
            <a:r>
              <a:rPr lang="el-GR" sz="2400" dirty="0" smtClean="0"/>
              <a:t>Παρακάτω φαίνονται τα περισσότερα εξαρτήματα πολυαιθυλενίου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www.chaskos.gr/wp-content/uploads/2017/06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2902585" cy="135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8572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Εξαρτήματα μηχανικής σύσφιξης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dirty="0" smtClean="0"/>
              <a:t>Τα εξαρτήματα μηχανικής σύσφιξης είναι τα πρώτα εξαρτήματα που κυκλοφόρησαν στην αγορά. Ένα τέτοιο εξάρτημα αποτελείτε από : </a:t>
            </a:r>
          </a:p>
          <a:p>
            <a:pPr marL="493776" indent="-457200">
              <a:buFont typeface="+mj-lt"/>
              <a:buAutoNum type="arabicPeriod"/>
            </a:pPr>
            <a:r>
              <a:rPr lang="el-GR" sz="2400" dirty="0" smtClean="0"/>
              <a:t>Δακτυλίδι συσφίξεως</a:t>
            </a:r>
          </a:p>
          <a:p>
            <a:pPr marL="493776" indent="-457200">
              <a:buFont typeface="+mj-lt"/>
              <a:buAutoNum type="arabicPeriod"/>
            </a:pPr>
            <a:r>
              <a:rPr lang="el-GR" sz="2400" dirty="0" smtClean="0"/>
              <a:t>Εξάγωνο </a:t>
            </a:r>
          </a:p>
          <a:p>
            <a:pPr marL="493776" indent="-457200">
              <a:buFont typeface="+mj-lt"/>
              <a:buAutoNum type="arabicPeriod"/>
            </a:pPr>
            <a:r>
              <a:rPr lang="el-GR" sz="2400" dirty="0" smtClean="0"/>
              <a:t>Σπείρωμα του ρακόρ                                 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1100" b="1" dirty="0" smtClean="0">
                <a:solidFill>
                  <a:srgbClr val="FF0000"/>
                </a:solidFill>
              </a:rPr>
              <a:t>5          6</a:t>
            </a:r>
            <a:endParaRPr lang="el-GR" sz="1100" dirty="0" smtClean="0"/>
          </a:p>
          <a:p>
            <a:pPr marL="493776" indent="-457200">
              <a:buFont typeface="+mj-lt"/>
              <a:buAutoNum type="arabicPeriod"/>
            </a:pPr>
            <a:r>
              <a:rPr lang="el-GR" sz="2400" dirty="0" smtClean="0"/>
              <a:t>Σπείρωμα για βίδωμα στην εγκατάσταση</a:t>
            </a:r>
          </a:p>
          <a:p>
            <a:pPr marL="493776" indent="-457200">
              <a:buFont typeface="+mj-lt"/>
              <a:buAutoNum type="arabicPeriod"/>
            </a:pPr>
            <a:r>
              <a:rPr lang="el-GR" sz="2400" dirty="0" smtClean="0"/>
              <a:t>Ρακόρ σύσφιξης</a:t>
            </a:r>
          </a:p>
          <a:p>
            <a:pPr marL="493776" indent="-457200">
              <a:buFont typeface="+mj-lt"/>
              <a:buAutoNum type="arabicPeriod"/>
            </a:pPr>
            <a:r>
              <a:rPr lang="el-GR" sz="2400" dirty="0" smtClean="0"/>
              <a:t>Ρουξούνι σύσφιξης</a:t>
            </a:r>
          </a:p>
          <a:p>
            <a:pPr>
              <a:buNone/>
            </a:pPr>
            <a:r>
              <a:rPr lang="el-GR" sz="2400" dirty="0" smtClean="0"/>
              <a:t>Η συνδεσμολογία τους απλή , τοποθετείτε πρώτα το ρακόρ στον σωλήνα , έπειτα τοποθετούμε το δακτυλίδι σύσφιξης στην σωλήνα , στην συνέχεια τοποθετούμε το ρουξούνι σύσφιξης και βιδώνουμε με το ρακόρ . Τα νεύρα που υπάρχουν στο ρουξούνι δημιουργούν την στεγάνωση στον σωλήνα.</a:t>
            </a:r>
            <a:endParaRPr lang="el-GR" sz="24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5715008" y="3214686"/>
            <a:ext cx="500066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6750859" y="3107529"/>
            <a:ext cx="285752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9176" y="0"/>
            <a:ext cx="7467600" cy="1143000"/>
          </a:xfrm>
        </p:spPr>
        <p:txBody>
          <a:bodyPr/>
          <a:lstStyle/>
          <a:p>
            <a:r>
              <a:rPr lang="el-GR" dirty="0" smtClean="0"/>
              <a:t>Εξαρτήματα πρεσαριστά </a:t>
            </a:r>
            <a:r>
              <a:rPr lang="en-US" dirty="0" smtClean="0"/>
              <a:t>PE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Τα πρεσαριστά εξαρτήματα της σωλήνας πολυαιθυλενίου χρησιμοποιούν την ίδια τεχνική και το ίδιο εργαλείο που χρησιμοποιούμε στην χαλκοσωλήνα. Την </a:t>
            </a:r>
            <a:r>
              <a:rPr lang="el-GR" sz="2400" u="sng" dirty="0" smtClean="0">
                <a:solidFill>
                  <a:srgbClr val="FF0000"/>
                </a:solidFill>
              </a:rPr>
              <a:t>ΠΡΕΣΑ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Είτε ηλεκτρική είτε μπαταρίας είτε χειροκίνητη πρέσα αυτό που αλλάζει σε κάθε σωλήνα είναι η κεφαλή σύσφιξης. Για κάθε τύπο σωλήνας αλλά και για κάθε διάμετρο σωλήνας υπάρχει ξεχωριστή κεφαλή σύνδεσης.   </a:t>
            </a:r>
            <a:endParaRPr lang="el-GR" sz="2400" dirty="0"/>
          </a:p>
        </p:txBody>
      </p:sp>
      <p:pic>
        <p:nvPicPr>
          <p:cNvPr id="4" name="3 - Εικόνα" descr="REMS ECO-PRESS ΠΡΕΣΑ ΕΞΑΡΤΗΜΑΤΩΝ ΧΕΙΡΟΚΙΝΗΤΗ ΕΩΣ Ø26mm 57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86058"/>
            <a:ext cx="1430645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Πρέσα σύσφιξης RIDGID RP 340-B (μπαταρίας) | Pagonidis Bros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1462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Πρέσες Σύσφιξης - Skroutz.g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14620"/>
            <a:ext cx="1333184" cy="10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1464447" y="3821909"/>
            <a:ext cx="285752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3536149" y="3821909"/>
            <a:ext cx="285752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5536413" y="3821909"/>
            <a:ext cx="285752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Εικόνα" descr="REM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5500702"/>
            <a:ext cx="1240469" cy="95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2525 : Μίνι πένσα ψυχρής σύνδεσης για πρέσα M21+/ML21+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500702"/>
            <a:ext cx="1436995" cy="9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Απαραίτητη προϋπόθεση των παραπάνω η χρήση των κατάλληλων εργαλείων. Το πιο βασικό είναι η κοπή της σωλήνας . Θα πρέπει να είναι κομμένη κάθετα στον άξονα της έτσι ώστε να μπορεί να γίνει σωστή προσαρμογή της σωλήνας στα εξαρτήματα . Αυτό το πραγματοποιούμε με την χρήση του   κόφτη (ψαλίδι) πλαστικής σωλήνας.</a:t>
            </a:r>
            <a:endParaRPr lang="el-GR" sz="2400" dirty="0"/>
          </a:p>
        </p:txBody>
      </p:sp>
      <p:pic>
        <p:nvPicPr>
          <p:cNvPr id="5" name="4 - Εικόνα" descr="ROTHENBERGER ROCUT ΚΟΦΤΗΣ ΠΛΑΣΤΙΚΟΥ ΣΩΛΗΝΑ 42m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2864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929462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Παρακάτω βλέπουμε τα βασικότερα εξαρτήματα μηχανικής σύσφιξης πολυαιθυλενίου: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Ρακόρ Pex Φ18x2.5x1/2 Θηλυκό - Regina Bagno | Ύδρευση - Θέρμανση - Αέριο -  Μπάνι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00108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Ορειχάλκινα εξαρτήματα μηχανικής σύσφιξης - ΔΙΚΤΥΟ ΧΑΛΚΟΣΩΛΗΝΑΣ - ΥΔΡΕΥΣΗ |  Kanellakis B2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Γωνία Pex Φ16x1/2 Θηλυκή - Regina Bagno | Ύδρευση - Θέρμανση - Αέριο -  Μπάνι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876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Σωλήνας τουμπόραμα ύδρευσης Φ32 Χ 3,0 (κουλούρα 50m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643314"/>
            <a:ext cx="2371340" cy="1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250030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dirty="0" smtClean="0">
                <a:solidFill>
                  <a:srgbClr val="00B0F0"/>
                </a:solidFill>
              </a:rPr>
              <a:t>        ΡΑΚΟΡ ΜΗΧ. ΣΥΣΦ. ΑΡΣΕΝΙΚΟ                                     ΡΑΚΟΡ ΜΗΧ. ΣΥΣΦ. ΘΗΛΥΚΟ </a:t>
            </a:r>
            <a:r>
              <a:rPr lang="el-GR" sz="1000" dirty="0" smtClean="0">
                <a:solidFill>
                  <a:srgbClr val="00B0F0"/>
                </a:solidFill>
              </a:rPr>
              <a:t> </a:t>
            </a:r>
            <a:r>
              <a:rPr lang="el-GR" sz="1000" dirty="0" smtClean="0"/>
              <a:t>(ΕΞΑΡΤΗΜΑ ΠΟΥ ΧΡΗΣΙΜΟΠΟΙΕΙΤΕ ΓΙΑ ΝΑ ΜΕΤΑΤΡΕΨΕΙ ΤΗΝ                                  (ΕΞΑΡΤΗΜΑ ΠΟΥ ΧΡΗΣΙΜΟΠΟΙΕΙΤΕ ΓΙΑ ΝΑ ΜΕΤΑΤΡΕΨΕΙ ΤΗΝ </a:t>
            </a:r>
          </a:p>
          <a:p>
            <a:r>
              <a:rPr lang="el-GR" sz="1000" dirty="0" smtClean="0"/>
              <a:t>ΠΛΑΣΤΙΚΗ ΣΕ ΣΠΕΙΡΩΜΑ ΓΙΑ ΝΑ ΜΠΟΡΕΣΕΙ ΝΑ ΣΥΝΔΕΘΕΙ ΜΕ ΈΝΑ                     ΠΛΑΣΤΙΚΗ ΣΕ ΣΠΕΙΡΩΜΑ ΓΙΑ ΝΑ ΜΠΟΡΕΣΕΙ ΝΑ ΣΥΝΔΕΘΕΙ ΜΕ ΈΝΑ </a:t>
            </a:r>
          </a:p>
          <a:p>
            <a:r>
              <a:rPr lang="el-GR" sz="1000" dirty="0" smtClean="0"/>
              <a:t>ΒΙΔΩΤΟ ΕΞΑΡΤΗΜΑ π.χ. διακόπτη ΚΑΙ ΕΧΕΙ ΑΡΣΕΝΙΚΟ ΣΠΕΙΡΩΜΑ                        ΒΙΔΩΤΟ ΕΞΑΡΤΗΜΑ π.χ. διακόπτη ΚΑΙ ΕΧΕΙ ΘΥΛΙΚΟ ΣΠΕΙΡΩΜΑ</a:t>
            </a:r>
          </a:p>
          <a:p>
            <a:pPr>
              <a:buNone/>
            </a:pPr>
            <a:r>
              <a:rPr lang="el-GR" sz="1000" dirty="0" smtClean="0"/>
              <a:t>          ΣΥΝΔΕΟΝΤΑΣ ΤΗΝ ΣΩΛΗΝΑ ΣΕ ΕΥΘΕΙΑ ΓΡΑΜΜΗ)                                                       ΣΥΝΔΕΟΝΤΑΣ ΤΗΝ ΣΩΛΗΝΑ ΣΕ ΕΥΘΕΙΑ ΓΡΑΜΜΗ)</a:t>
            </a:r>
          </a:p>
          <a:p>
            <a:pPr>
              <a:buNone/>
            </a:pPr>
            <a:endParaRPr lang="el-GR" sz="1600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142844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dirty="0" smtClean="0"/>
              <a:t>       </a:t>
            </a:r>
            <a:r>
              <a:rPr lang="el-GR" sz="1600" dirty="0" smtClean="0">
                <a:solidFill>
                  <a:srgbClr val="00B0F0"/>
                </a:solidFill>
              </a:rPr>
              <a:t>ΓΩΝΙΑ ΜΗΧ. ΣΥΣΦ.  ΘΗΛΥΚΗ                                      ΓΩΝΙΑ ΜΗΧ. ΣΥΣΦ. ΑΡΣΕΝΙΚΗ</a:t>
            </a:r>
          </a:p>
          <a:p>
            <a:pPr>
              <a:buNone/>
            </a:pPr>
            <a:r>
              <a:rPr lang="el-GR" sz="1600" dirty="0" smtClean="0"/>
              <a:t>  (</a:t>
            </a:r>
            <a:r>
              <a:rPr lang="el-GR" sz="1000" dirty="0" smtClean="0"/>
              <a:t>ΕΞΑΡΤΗΜΑ ΠΟΥ ΧΡΗΣΙΜΟΠΟΙΕΙΤΕ ΓΙΑ ΝΑ ΜΕΤΑΤΡΕΨΕΙ ΤΗΝ                                  (ΕΞΑΡΤΗΜΑ ΠΟΥ ΧΡΗΣΙΜΟΠΟΙΕΙΤΕ ΓΙΑ ΝΑ ΜΕΤΑΤΡΕΨΕΙ ΤΗΝ </a:t>
            </a:r>
          </a:p>
          <a:p>
            <a:r>
              <a:rPr lang="el-GR" sz="1000" dirty="0" smtClean="0"/>
              <a:t>ΠΛΑΣΤΙΚΗ ΣΕ ΣΠΕΙΡΩΜΑ ΓΙΑ ΝΑ ΜΠΟΡΕΣΕΙ ΝΑ ΣΥΝΔΕΘΕΙ ΜΕ ΈΝΑ                       ΠΛΑΣΤΙΚΗ ΣΕ ΣΠΕΙΡΩΜΑ ΓΙΑ ΝΑ ΜΠΟΡΕΣΕΙ ΝΑ ΣΥΝΔΕΘΕΙ ΜΕ ΈΝΑ </a:t>
            </a:r>
          </a:p>
          <a:p>
            <a:r>
              <a:rPr lang="el-GR" sz="1000" dirty="0" smtClean="0"/>
              <a:t>ΒΙΔΩΤΟ ΕΞΑΡΤΗΜΑ π.χ. διακόπτη ΚΑΙ ΕΧΕΙ ΘΥΛΙΚΟ ΣΠΕΙΡΩΜΑ                              ΒΙΔΩΤΟ ΕΞΑΡΤΗΜΑ π.χ. διακόπτη ΚΑΙ ΕΧΕΙ ΑΡΣΕΝΙΚΟ ΣΠΕΙΡΩΜΑ</a:t>
            </a:r>
          </a:p>
          <a:p>
            <a:r>
              <a:rPr lang="el-GR" sz="1000" dirty="0" smtClean="0"/>
              <a:t>     ΚΑΝΟΝΤΑΣ ΑΛΛΑΓΗ ΚΑΤΕΥΘΥΝΣΗΣ ΣΤΗΝ ΣΩΛΗΝΑ 90</a:t>
            </a:r>
            <a:r>
              <a:rPr lang="el-GR" sz="1000" baseline="30000" dirty="0" smtClean="0"/>
              <a:t>Ο</a:t>
            </a:r>
            <a:r>
              <a:rPr lang="el-GR" sz="1000" dirty="0" smtClean="0"/>
              <a:t> )                                          ΚΑΝΟΝΤΑΣ ΑΛΛΑΓΗ ΚΑΤΕΥΘΥΝΣΗΣ ΣΤΗΝ ΣΩΛΗΝΑ 90</a:t>
            </a:r>
            <a:r>
              <a:rPr lang="el-GR" sz="1000" baseline="30000" dirty="0" smtClean="0"/>
              <a:t>Ο</a:t>
            </a:r>
            <a:r>
              <a:rPr lang="el-GR" sz="1000" dirty="0" smtClean="0"/>
              <a:t> )</a:t>
            </a:r>
          </a:p>
          <a:p>
            <a:pPr>
              <a:buNone/>
            </a:pPr>
            <a:endParaRPr lang="el-GR" sz="1000" dirty="0" smtClean="0"/>
          </a:p>
          <a:p>
            <a:pPr>
              <a:buNone/>
            </a:pPr>
            <a:endParaRPr lang="el-GR" sz="1600" dirty="0" smtClean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urboPex compression fittings for PEX pipe | COMAP Internationa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2714644" cy="20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Σύνδεσμος μηχανικής σύσφιξης πολυαιθυλενίου πλαστικού σωλήνα | Κ.  Κυριάκογλου ABE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643314"/>
            <a:ext cx="2590734" cy="19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ome, Furniture &amp; DIY HVAC Parts &amp; Accessories UNDERFLOOR HEATING 16mm 20mm  PEX-AL-PEX BRASS COMPRESSION FITTINGS bortexgroup.c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4760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12x16mm IDxOD X 1/2 BSP Muž PEX-AL-PEX Trubice Tee Mosadz Kompresie  Tvarovku Konektor Pre Podlahové Kúrenie Kategória Potrubie A Armatúry -  Qualitybrand.new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8604"/>
            <a:ext cx="1998488" cy="200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42844" y="242886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dirty="0" smtClean="0"/>
              <a:t>        </a:t>
            </a:r>
            <a:r>
              <a:rPr lang="el-GR" sz="1600" dirty="0" smtClean="0">
                <a:solidFill>
                  <a:srgbClr val="00B0F0"/>
                </a:solidFill>
              </a:rPr>
              <a:t>ΤΑΦ ΜΗΧ. ΣΥΣΦ. Χ 1/2΄΄ ΑΡΣΕΝΙΚΟ                            ΤΑΦ ΜΗΧ. ΣΥΣΦ. Χ 1/2΄΄ ΘΥΛΙΚΟ</a:t>
            </a:r>
          </a:p>
          <a:p>
            <a:r>
              <a:rPr lang="el-GR" sz="1000" dirty="0" smtClean="0"/>
              <a:t>(ΕΞΑΡΤΗΜΑ ΠΟΥ ΧΡΗΣΙΜΟΠΟΙΕΙΤΕ ΓΙΑ ΤΗΝ ΔΙΑΚΛΑΔΩΣΗ ΤΗΣ                                   (ΕΞΑΡΤΗΜΑ ΠΟΥ ΧΡΗΣΙΜΟΠΟΙΕΙΤΕ ΓΙΑ ΤΗΝ ΔΙΑΚΛΑΔΩΣΗ ΤΗΣ </a:t>
            </a:r>
          </a:p>
          <a:p>
            <a:pPr>
              <a:buNone/>
            </a:pPr>
            <a:r>
              <a:rPr lang="el-GR" sz="1000" dirty="0" smtClean="0"/>
              <a:t>ΣΩΛΗΝΑΣ ΕΧΟΝΤΑΣ ΣΤΟ ΚΕΝΤΡΟ ΣΠΕΙΡΩΜΑ ΑΡΣΕΝΙΚΟ ΚΑΙ ΣΤΙΣ                             ΣΩΛΗΝΑΣ ΕΧΟΝΤΑΣ ΣΤΟ ΚΕΝΤΡΟ ΣΠΕΙΡΩΜΑ ΘΗΛΥΚΟ ΚΑΙ ΣΤΙΣ</a:t>
            </a:r>
          </a:p>
          <a:p>
            <a:pPr>
              <a:buNone/>
            </a:pPr>
            <a:r>
              <a:rPr lang="el-GR" sz="1000" dirty="0" smtClean="0"/>
              <a:t> ΔΥΟ ΑΚΡΕΣ ΡΑΚΌΡ ΜΗΧ ΑΝΙΚΉΣ ΣΥΣΦΙΞΗΣ)                                                                  ΔΥΟ ΑΚΡΕΣ ΡΑΚΌΡ ΜΗΧ ΑΝΙΚΉΣ ΣΥΣΦΙΞΗΣ)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-32" y="5629177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600" dirty="0" smtClean="0"/>
              <a:t>        </a:t>
            </a:r>
            <a:r>
              <a:rPr lang="el-GR" sz="1600" dirty="0" smtClean="0">
                <a:solidFill>
                  <a:srgbClr val="00B0F0"/>
                </a:solidFill>
              </a:rPr>
              <a:t>ΤΑΦ ΜΗΧΗΧΑΝΙΚΗΣ ΣΥΣΦΙΞΗΣ                             ΡΑΚΟΡ ΙΣΙΟ ΜΗΧΗΧΑΝΙΚΗΣ ΣΥΣΦΙΞΗΣ</a:t>
            </a:r>
          </a:p>
          <a:p>
            <a:r>
              <a:rPr lang="el-GR" sz="1000" dirty="0" smtClean="0"/>
              <a:t>(ΕΞΑΡΤΗΜΑ ΠΟΥ ΧΡΗΣΙΜΟΠΟΙΕΙΤΕ ΓΙΑ ΤΗΝ ΔΙΑΚΛΑΔΩΣΗ ΤΗΣ                                   (ΕΞΑΡΤΗΜΑ ΠΟΥ ΧΡΗΣΙΜΟΠΟΙΕΙΤΕ ΓΙΑ ΤΗΝ ΠΡΟΕΚΤΑΣΗ ΤΗΣ </a:t>
            </a:r>
          </a:p>
          <a:p>
            <a:pPr>
              <a:buNone/>
            </a:pPr>
            <a:r>
              <a:rPr lang="el-GR" sz="1000" dirty="0" smtClean="0"/>
              <a:t>ΣΩΛΗΝΑΣ ΕΧΟΝΤΑΣ ΚΑΙ ΣΤΙΣ ΤΡΕΙΣ ΑΚΡΕΣ ΡΑΚΌΡ                                                        ΣΩΛΗΝΑΣ ΕΧΟΝΤΑΣ  ΚΑΙ ΣΤΙΣ ΔΥΟ ΑΚΡΕΣ ΡΑΚΌΡ ΜΗΧ ΑΝΙΚΉΣ             </a:t>
            </a:r>
          </a:p>
          <a:p>
            <a:r>
              <a:rPr lang="el-GR" sz="1000" dirty="0" smtClean="0"/>
              <a:t>  ΜΗΧ ΑΝΙΚΉΣ ΣΥΣΦΙΞΗΣ)                                                                                                    ΣΥΣΦΙΞΗΣ)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ξαρτήματα πρεσσαριστά πολυστρωματικής - ΔΙΚΤΥΟ ΠΟΛΥΣΤΡΩΜΑΤΙΚΟΥ ΣΩΛΗΝΑ -  ΥΔΡΕΥΣΗ | Kanellakis B2B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07598 ΡΑΚΟΡ ΠΡΕΣΑΡΙΣΤΟ ΘΗΛ. 3/4&quot; Χ Φ20 Χ 2,0 mm ΟΡΕΙΧ. ΜΕ ΚΥΑΘΙΟ ΙΝΟΧ +10  bar +90˚C UΝΙ ΙSΟ 7/1 | Κ. ΧΕΡΟΥΒΕΙΜ Α.Ε. - Υδραυλικά είδη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00108"/>
            <a:ext cx="1857388" cy="179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ΕΞΑΡΤΗΜΑΤΑ ΠΟΛΥΣΤΡΩΜΑΤΙΚΗΣ ΠΡΕΣΑΡΙΣΤΑ: Γωνιά αρσενική Press G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857628"/>
            <a:ext cx="1925660" cy="19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Πρεσαριστά εξαρτήματα COMISA | Κ. Κυριάκογλου ABE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2367531" cy="17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400" dirty="0" smtClean="0"/>
              <a:t>Παρακάτω βλέπουμε τα βασικότερα πρεσαριστά εξαρτήματα πολυαιθυλενίου: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857224" y="2857496"/>
            <a:ext cx="2000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ΜΑΣΤΟΣ ΠΡΕΣΑΡΙΣΤΟΣ ΜΕ   ΑΡΣΕΝΙΚΟ ΣΠΕΙΡΩΜΑ 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572264" y="2857496"/>
            <a:ext cx="2000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ΜΑΣΤΟΣ ΠΡΕΣΑΡΙΣΤΟΣ ΜΕ   ΘΥΛΙΚΟ ΣΠΕΙΡΩΜΑ 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928662" y="5929330"/>
            <a:ext cx="2000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ΓΩΝΙΑ ΠΡΕΣΑΡΙΣΤΗ ΜΕ   ΘΥΛΙΚΟ ΣΠΕΙΡΩΜΑ 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572264" y="5871022"/>
            <a:ext cx="2000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ΓΩΝΙΑ ΠΡΕΣΑΡΙΣΤΗ ΜΕ   ΑΡΣΕΝΙΚΟ ΣΠΕΙΡΩΜΑ 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Ταφ Θηλυκό Πρεσσαριστό Πολυστρωματικής - Υδραυλικά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2476506" cy="17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ΠΟΛΥΣΤΡΩΜΑΤΙΚΟΙ ΣΩΛΗΝΕΣ ΚΑΙ ΠΡΕΣΣΑΡΙΣΤΑ ΕΞΑΡΤΗΜΑΤΑ FLUXO - PDF ΔΩΡΕΑΝ Λήψη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0042"/>
            <a:ext cx="2240647" cy="17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08448 ΤΑΦ ΠΡΕΣΑΡΙΣΤΟ ΣΥΝΔΕΣΗΣ Φ32 Χ Φ32 Χ Φ32 Χ 3,0 mm ΟΡΕΙΧ. ΜΕ ΚΥΑΘΙΟ  ΙΝΟΧ 10 bar +90˚C | Κ. ΧΕΡΟΥΒΕΙΜ Α.Ε. - Υδραυλικά είδη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357430"/>
            <a:ext cx="1894822" cy="19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Raccord à sertir pour PER coude égal mâle 12 - 171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643314"/>
            <a:ext cx="2214578" cy="205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Raccords à sertir de type radial pour tubes multicouches Alpex Duo XS et  Turatec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857628"/>
            <a:ext cx="1928826" cy="17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000100" y="2428868"/>
            <a:ext cx="20002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ΤΑΦ ΠΡΕΣΑΡΙΣΤΟ ΣΤΙΣ ΔΥΟ ΑΚΡΕΣ ΜΕ  ΘΥΛΙΚΟ ΣΠΕΙΡΩΜΑ ΣΤΗΝ ΜΕΣΗ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357950" y="2428868"/>
            <a:ext cx="20002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ΤΑΦ ΠΡΕΣΑΡΙΣΤΟ ΣΤΙΣ ΔΥΟ ΑΚΡΕΣ ΜΕ  ΑΡΣΕΝΙΚΟ ΣΠΕΙΡΩΜΑ ΣΤΗΝ ΜΕΣΗ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786182" y="4280679"/>
            <a:ext cx="2000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ΤΑΦ ΠΡΕΣΑΡΙΣΤΟ ΚΑΙ ΣΤΙΣ ΤΡΕΙΣ ΑΚΡΕΣ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00100" y="5786454"/>
            <a:ext cx="20002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dirty="0" smtClean="0">
                <a:solidFill>
                  <a:srgbClr val="00B0F0"/>
                </a:solidFill>
              </a:rPr>
              <a:t> ΓΩΝΙΑ ΠΡΕΣΑΡΙΣΤΗ  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357950" y="5786454"/>
            <a:ext cx="20002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50" smtClean="0">
                <a:solidFill>
                  <a:srgbClr val="00B0F0"/>
                </a:solidFill>
              </a:rPr>
              <a:t> ΜΟΥΦΑ </a:t>
            </a:r>
            <a:r>
              <a:rPr lang="el-GR" sz="1050" dirty="0" smtClean="0">
                <a:solidFill>
                  <a:srgbClr val="00B0F0"/>
                </a:solidFill>
              </a:rPr>
              <a:t>ΠΡΕΣΑΡΙΣΤΗ    </a:t>
            </a:r>
            <a:endParaRPr lang="el-GR" sz="1050" dirty="0">
              <a:solidFill>
                <a:srgbClr val="00B0F0"/>
              </a:solidFill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15" name="1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Τύποι πλαστικών σωλήνων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Οι πλαστικές σωλήνες υπάρχουν στην αγορά σε διάφορους τύπους κυρίως ανάλογα με την σύνθεση της πλαστικού που χρησιμοποιείτε για την κατασκευή της όπως και ανάλογα με τον τρόπο κατασκευής της.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Τα τελευταία χρόνια η ανάπτυξη της πλαστικής σωλήνας είναι ραγδαία και συνεχίζει με ίδιους ρυθμούς να αναπτύσσετε.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Παρακάτω γίνετε μια προσπάθεια να γίνει μια ομαδοποίηση των τύπων των πλαστικών σωλήνων που χρησιμοποιούνται στις υδραυλικές εγκαταστάσεις .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0" y="1142984"/>
            <a:ext cx="9144000" cy="514353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 πλαστικές σωλήνες είναι οι εξής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lang="el-GR" sz="2400" dirty="0" smtClean="0"/>
              <a:t>ΣΩΛΗΝΑ ΠΟΛΥΑΙΘΥΛΕΝΙΟΥ </a:t>
            </a:r>
            <a:r>
              <a:rPr lang="en-US" sz="2400" dirty="0" smtClean="0"/>
              <a:t>(PE)</a:t>
            </a:r>
            <a:endParaRPr lang="el-GR" sz="2400" dirty="0" smtClean="0"/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ΣΩΛΗΝΑ ΔΙΚΤΥΟΜΕΝΟΥ ΠΟΛΥΑΙΘΥΛΕΝΙΟΥ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XPE) 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lang="el-GR" sz="2400" dirty="0" smtClean="0"/>
              <a:t>ΣΩΛΗΝΑ ΠΟΛΥΒΟΥΤΑΝΙΟΥ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ΣΩΛΗΝΑ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ΠΟΛΥΠΡΟΠΥΛΕΝΙΟΥ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(PP)</a:t>
            </a:r>
            <a:endParaRPr kumimoji="0" lang="el-G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lang="el-GR" sz="2400" baseline="0" dirty="0" smtClean="0"/>
              <a:t>ΣΩΛΗΝΑ</a:t>
            </a:r>
            <a:r>
              <a:rPr lang="el-GR" sz="2400" dirty="0" smtClean="0"/>
              <a:t> </a:t>
            </a:r>
            <a:r>
              <a:rPr lang="en-US" sz="2400" dirty="0" smtClean="0"/>
              <a:t>PVC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lang="el-GR" sz="2400" dirty="0" smtClean="0"/>
              <a:t>ΠΟΛΥΣΤΡΩΜΑΤΙΚΕΣ ΣΩΛΗΝΕΣ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285728"/>
            <a:ext cx="9144000" cy="113191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Κατηγορίεσ πλαστικών</a:t>
            </a:r>
            <a:r>
              <a:rPr kumimoji="0" lang="el-GR" sz="46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σωληνων</a:t>
            </a:r>
            <a:endParaRPr kumimoji="0" lang="el-GR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4800" dirty="0" smtClean="0"/>
              <a:t>1. ΣΩΛΗΝΑΣ ΠΟΛΥΑΙΘΥΛΕΝΙΟΥ</a:t>
            </a:r>
            <a:r>
              <a:rPr lang="en-US" sz="4800" dirty="0" smtClean="0"/>
              <a:t> (PE)</a:t>
            </a:r>
            <a:r>
              <a:rPr lang="el-GR" sz="4800" dirty="0" smtClean="0"/>
              <a:t/>
            </a:r>
            <a:br>
              <a:rPr lang="el-GR" sz="48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 Σωλήνας πολυαιθυλενίου (</a:t>
            </a:r>
            <a:r>
              <a:rPr lang="en-US" sz="2400" dirty="0" smtClean="0"/>
              <a:t>P</a:t>
            </a:r>
            <a:r>
              <a:rPr lang="el-GR" sz="2400" dirty="0" smtClean="0"/>
              <a:t>Ε) είναι ο πρώτος τύπος σωλήνας που παρουσιάστηκε στην ελληνική αγορά πριν από περίπου 45-50 χρόνια.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Η πρώτη μορφή της σωλήνας είχε άσπρο</a:t>
            </a:r>
          </a:p>
          <a:p>
            <a:pPr>
              <a:buNone/>
            </a:pPr>
            <a:r>
              <a:rPr lang="el-GR" sz="2400" dirty="0" smtClean="0"/>
              <a:t> χρώμα και έβγαινε σε κουλούρες των                                        100  μέτρων και σε 3 διαμέτρους </a:t>
            </a:r>
          </a:p>
          <a:p>
            <a:pPr>
              <a:buNone/>
            </a:pPr>
            <a:r>
              <a:rPr lang="el-GR" sz="2400" dirty="0" smtClean="0"/>
              <a:t> την φ15 χ 2,5</a:t>
            </a:r>
            <a:r>
              <a:rPr lang="en-US" sz="2400" dirty="0" smtClean="0"/>
              <a:t>mm ,  </a:t>
            </a:r>
            <a:r>
              <a:rPr lang="el-GR" sz="2400" dirty="0" smtClean="0"/>
              <a:t>την φ16 χ 2</a:t>
            </a:r>
            <a:r>
              <a:rPr lang="en-US" sz="2400" dirty="0" smtClean="0"/>
              <a:t>mm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και την φ 18 χ 2,5</a:t>
            </a:r>
            <a:r>
              <a:rPr lang="en-US" sz="2400" dirty="0" smtClean="0"/>
              <a:t>mm</a:t>
            </a:r>
            <a:r>
              <a:rPr lang="el-GR" sz="2400" dirty="0" smtClean="0"/>
              <a:t> . 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3 - Εικόνα" descr="INTERSOL Σωλήνας από δικτυωμένο πολυαιθυλένιο PEX-b 18x2,5 λευκός  κατάλληλος για θέρμανση &amp; ύδρευση 100m/κουλούρα Τιμή προσφοράς: €0,2/m με  ΦΠΑ 24% | Κ. Κυριάκογλου ABE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786058"/>
            <a:ext cx="3222945" cy="20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429388" y="5000636"/>
            <a:ext cx="1827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ΛΕΥΚΟΣ ΣΩΛΗΝΑΣ </a:t>
            </a:r>
            <a:r>
              <a:rPr lang="en-US" sz="1200" dirty="0" smtClean="0"/>
              <a:t>PE</a:t>
            </a: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35795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Απαραίτητη  προϋπόθεση της χρήσης </a:t>
            </a:r>
          </a:p>
          <a:p>
            <a:pPr>
              <a:buNone/>
            </a:pPr>
            <a:r>
              <a:rPr lang="el-GR" sz="2400" dirty="0" smtClean="0"/>
              <a:t>της είναι να τοποθετείτε σε σπιράλ </a:t>
            </a:r>
          </a:p>
          <a:p>
            <a:pPr>
              <a:buNone/>
            </a:pPr>
            <a:r>
              <a:rPr lang="el-GR" sz="2400" dirty="0" smtClean="0"/>
              <a:t>προστασίας καθώς ήταν επιρρεπής </a:t>
            </a:r>
          </a:p>
          <a:p>
            <a:pPr>
              <a:buNone/>
            </a:pPr>
            <a:r>
              <a:rPr lang="el-GR" sz="2400" dirty="0" smtClean="0"/>
              <a:t>στις καταπονήσεις αλλά και στην </a:t>
            </a:r>
          </a:p>
          <a:p>
            <a:pPr>
              <a:buNone/>
            </a:pPr>
            <a:r>
              <a:rPr lang="el-GR" sz="2400" dirty="0" smtClean="0"/>
              <a:t>ηλιακή ακτινοβολία. </a:t>
            </a:r>
          </a:p>
          <a:p>
            <a:pPr>
              <a:buNone/>
            </a:pPr>
            <a:r>
              <a:rPr lang="el-GR" sz="2400" dirty="0" smtClean="0"/>
              <a:t>Το σπιράλ βγαίνει σε δυο χρωματισμούς , μπλε και κόκκινο για να υπάρχει ένας υποτυπώδης διαχωρισμός της ζεστής από την κρύα σωλήνα στην ύδρευση ή σωλήνας εισαγωγής – επιστροφής στην θέρμανση.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Αργότερα και αφού παρουσιάστηκαν κάποια                   προβλήματα με την άσπρη σωλήνα (γήρανση)                   βγήκε ο σωλήνας με την σημερινή μορφή σε                      μαύρο χρώμα .  </a:t>
            </a:r>
            <a:endParaRPr lang="el-GR" sz="2400" dirty="0"/>
          </a:p>
        </p:txBody>
      </p:sp>
      <p:pic>
        <p:nvPicPr>
          <p:cNvPr id="4" name="3 - Εικόνα" descr="ΣΩΛΗΝΕΣ ΣΠΙΡΑΛ ΠΡΟΣΤΑΣΙΑΣ - Casa Practi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04"/>
            <a:ext cx="311603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σωληνα φ32 | BestPrice.g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1951987" cy="195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7030472" y="6366711"/>
            <a:ext cx="1846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ΜΑΥΡΟΣ ΣΩΛΗΝΑΣ </a:t>
            </a:r>
            <a:r>
              <a:rPr lang="en-US" sz="1200" dirty="0" smtClean="0"/>
              <a:t>PE</a:t>
            </a:r>
            <a:endParaRPr lang="el-GR" sz="1200" dirty="0"/>
          </a:p>
        </p:txBody>
      </p:sp>
      <p:sp>
        <p:nvSpPr>
          <p:cNvPr id="8" name="7 - Ορθογώνιο"/>
          <p:cNvSpPr/>
          <p:nvPr/>
        </p:nvSpPr>
        <p:spPr>
          <a:xfrm>
            <a:off x="6357950" y="2357430"/>
            <a:ext cx="1713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ΣΠΙΡΑΛ ΠΡΟΣΤΑΣΙΑΣ</a:t>
            </a:r>
            <a:endParaRPr lang="el-GR" sz="1200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Η πρώτες εγκαταστάσεις που έγιναν με την σωλήνα πολυαιθυλενίου ήταν πολύ μπροστά                                    για την εποχή της αλλά παράλληλα                                     είχε και πολλά προβλήματα κυρίως                                   λόγο έλλειψης υλικών όπως οι </a:t>
            </a:r>
            <a:r>
              <a:rPr lang="el-GR" sz="2400" u="sng" dirty="0" smtClean="0">
                <a:solidFill>
                  <a:srgbClr val="FF0000"/>
                </a:solidFill>
              </a:rPr>
              <a:t>γωνίες                     υδροληψίας (φωλιές) </a:t>
            </a:r>
            <a:r>
              <a:rPr lang="el-GR" sz="2400" dirty="0" smtClean="0"/>
              <a:t>στην ύδρευση                                    που δεν υπήρχαν και χρησιμεύουν ως                        σταθεροί υδρολήπτες ή τα </a:t>
            </a:r>
            <a:r>
              <a:rPr lang="el-GR" sz="2400" u="sng" dirty="0" smtClean="0">
                <a:solidFill>
                  <a:srgbClr val="FF0000"/>
                </a:solidFill>
              </a:rPr>
              <a:t>΄΄γόνατα΄΄                             </a:t>
            </a:r>
            <a:r>
              <a:rPr lang="el-GR" sz="2400" dirty="0" smtClean="0"/>
              <a:t>δηλαδή οι ειδικές πλαστικές γωνίες στην                  θέρμανση που χρησιμεύουν στην δημιουργία                  ορθής γωνίας στην σωλήνα αλλά και                                  στήριγμα στις αναμονές των θερμαντικών                 σωμάτων.</a:t>
            </a:r>
            <a:endParaRPr lang="el-GR" sz="2400" dirty="0"/>
          </a:p>
        </p:txBody>
      </p:sp>
      <p:pic>
        <p:nvPicPr>
          <p:cNvPr id="4" name="3 - Εικόνα" descr="ΓΩΝΙΑ ΥΔΡΟΛΗΨΙΑΣ ΤΟΥΜΠΟΡΑΜΑΤΟΣ Φ16*2,0mm 105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285860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ar.gr - Γωνια δαπεδου για σωληνα πολυαιθυλενιο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857628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 λόγος που παραπάνω αναφέρω πως ο σωλήνας αυτός ήταν μπροστά είναι γιατί ήταν ο πρώτος                                 σωλήνας στην Ελλάδα που γίνονταν                                        με πίνακα ύδρευσης. Με συλλέκτες                                            χωρίς ενσωματωμένους διακόπτες ,                                           με μίνι διακοπτάκια για κάθε υδρολήπτη                              και τις γωνίες υδροληψίας από την άλλη                                πλευρά ως αναμονές . </a:t>
            </a:r>
          </a:p>
          <a:p>
            <a:pPr>
              <a:buNone/>
            </a:pPr>
            <a:r>
              <a:rPr lang="el-GR" sz="2400" dirty="0" smtClean="0"/>
              <a:t>Οι γωνίες υδροληψίας είναι ένα εξάρτημα που αποτελείτε από δυο μέρη , την φωλιά που είναι κατάλληλα                   διαμορφωμένη να υποδέχεται  το γωνιακό ρακόρ.                                            </a:t>
            </a:r>
            <a:endParaRPr lang="el-GR" sz="2400" dirty="0"/>
          </a:p>
        </p:txBody>
      </p:sp>
      <p:pic>
        <p:nvPicPr>
          <p:cNvPr id="5" name="4 - Εικόνα" descr="Υδραυλικός Λάρισα Vasilikos - Υδραυλικός στην τοποθεσία Λάρισα Υδραυλικός |  Υδραυλικές Eγκαταστάσεις Θέρμανση | Φυσικό Αέριο | Αποχέτευση Ανακαινίσεις  | Ηλιακά Συστή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4291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Βάση γωνίας υδροληψίας πλαστική Brass Form 803 - Μουρουτσος Α.Ε. -  Ισθμοεμπορική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0002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Γωνία Υδροληψίας 16x2 Brass Form 812 (Al-Pex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00570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γωνιες υδροληψιας - Γωνίες Σωλήνων - Skroutz.g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357694"/>
            <a:ext cx="2428892" cy="19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857224" y="6357958"/>
            <a:ext cx="2070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ΠΛΑΣΤΙΚΗ ΓΩΝΙΑ (ΦΩΛΙΑ)</a:t>
            </a:r>
            <a:endParaRPr lang="el-GR" sz="1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357686" y="6286520"/>
            <a:ext cx="1417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ΓΩΝΙΑΚΟ ΡΑΚΟΡ</a:t>
            </a:r>
            <a:endParaRPr lang="el-GR" sz="12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6929454" y="6286520"/>
            <a:ext cx="1369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ΤΕΛΙΚΗ ΜΟΡΦΗ</a:t>
            </a:r>
            <a:endParaRPr lang="el-GR" sz="1200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Βασικό πλεονέκτημα αυτής της σωλήνας ήταν η ΄΄αυτονομία΄΄    στην ύδρευση , κάτι που οι άμεσοι ανταγωνιστές άργησαν να βγάλουν στην αγορά . </a:t>
            </a:r>
          </a:p>
          <a:p>
            <a:pPr>
              <a:buNone/>
            </a:pPr>
            <a:r>
              <a:rPr lang="el-GR" sz="2400" dirty="0" smtClean="0"/>
              <a:t>Δεύτερο πλεονέκτημα είναι ότι η σωλήνα τοποθετείται μονοκόμματα από τον συλλέκτη στους υδρολήπτες  , χωρίς ενδιάμεσες ενώσεις (δεν επιτρέπετε) , μέσα στο σπιράλ το οποίο και αυτό είναι μονοκόμματο (ούτε εδώ επιτρέπετε ένωση). Με αυτόν τον τρόπο δίνετε η δυνατότητα να αντικατασταθεί η σωλήνα σε περίπτωση βλάβης χωρίς μεγάλα μερεμέτια (εκτός από το ΄΄καθάρισμα΄΄ της γωνίας υδροληψίας). Αυτό μπορεί να γίνει                     χρησιμοποιώντας ένα εργαλείο το οποίο                        ονομάζετε </a:t>
            </a:r>
            <a:r>
              <a:rPr lang="el-GR" sz="2400" u="sng" dirty="0" smtClean="0">
                <a:solidFill>
                  <a:srgbClr val="FF0000"/>
                </a:solidFill>
              </a:rPr>
              <a:t>εξολκέας πολυαιθυλενίου </a:t>
            </a:r>
            <a:r>
              <a:rPr lang="el-GR" sz="2400" dirty="0" smtClean="0"/>
              <a:t>και                                   μας δίνει  την δυνατότητα να κάνουμε                                      την αντικατάσταση παράλληλα με την                                      νέα τοποθέτηση.</a:t>
            </a:r>
            <a:r>
              <a:rPr lang="el-GR" sz="2400" u="sng" dirty="0" smtClean="0">
                <a:solidFill>
                  <a:srgbClr val="FF0000"/>
                </a:solidFill>
              </a:rPr>
              <a:t> 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Εξωλκέας Pex Φ16 - Regina Bagno | Ύδρευση - Θέρμανση - Αέριο - Μπάνιο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929066"/>
            <a:ext cx="2148205" cy="21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7000892" y="6143644"/>
            <a:ext cx="1345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ΕΞΟΛΚΕΑΣ Φ18</a:t>
            </a: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000108"/>
          </a:xfrm>
        </p:spPr>
        <p:txBody>
          <a:bodyPr/>
          <a:lstStyle/>
          <a:p>
            <a:pPr algn="ctr"/>
            <a:r>
              <a:rPr lang="el-GR" sz="4800" u="sng" dirty="0" smtClean="0">
                <a:solidFill>
                  <a:srgbClr val="FF0000"/>
                </a:solidFill>
              </a:rPr>
              <a:t>Εξολκέας πολυαιθυλενίου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 εξολκέας πολυαιθυλενίου αποτελείτε από :</a:t>
            </a:r>
          </a:p>
          <a:p>
            <a:pPr>
              <a:buNone/>
            </a:pPr>
            <a:endParaRPr lang="el-GR" sz="2400" dirty="0" smtClean="0"/>
          </a:p>
          <a:p>
            <a:pPr marL="493776" indent="-457200">
              <a:buAutoNum type="arabicPeriod"/>
            </a:pPr>
            <a:r>
              <a:rPr lang="el-GR" sz="2400" dirty="0" smtClean="0"/>
              <a:t>Τα ρακόρ σύνδεσης τα                                                     οποία συνδέονται με </a:t>
            </a:r>
          </a:p>
          <a:p>
            <a:pPr marL="493776" indent="-457200">
              <a:buAutoNum type="arabicPeriod"/>
            </a:pPr>
            <a:r>
              <a:rPr lang="el-GR" sz="2400" dirty="0" smtClean="0"/>
              <a:t>Ένα συρματόσχοινο                                                                          εύκαμπτο και</a:t>
            </a:r>
          </a:p>
          <a:p>
            <a:pPr marL="493776" indent="-457200">
              <a:buAutoNum type="arabicPeriod"/>
            </a:pPr>
            <a:r>
              <a:rPr lang="el-GR" sz="2400" dirty="0" smtClean="0"/>
              <a:t>Τα δακτυλίδια                                                       στεγανοποίησης</a:t>
            </a:r>
          </a:p>
          <a:p>
            <a:pPr marL="493776" indent="-457200">
              <a:buNone/>
            </a:pPr>
            <a:endParaRPr lang="el-GR" sz="2400" dirty="0" smtClean="0"/>
          </a:p>
          <a:p>
            <a:pPr marL="493776" indent="-457200">
              <a:buNone/>
            </a:pPr>
            <a:endParaRPr lang="el-GR" sz="2400" dirty="0" smtClean="0"/>
          </a:p>
          <a:p>
            <a:pPr marL="493776" indent="-457200"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pic>
        <p:nvPicPr>
          <p:cNvPr id="5" name="4 - Εικόνα" descr="ΕΞΟΛΚΕΑΣ Φ16 Χ 2 ΠΛΑΣΤ. ΣΩΛΗΝΩ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3643338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5786446" y="3714752"/>
            <a:ext cx="571504" cy="4286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5179223" y="3679033"/>
            <a:ext cx="571504" cy="5000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6393669" y="1393017"/>
            <a:ext cx="714380" cy="6429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5929322" y="2143116"/>
            <a:ext cx="2000264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7000892" y="1000108"/>
            <a:ext cx="1295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dirty="0" smtClean="0"/>
              <a:t>Δακτυλίδια </a:t>
            </a:r>
          </a:p>
          <a:p>
            <a:pPr algn="ctr"/>
            <a:r>
              <a:rPr lang="el-GR" sz="1200" dirty="0" smtClean="0"/>
              <a:t>στεγανοποίησης</a:t>
            </a:r>
            <a:endParaRPr lang="el-GR" sz="1200" dirty="0"/>
          </a:p>
        </p:txBody>
      </p:sp>
      <p:sp>
        <p:nvSpPr>
          <p:cNvPr id="30" name="29 - Ορθογώνιο"/>
          <p:cNvSpPr/>
          <p:nvPr/>
        </p:nvSpPr>
        <p:spPr>
          <a:xfrm>
            <a:off x="7643834" y="1643050"/>
            <a:ext cx="1227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συρματόσχοινο</a:t>
            </a:r>
            <a:endParaRPr lang="el-GR" sz="1200" dirty="0"/>
          </a:p>
        </p:txBody>
      </p:sp>
      <p:sp>
        <p:nvSpPr>
          <p:cNvPr id="31" name="30 - Ορθογώνιο"/>
          <p:cNvSpPr/>
          <p:nvPr/>
        </p:nvSpPr>
        <p:spPr>
          <a:xfrm>
            <a:off x="5168666" y="4286256"/>
            <a:ext cx="1332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Ρακόρ σύνδεσης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424E-C3CF-4260-BB4D-44665DE33A18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683</TotalTime>
  <Words>1460</Words>
  <Application>Microsoft Office PowerPoint</Application>
  <PresentationFormat>Προβολή στην οθόνη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Τεχνικό</vt:lpstr>
      <vt:lpstr>Διαφάνεια 1</vt:lpstr>
      <vt:lpstr>Τύποι πλαστικών σωλήνων </vt:lpstr>
      <vt:lpstr>Διαφάνεια 3</vt:lpstr>
      <vt:lpstr>1. ΣΩΛΗΝΑΣ ΠΟΛΥΑΙΘΥΛΕΝΙΟΥ (PE) </vt:lpstr>
      <vt:lpstr>Διαφάνεια 5</vt:lpstr>
      <vt:lpstr>Διαφάνεια 6</vt:lpstr>
      <vt:lpstr>Διαφάνεια 7</vt:lpstr>
      <vt:lpstr>Διαφάνεια 8</vt:lpstr>
      <vt:lpstr>Εξολκέας πολυαιθυλενίου</vt:lpstr>
      <vt:lpstr>Διαφάνεια 10</vt:lpstr>
      <vt:lpstr>2. ΣΩΛΗΝΑ ΔΙΚΤΥΟΜΕΝΟΥ ΠΟΛΥΑΙΘΥΛΕΝΙΟΥ (XPE)  </vt:lpstr>
      <vt:lpstr>Σύνδεση σωλήνων πολυαιθυλενιου</vt:lpstr>
      <vt:lpstr>Εξαρτήματα μηχανικής σύσφιξης</vt:lpstr>
      <vt:lpstr>Εξαρτήματα πρεσαριστά PE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9</cp:revision>
  <dcterms:created xsi:type="dcterms:W3CDTF">2021-02-10T14:30:21Z</dcterms:created>
  <dcterms:modified xsi:type="dcterms:W3CDTF">2021-03-13T17:15:35Z</dcterms:modified>
</cp:coreProperties>
</file>