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256" r:id="rId2"/>
    <p:sldId id="287" r:id="rId3"/>
    <p:sldId id="288" r:id="rId4"/>
    <p:sldId id="282" r:id="rId5"/>
    <p:sldId id="281" r:id="rId6"/>
    <p:sldId id="280" r:id="rId7"/>
    <p:sldId id="278" r:id="rId8"/>
    <p:sldId id="259" r:id="rId9"/>
    <p:sldId id="286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83" r:id="rId20"/>
    <p:sldId id="285" r:id="rId21"/>
    <p:sldId id="284" r:id="rId22"/>
    <p:sldId id="289" r:id="rId23"/>
    <p:sldId id="290" r:id="rId24"/>
    <p:sldId id="291" r:id="rId25"/>
    <p:sldId id="292" r:id="rId26"/>
    <p:sldId id="293" r:id="rId27"/>
    <p:sldId id="294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95" r:id="rId36"/>
    <p:sldId id="296" r:id="rId37"/>
    <p:sldId id="297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C38A3-7A0E-4F15-AD5B-037889CA066D}" type="datetimeFigureOut">
              <a:rPr lang="el-GR" smtClean="0"/>
              <a:pPr/>
              <a:t>25/2/2021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B0E48-4889-48CB-A3D7-218C771641E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DFC5-F6B2-40B4-943F-616B2AA2B2BD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9EA4-25D9-4EDD-B5FC-E76D64F68CDD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F381F-F91C-4FB3-A089-A84ED61D796D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C023-C12C-4AFF-8E98-B50602651535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Ελεύθερη σχεδίαση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35F9-CAAA-40B2-86F5-D0D987B1650C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94EB-7CCE-4E39-8D16-B1F9743595BC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9D860-0BA8-48FC-9FC8-E5C16584672D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23F5-9047-4490-BB6D-74767D2FFD19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0EC85-0CF3-4B25-9799-4247CC87EFF2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1EC8-F61B-43F9-B89A-0BEA5D82AF8D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0B00DA40-0094-47E6-8774-DB885416778A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λεύθερη σχεδίαση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06ECF32-8CE6-4DB3-8E59-C2F129A59CA0}" type="datetime1">
              <a:rPr lang="el-GR" smtClean="0"/>
              <a:pPr/>
              <a:t>25/2/2021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1CE35A1-3B89-4953-BD0B-4B95DC590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9144000" cy="5357826"/>
          </a:xfrm>
        </p:spPr>
        <p:txBody>
          <a:bodyPr/>
          <a:lstStyle/>
          <a:p>
            <a:pPr marL="514350" lvl="8" indent="-514350">
              <a:buClr>
                <a:schemeClr val="accent1"/>
              </a:buClr>
              <a:buSzPct val="80000"/>
            </a:pPr>
            <a:endParaRPr lang="el-GR" sz="2800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lvl="8" indent="-514350" algn="l">
              <a:buClr>
                <a:schemeClr val="accent1"/>
              </a:buClr>
              <a:buSzPct val="80000"/>
              <a:buAutoNum type="arabicPeriod"/>
            </a:pPr>
            <a:endParaRPr lang="el-GR" sz="2800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b="1" u="sng" dirty="0" smtClean="0"/>
          </a:p>
          <a:p>
            <a:endParaRPr lang="el-GR" sz="3200" b="1" u="sng" dirty="0" smtClean="0"/>
          </a:p>
          <a:p>
            <a:endParaRPr lang="el-GR" sz="3200" dirty="0" smtClean="0"/>
          </a:p>
          <a:p>
            <a:endParaRPr lang="el-GR" sz="3200" dirty="0" smtClean="0"/>
          </a:p>
          <a:p>
            <a:endParaRPr lang="el-GR" b="1" u="sng" dirty="0" smtClean="0"/>
          </a:p>
          <a:p>
            <a:endParaRPr lang="el-GR" b="1" u="sng" dirty="0" smtClean="0"/>
          </a:p>
          <a:p>
            <a:pPr marL="514350" indent="-514350">
              <a:buFont typeface="+mj-lt"/>
              <a:buAutoNum type="arabicPeriod"/>
            </a:pPr>
            <a:endParaRPr lang="el-GR" sz="3200" b="1" u="sng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71802" y="6500834"/>
            <a:ext cx="2895600" cy="214917"/>
          </a:xfrm>
        </p:spPr>
        <p:txBody>
          <a:bodyPr/>
          <a:lstStyle/>
          <a:p>
            <a:r>
              <a:rPr lang="el-GR" sz="800" dirty="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8" indent="-514350" algn="ctr">
              <a:buClr>
                <a:schemeClr val="accent1"/>
              </a:buClr>
              <a:buSzPct val="80000"/>
            </a:pPr>
            <a:r>
              <a:rPr lang="el-GR" sz="2800" dirty="0" smtClean="0"/>
              <a:t>ΣΩΛΗΝΕΣ ΥΔΡΑΥΛΙΚΩΝ ΕΓΚΑΤΑΣΤΑΣΕΩΝ</a:t>
            </a:r>
            <a:r>
              <a:rPr lang="el-GR" sz="2800" b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3000364" y="785794"/>
            <a:ext cx="3364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8" indent="-514350">
              <a:buClr>
                <a:schemeClr val="accent1"/>
              </a:buClr>
              <a:buSzPct val="80000"/>
            </a:pPr>
            <a:r>
              <a:rPr lang="el-GR" sz="2800" b="1" u="sng" dirty="0" smtClean="0">
                <a:solidFill>
                  <a:srgbClr val="FF0000"/>
                </a:solidFill>
              </a:rPr>
              <a:t>2. ΧΑΛΚΟΣΩΛΗΝΑ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285720" y="2071678"/>
            <a:ext cx="8572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400" dirty="0" smtClean="0"/>
              <a:t>Οι </a:t>
            </a:r>
            <a:r>
              <a:rPr lang="el-GR" sz="2400" dirty="0" err="1" smtClean="0"/>
              <a:t>χαλκοσωλήνες</a:t>
            </a:r>
            <a:r>
              <a:rPr lang="el-GR" sz="2400" dirty="0" smtClean="0"/>
              <a:t> είναι  οι σωλήνες που κυριαρχούν  εδώ και 35 χρόνια στις υδραυλικές εγκαταστάσεις . Πρέπει να πούμε όμως πως τα τελευταία 10 χρόνια έχει ισχυρό ανταγωνισμό από άλλου τύπου σωλήνες (πλαστικές) κυρίως λόγο της αρκετά υψηλής τιμής της. </a:t>
            </a:r>
          </a:p>
          <a:p>
            <a:pPr>
              <a:buNone/>
            </a:pP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Χρησιμοποιείτε σε πάρα πολλές χρήσεις , σχεδόν σε όλες που αφορούν υδραυλικές εγκαταστάσεις όπως φαίνετε παρακάτω. </a:t>
            </a:r>
          </a:p>
          <a:p>
            <a:pPr>
              <a:buNone/>
            </a:pP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.  </a:t>
            </a:r>
            <a:endParaRPr lang="el-GR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64443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4290"/>
            <a:ext cx="7102002" cy="602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7166"/>
            <a:ext cx="7388894" cy="595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9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85728"/>
            <a:ext cx="7316316" cy="595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4290"/>
            <a:ext cx="7459762" cy="602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602068" cy="58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orgos\Desktop\ΣΑΡΩΣΕΙΣ\Σάρωση_2018092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848872" cy="6048375"/>
          </a:xfrm>
          <a:prstGeom prst="rect">
            <a:avLst/>
          </a:prstGeom>
          <a:noFill/>
        </p:spPr>
      </p:pic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Giorgos\Desktop\ΣΑΡΩΣΕΙΣ\Σάρωση_20180925 (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913"/>
            <a:ext cx="8208912" cy="6119812"/>
          </a:xfrm>
          <a:prstGeom prst="rect">
            <a:avLst/>
          </a:prstGeom>
          <a:noFill/>
        </p:spPr>
      </p:pic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orgos\Desktop\ΣΑΡΩΣΕΙΣ\Σάρωση_20180925 (3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8280920" cy="5903913"/>
          </a:xfrm>
          <a:prstGeom prst="rect">
            <a:avLst/>
          </a:prstGeom>
          <a:noFill/>
        </p:spPr>
      </p:pic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6146" name="Picture 2" descr="F:\ΣΚΑΝΑΡΙΣΜΑΤΑ ΧΑΛΚΟΣ\Σάρωση_20210212 (5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57240"/>
            <a:ext cx="7143800" cy="56689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500834"/>
            <a:ext cx="2895600" cy="286355"/>
          </a:xfrm>
        </p:spPr>
        <p:txBody>
          <a:bodyPr/>
          <a:lstStyle/>
          <a:p>
            <a:r>
              <a:rPr lang="el-GR" dirty="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142844" y="714332"/>
            <a:ext cx="8572560" cy="614366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400" dirty="0" smtClean="0"/>
          </a:p>
          <a:p>
            <a:pPr>
              <a:buFont typeface="Wingdings" pitchFamily="2" charset="2"/>
              <a:buChar char="§"/>
            </a:pPr>
            <a:r>
              <a:rPr lang="el-GR" sz="2400" dirty="0" smtClean="0"/>
              <a:t>Υδραυλικά συστήματα - χρήση ζεστού και κρύου νερού </a:t>
            </a:r>
          </a:p>
          <a:p>
            <a:pPr>
              <a:buFont typeface="Wingdings" pitchFamily="2" charset="2"/>
              <a:buChar char="§"/>
            </a:pPr>
            <a:r>
              <a:rPr lang="el-GR" sz="2400" dirty="0" smtClean="0"/>
              <a:t>Συστήματα Θέρμανσης - κεντρική </a:t>
            </a:r>
          </a:p>
          <a:p>
            <a:pPr>
              <a:buFont typeface="Wingdings" pitchFamily="2" charset="2"/>
              <a:buChar char="§"/>
            </a:pPr>
            <a:r>
              <a:rPr lang="el-GR" sz="2400" dirty="0" err="1" smtClean="0"/>
              <a:t>Ενδοδαπέδια</a:t>
            </a:r>
            <a:r>
              <a:rPr lang="el-GR" sz="2400" dirty="0" smtClean="0"/>
              <a:t> , </a:t>
            </a:r>
            <a:r>
              <a:rPr lang="el-GR" sz="2400" dirty="0" err="1" smtClean="0"/>
              <a:t>επιτοίχια</a:t>
            </a:r>
            <a:r>
              <a:rPr lang="el-GR" sz="24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l-GR" sz="2400" dirty="0" smtClean="0"/>
              <a:t>Εγκαταστάσεις Αερίου - φυσικό αέριο, </a:t>
            </a:r>
          </a:p>
          <a:p>
            <a:pPr>
              <a:buFont typeface="Wingdings" pitchFamily="2" charset="2"/>
              <a:buChar char="§"/>
            </a:pPr>
            <a:r>
              <a:rPr lang="el-GR" sz="2400" dirty="0" smtClean="0"/>
              <a:t>προπάνιο-βουτάνιο, ιατρικά και βιομηχανικά αέρια </a:t>
            </a:r>
          </a:p>
          <a:p>
            <a:pPr>
              <a:buFont typeface="Wingdings" pitchFamily="2" charset="2"/>
              <a:buChar char="§"/>
            </a:pPr>
            <a:r>
              <a:rPr lang="el-GR" sz="2400" dirty="0" smtClean="0"/>
              <a:t> Ηλιακά Συστήματα Θέρμανσης </a:t>
            </a:r>
          </a:p>
          <a:p>
            <a:pPr>
              <a:buFont typeface="Wingdings" pitchFamily="2" charset="2"/>
              <a:buChar char="§"/>
            </a:pPr>
            <a:r>
              <a:rPr lang="el-GR" sz="2400" dirty="0" smtClean="0"/>
              <a:t>Σωληνώσεις μεταφοράς πετρελαίου </a:t>
            </a:r>
          </a:p>
          <a:p>
            <a:pPr>
              <a:buFont typeface="Wingdings" pitchFamily="2" charset="2"/>
              <a:buChar char="§"/>
            </a:pPr>
            <a:r>
              <a:rPr lang="el-GR" sz="2400" dirty="0" smtClean="0"/>
              <a:t>Συστήματα Ανακύκλωσης Βρόχινου Νερού </a:t>
            </a:r>
          </a:p>
          <a:p>
            <a:pPr>
              <a:buFont typeface="Wingdings" pitchFamily="2" charset="2"/>
              <a:buChar char="§"/>
            </a:pPr>
            <a:r>
              <a:rPr lang="el-GR" sz="2400" dirty="0" smtClean="0"/>
              <a:t>Συστήματα γεωθερμίας</a:t>
            </a:r>
          </a:p>
          <a:p>
            <a:pPr>
              <a:buNone/>
            </a:pPr>
            <a:endParaRPr lang="el-GR" sz="2400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1785918" y="142852"/>
            <a:ext cx="5000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dirty="0" smtClean="0"/>
              <a:t>ΒΑΣΙΚΕΣ ΧΡΗΣΕΙΣ ΧΑΛΚΟΣΩΛΗΝΑΣ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8195" name="Picture 3" descr="F:\ΣΚΑΝΑΡΙΣΜΑΤΑ ΧΑΛΚΟΣ\Σάρωση_20210212 (3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93500"/>
            <a:ext cx="6929486" cy="6244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7170" name="Picture 2" descr="F:\ΣΚΑΝΑΡΙΣΜΑΤΑ ΧΑΛΚΟΣ\Σάρωση_20210212 (4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04755"/>
            <a:ext cx="7000924" cy="6108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1143000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ΒΑΣΙΚΑ ΕΡΓΑΛΕΙΑ ΧΑΛΚΟΣΩΛΗΝΑΣ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7577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2400" dirty="0" smtClean="0"/>
              <a:t>Παρακάτω βλέπουμε μερικά από τα πιο βασικά εργαλεία χαλκοσωλήνας: </a:t>
            </a:r>
          </a:p>
          <a:p>
            <a:pPr>
              <a:buNone/>
            </a:pPr>
            <a:endParaRPr lang="el-GR" sz="2400" dirty="0" smtClean="0"/>
          </a:p>
          <a:p>
            <a:pPr algn="ctr">
              <a:buNone/>
            </a:pPr>
            <a:endParaRPr lang="el-GR" sz="2400" dirty="0" smtClean="0"/>
          </a:p>
          <a:p>
            <a:pPr algn="ctr">
              <a:buNone/>
            </a:pPr>
            <a:endParaRPr lang="el-GR" sz="2400" dirty="0" smtClean="0"/>
          </a:p>
          <a:p>
            <a:pPr algn="ctr">
              <a:buNone/>
            </a:pPr>
            <a:endParaRPr lang="el-GR" sz="2400" dirty="0" smtClean="0"/>
          </a:p>
          <a:p>
            <a:pPr>
              <a:buNone/>
            </a:pPr>
            <a:endParaRPr lang="el-GR" sz="2400" dirty="0" smtClean="0"/>
          </a:p>
          <a:p>
            <a:pPr algn="ctr">
              <a:buNone/>
            </a:pPr>
            <a:r>
              <a:rPr lang="el-GR" sz="2400" dirty="0" smtClean="0"/>
              <a:t>  </a:t>
            </a:r>
            <a:endParaRPr lang="el-GR" sz="24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5" name="4 - Εικόνα" descr="Αποτέλεσμα εικόνας για κοφτησ χαλκου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2586676" cy="139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214282" y="3643314"/>
            <a:ext cx="318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dirty="0" smtClean="0"/>
              <a:t>ΚΟΦΤΗΣ ΧΑΛΚΟΎ (</a:t>
            </a:r>
            <a:r>
              <a:rPr lang="el-GR" dirty="0" err="1" smtClean="0"/>
              <a:t>κοφτάκι</a:t>
            </a:r>
            <a:r>
              <a:rPr lang="el-GR" dirty="0" smtClean="0"/>
              <a:t>)</a:t>
            </a:r>
          </a:p>
        </p:txBody>
      </p:sp>
      <p:pic>
        <p:nvPicPr>
          <p:cNvPr id="7" name="6 - Εικόνα" descr="Αποτέλεσμα εικόνας για κουρμπαδορος χαλκου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428868"/>
            <a:ext cx="2123721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Ορθογώνιο"/>
          <p:cNvSpPr/>
          <p:nvPr/>
        </p:nvSpPr>
        <p:spPr>
          <a:xfrm>
            <a:off x="5901702" y="3357562"/>
            <a:ext cx="3242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l-GR" dirty="0" smtClean="0"/>
              <a:t>ΚΟΥΡΜΠΑΔΟΡΟΣ ΧΑΛΚΟΎ </a:t>
            </a:r>
          </a:p>
        </p:txBody>
      </p:sp>
      <p:pic>
        <p:nvPicPr>
          <p:cNvPr id="9" name="8 - Εικόνα" descr="Αποτέλεσμα εικόνας για ΜΟΥΦΑΔΟΡΟΣ χαλκου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2387651" cy="179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Ορθογώνιο"/>
          <p:cNvSpPr/>
          <p:nvPr/>
        </p:nvSpPr>
        <p:spPr>
          <a:xfrm>
            <a:off x="0" y="6072206"/>
            <a:ext cx="2939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dirty="0" smtClean="0"/>
              <a:t>ΜΟΥΦΑΔΟΡΟΣ ΧΑΛΚΟΎ </a:t>
            </a:r>
          </a:p>
        </p:txBody>
      </p:sp>
      <p:pic>
        <p:nvPicPr>
          <p:cNvPr id="11" name="10 - Εικόνα" descr="Αποτέλεσμα εικόνας για ΤΑΦΑΔΟΡΟΣ χαλκου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357694"/>
            <a:ext cx="220774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Ορθογώνιο"/>
          <p:cNvSpPr/>
          <p:nvPr/>
        </p:nvSpPr>
        <p:spPr>
          <a:xfrm>
            <a:off x="6286512" y="6215082"/>
            <a:ext cx="2705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dirty="0" smtClean="0"/>
              <a:t>ΤΑΦΑΔΟΡΟΣ ΧΑΛΚΟΎ </a:t>
            </a:r>
          </a:p>
        </p:txBody>
      </p:sp>
      <p:pic>
        <p:nvPicPr>
          <p:cNvPr id="13" name="12 - Εικόνα" descr="Αποτέλεσμα εικόνας για ΠΡΕΣΣΑ χαλκου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214686"/>
            <a:ext cx="2214774" cy="15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Ορθογώνιο"/>
          <p:cNvSpPr/>
          <p:nvPr/>
        </p:nvSpPr>
        <p:spPr>
          <a:xfrm>
            <a:off x="3594764" y="4857760"/>
            <a:ext cx="2120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dirty="0" smtClean="0"/>
              <a:t>ΠΡΕΣΑ  ΧΑΛΚΟΎ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1142984"/>
            <a:ext cx="9001156" cy="55721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 smtClean="0"/>
              <a:t>Ο κόφτης χαλκού είναι βασικό εργαλείο καθώς η δουλειά του </a:t>
            </a:r>
          </a:p>
          <a:p>
            <a:pPr>
              <a:buNone/>
            </a:pPr>
            <a:r>
              <a:rPr lang="el-GR" sz="2000" dirty="0" smtClean="0"/>
              <a:t>είναι να κόβει κάθετα την χαλκοσωλήνα χωρίς να δημιουργεί</a:t>
            </a:r>
          </a:p>
          <a:p>
            <a:pPr>
              <a:buNone/>
            </a:pPr>
            <a:r>
              <a:rPr lang="el-GR" sz="2000" dirty="0" smtClean="0"/>
              <a:t>γρέζια ή εσοχές.</a:t>
            </a:r>
          </a:p>
          <a:p>
            <a:pPr>
              <a:buNone/>
            </a:pPr>
            <a:endParaRPr lang="el-GR" sz="2400" dirty="0" smtClean="0"/>
          </a:p>
          <a:p>
            <a:pPr>
              <a:buNone/>
            </a:pPr>
            <a:endParaRPr lang="el-GR" sz="2400" dirty="0" smtClean="0"/>
          </a:p>
          <a:p>
            <a:pPr marL="493776" indent="-457200">
              <a:buAutoNum type="arabicPeriod"/>
            </a:pPr>
            <a:r>
              <a:rPr lang="el-GR" sz="2400" dirty="0" smtClean="0"/>
              <a:t>ΚΛΑΣΙΚΟΣ ΧΑΛΚΟΚΟΦΤΗΣ</a:t>
            </a:r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Font typeface="Wingdings 2"/>
              <a:buAutoNum type="arabicPeriod"/>
            </a:pPr>
            <a:r>
              <a:rPr lang="el-GR" sz="2400" dirty="0" smtClean="0"/>
              <a:t>                         ΤΗΛΕΣΚΟΠΙΚΟΣ ΧΑΛΚΟΚΟΦΤΗΣ</a:t>
            </a:r>
          </a:p>
          <a:p>
            <a:pPr marL="493776" indent="-457200">
              <a:buFont typeface="Wingdings 2"/>
              <a:buAutoNum type="arabicPeriod"/>
            </a:pPr>
            <a:endParaRPr lang="el-GR" sz="2400" dirty="0" smtClean="0"/>
          </a:p>
          <a:p>
            <a:pPr marL="493776" indent="-457200">
              <a:buFont typeface="Wingdings 2"/>
              <a:buAutoNum type="arabicPeriod"/>
            </a:pPr>
            <a:r>
              <a:rPr lang="el-GR" sz="2400" dirty="0" smtClean="0"/>
              <a:t>ΑΥΤΟΜΑΤΟΣ ΧΑΛΚΟΚΟΦΤΗΣ</a:t>
            </a:r>
          </a:p>
          <a:p>
            <a:pPr marL="493776" indent="-457200">
              <a:buFont typeface="Wingdings 2"/>
              <a:buAutoNum type="arabicPeriod"/>
            </a:pPr>
            <a:endParaRPr lang="el-GR" sz="2400" dirty="0" smtClean="0"/>
          </a:p>
          <a:p>
            <a:pPr marL="493776" indent="-457200">
              <a:buAutoNum type="arabicPeriod"/>
            </a:pPr>
            <a:r>
              <a:rPr lang="el-GR" sz="2400" dirty="0" smtClean="0"/>
              <a:t>ΜΙΝΙ ΧΑΛΚΟΚΟΦΤΗΣ</a:t>
            </a:r>
            <a:endParaRPr lang="el-GR" sz="24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1500166" y="428604"/>
            <a:ext cx="5524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sz="3200" dirty="0" smtClean="0"/>
              <a:t>ΚΟΦΤΗΣ ΧΑΛΚΟΎ (</a:t>
            </a:r>
            <a:r>
              <a:rPr lang="el-GR" sz="3200" dirty="0" err="1" smtClean="0"/>
              <a:t>κοφτάκι</a:t>
            </a:r>
            <a:r>
              <a:rPr lang="el-GR" sz="3200" dirty="0" smtClean="0"/>
              <a:t>)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1571604" y="2285992"/>
            <a:ext cx="5495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sz="2400" dirty="0" smtClean="0"/>
              <a:t>ΣΥΝΗΘΕΙΣ ΤΥΠΟΙ ΚΟΦΤΩΝ ΧΑΛΚΟΥ</a:t>
            </a:r>
          </a:p>
        </p:txBody>
      </p:sp>
      <p:pic>
        <p:nvPicPr>
          <p:cNvPr id="7" name="6 - Εικόνα" descr="Αποτέλεσμα εικόνας για κοφτησ χαλκου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857496"/>
            <a:ext cx="99974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Αποτέλεσμα εικόνας για κοφτησ χαλκου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3714752"/>
            <a:ext cx="1357322" cy="98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Αποτέλεσμα εικόνας για κοφτησ χαλκου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572008"/>
            <a:ext cx="1706349" cy="92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oom_img17382169481613826957" descr="RIDGID ΚΟΦΤΗΣ ΣΩΛΗΝΩΝ ΧΑΛΚΟΥ 5701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5357826"/>
            <a:ext cx="2214546" cy="140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- Εικόνα" descr="Αποτέλεσμα εικόνας για κοφτησ χαλκου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5572140"/>
            <a:ext cx="1472427" cy="102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2150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 smtClean="0"/>
              <a:t>Ο </a:t>
            </a:r>
            <a:r>
              <a:rPr lang="el-GR" sz="2000" dirty="0" err="1" smtClean="0"/>
              <a:t>κουρμπαδόρος</a:t>
            </a:r>
            <a:r>
              <a:rPr lang="el-GR" sz="2000" dirty="0" smtClean="0"/>
              <a:t> χαλκού είναι ένα εργαλείο το οποίο μπορεί να κατασκευάσει </a:t>
            </a:r>
          </a:p>
          <a:p>
            <a:pPr>
              <a:buNone/>
            </a:pPr>
            <a:r>
              <a:rPr lang="el-GR" sz="2000" dirty="0" smtClean="0"/>
              <a:t>γωνία στην σωλήνα με σκοπό είτε την αποφυγή χρήσης εξαρτήματος </a:t>
            </a:r>
          </a:p>
          <a:p>
            <a:pPr>
              <a:buNone/>
            </a:pPr>
            <a:r>
              <a:rPr lang="el-GR" sz="2000" dirty="0" smtClean="0"/>
              <a:t>(για λόγους οικονομίας ή αποφυγής κολλήσεων) είτε την αποφυγή εμποδίου.</a:t>
            </a:r>
          </a:p>
          <a:p>
            <a:pPr>
              <a:buNone/>
            </a:pPr>
            <a:endParaRPr lang="el-GR" sz="2400" dirty="0" smtClean="0"/>
          </a:p>
          <a:p>
            <a:pPr marL="493776" indent="-457200">
              <a:buNone/>
            </a:pPr>
            <a:endParaRPr lang="el-GR" sz="2400" dirty="0" smtClean="0"/>
          </a:p>
          <a:p>
            <a:pPr marL="493776" indent="-457200">
              <a:buNone/>
            </a:pPr>
            <a:r>
              <a:rPr lang="el-GR" sz="2400" dirty="0" smtClean="0"/>
              <a:t>1. ΧΕΙΡΟΚΙΝΗΤΟΣ ΚΟΥΡΜΠΑΔΟΡΟΣ ΠΑΓΚΟΥ Ή ΧΕΙΡΌΣ             </a:t>
            </a:r>
          </a:p>
          <a:p>
            <a:pPr marL="493776" indent="-457200">
              <a:buNone/>
            </a:pPr>
            <a:endParaRPr lang="el-GR" sz="2400" dirty="0" smtClean="0"/>
          </a:p>
          <a:p>
            <a:pPr marL="493776" indent="-457200">
              <a:buNone/>
            </a:pPr>
            <a:r>
              <a:rPr lang="el-GR" sz="1100" dirty="0" smtClean="0"/>
              <a:t>                       </a:t>
            </a:r>
          </a:p>
          <a:p>
            <a:pPr marL="493776" indent="-457200">
              <a:buNone/>
            </a:pPr>
            <a:endParaRPr lang="el-GR" sz="1100" dirty="0" smtClean="0"/>
          </a:p>
          <a:p>
            <a:pPr marL="493776" indent="-457200">
              <a:buNone/>
            </a:pPr>
            <a:r>
              <a:rPr lang="el-GR" sz="1100" dirty="0" smtClean="0"/>
              <a:t>  ΧΕΙΡΟΣ                                                              ΠΑΓΚΟΥ</a:t>
            </a:r>
          </a:p>
          <a:p>
            <a:pPr marL="493776" indent="-457200">
              <a:buNone/>
            </a:pPr>
            <a:endParaRPr lang="el-GR" sz="2400" dirty="0" smtClean="0"/>
          </a:p>
          <a:p>
            <a:pPr marL="493776" indent="-457200">
              <a:buNone/>
            </a:pPr>
            <a:r>
              <a:rPr lang="el-GR" sz="2400" dirty="0" smtClean="0"/>
              <a:t>2. ΥΔΡΑΥΛΙΚΟΣ ΧΕΙΡΟΚΙΝΗΤΟΣ ΚΟΥΡΜΠΑΔΟΡΟΣ ΚΑΣΤΑΝΙΑΣ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6" name="5 - Ορθογώνιο"/>
          <p:cNvSpPr/>
          <p:nvPr/>
        </p:nvSpPr>
        <p:spPr>
          <a:xfrm>
            <a:off x="1928794" y="142852"/>
            <a:ext cx="4938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l-GR" sz="2800" u="sng" dirty="0" smtClean="0"/>
              <a:t>ΚΟΥΡΜΠΑΔΟΡΟΣ</a:t>
            </a:r>
            <a:r>
              <a:rPr lang="el-GR" sz="2800" dirty="0" smtClean="0"/>
              <a:t> </a:t>
            </a:r>
            <a:r>
              <a:rPr lang="el-GR" sz="2800" u="sng" dirty="0" smtClean="0"/>
              <a:t>ΧΑΛΚΟΎ</a:t>
            </a:r>
            <a:r>
              <a:rPr lang="el-GR" sz="2800" dirty="0" smtClean="0"/>
              <a:t> 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1285852" y="1928802"/>
            <a:ext cx="6848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sz="2400" b="1" u="sng" dirty="0" smtClean="0"/>
              <a:t>ΣΥΝΗΘΕΙΣ ΤΥΠΟΙ ΚΟΥΡΜΠΑΔΟΡΟΥ ΧΑΛΚΟΥ</a:t>
            </a:r>
          </a:p>
        </p:txBody>
      </p:sp>
      <p:pic>
        <p:nvPicPr>
          <p:cNvPr id="8" name="7 - Εικόνα" descr="Αποτέλεσμα εικόνας για κουρμπαδορος χαλκου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14686"/>
            <a:ext cx="209075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Αποτέλεσμα εικόνας για κουρμπαδορος χαλκου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214686"/>
            <a:ext cx="2526339" cy="1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Αποτέλεσμα εικόνας για κουρμπαδορος χαλκου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5000636"/>
            <a:ext cx="200026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- Εικόνα" descr="Αποτέλεσμα εικόνας για κουρμπαδορος χαλκου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72074"/>
            <a:ext cx="2063671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- Εικόνα" descr="Αποτέλεσμα εικόνας για κουρμπαδορος χαλκου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3214686"/>
            <a:ext cx="1570700" cy="132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1406" y="1000108"/>
            <a:ext cx="8929750" cy="5715040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                                   Ο μουφαδόρος χαλκού είναι ένα εργαλείο  </a:t>
            </a:r>
          </a:p>
          <a:p>
            <a:pPr>
              <a:buNone/>
            </a:pPr>
            <a:r>
              <a:rPr lang="el-GR" sz="2400" dirty="0" smtClean="0"/>
              <a:t>                                   που κατασκευάζει στην άκρη της σωλήνας     </a:t>
            </a:r>
          </a:p>
          <a:p>
            <a:pPr>
              <a:buNone/>
            </a:pPr>
            <a:r>
              <a:rPr lang="el-GR" sz="2400" dirty="0" smtClean="0"/>
              <a:t>                                   μια μούφα με σκοπό την αποφυγή χρήσης  </a:t>
            </a:r>
          </a:p>
          <a:p>
            <a:pPr>
              <a:buNone/>
            </a:pPr>
            <a:r>
              <a:rPr lang="el-GR" sz="2400" dirty="0" smtClean="0"/>
              <a:t>                                   εξαρτήματος. Η διαδικασία περιγράφετε            </a:t>
            </a:r>
          </a:p>
          <a:p>
            <a:pPr>
              <a:buNone/>
            </a:pPr>
            <a:r>
              <a:rPr lang="el-GR" sz="2400" dirty="0" smtClean="0"/>
              <a:t>                                  παραπάνω.</a:t>
            </a:r>
            <a:endParaRPr lang="el-GR" sz="24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2357422" y="357166"/>
            <a:ext cx="4468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sz="2800" dirty="0" smtClean="0"/>
              <a:t>ΜΟΥΦΑΔΟΡΟΣ ΧΑΛΚΟΎ </a:t>
            </a:r>
          </a:p>
        </p:txBody>
      </p:sp>
      <p:pic>
        <p:nvPicPr>
          <p:cNvPr id="6" name="5 - Εικόνα" descr="Αποτέλεσμα εικόνας για ΜΟΥΦΑΔΟΡΟΣ χαλκου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257176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 descr="Αποτέλεσμα εικόνας για ΜΟΥΦΑΔΟΡΟΣ χαλκου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000504"/>
            <a:ext cx="3000396" cy="24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Αποτέλεσμα εικόνας για ΗΛΕΚΤΡΙΚΟΣ  ΤΑΦΑΔΟΡΟΣ χαλκου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4071942"/>
            <a:ext cx="207170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929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                                  Ο </a:t>
            </a:r>
            <a:r>
              <a:rPr lang="el-GR" sz="2400" dirty="0" err="1" smtClean="0"/>
              <a:t>ταφαδόρος</a:t>
            </a:r>
            <a:r>
              <a:rPr lang="el-GR" sz="2400" dirty="0" smtClean="0"/>
              <a:t> χαλκού είναι ένα εργαλείο  </a:t>
            </a:r>
          </a:p>
          <a:p>
            <a:pPr>
              <a:buNone/>
            </a:pPr>
            <a:r>
              <a:rPr lang="el-GR" sz="2400" dirty="0" smtClean="0"/>
              <a:t>                                   που κατασκευάζει </a:t>
            </a:r>
            <a:r>
              <a:rPr lang="el-GR" sz="2400" dirty="0" err="1" smtClean="0"/>
              <a:t>ταφ</a:t>
            </a:r>
            <a:r>
              <a:rPr lang="el-GR" sz="2400" dirty="0" smtClean="0"/>
              <a:t> σε οποιοδήποτε </a:t>
            </a:r>
          </a:p>
          <a:p>
            <a:pPr>
              <a:buNone/>
            </a:pPr>
            <a:r>
              <a:rPr lang="el-GR" sz="2400" dirty="0" smtClean="0"/>
              <a:t>                                   σημείο της σωλήνας με σκοπό την αποφυγή </a:t>
            </a:r>
          </a:p>
          <a:p>
            <a:pPr>
              <a:buNone/>
            </a:pPr>
            <a:r>
              <a:rPr lang="el-GR" sz="2400" dirty="0" smtClean="0"/>
              <a:t>                                   χρήσης εξαρτήματος. Η διαδικασία </a:t>
            </a:r>
          </a:p>
          <a:p>
            <a:pPr>
              <a:buNone/>
            </a:pPr>
            <a:r>
              <a:rPr lang="el-GR" sz="2400" dirty="0" smtClean="0"/>
              <a:t>                                   περιγράφετε παραπάνω.</a:t>
            </a:r>
          </a:p>
          <a:p>
            <a:pPr>
              <a:buNone/>
            </a:pPr>
            <a:endParaRPr lang="el-GR" sz="24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1785918" y="214290"/>
            <a:ext cx="5226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sz="3600" dirty="0" smtClean="0"/>
              <a:t>ΤΑΦΑΔΟΡΟΣ ΧΑΛΚΟΎ </a:t>
            </a:r>
          </a:p>
        </p:txBody>
      </p:sp>
      <p:pic>
        <p:nvPicPr>
          <p:cNvPr id="6" name="5 - Εικόνα" descr="Αποτέλεσμα εικόνας για ΕΡΓΑΛΕΙΟ ΚΑΤΑΣΚΕΥΗΣ ΤΑΦΑΔΟΡΟΣ χαλκου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357562"/>
            <a:ext cx="2541270" cy="277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 descr="Αποτέλεσμα εικόνας για ΤΑΦΑΔΟΡΟΣ χαλκου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2636368" cy="21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Αποτέλεσμα εικόνας για ΗΛΕΚΤΡΙΚΟΣ  ΤΑΦΑΔΟΡΟΣ χαλκου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929066"/>
            <a:ext cx="308991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Αποτέλεσμα εικόνας για ΗΛΕΚΤΡΙΚΟΣ  ΤΑΦΑΔΟΡΟΣ χαλκου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000504"/>
            <a:ext cx="1857237" cy="192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715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Η πρέσα χαλκού είναι το εργαλείο που κάνει την σύνδεση της χαλκοσωλήνας με τα πρεσαριστά εξαρτήματα. Η διαδικασία περιγράφετε </a:t>
            </a:r>
            <a:r>
              <a:rPr lang="el-GR" sz="2400" dirty="0" smtClean="0"/>
              <a:t>παραπάνω</a:t>
            </a:r>
            <a:r>
              <a:rPr lang="el-GR" sz="2400" dirty="0" smtClean="0"/>
              <a:t> </a:t>
            </a:r>
            <a:r>
              <a:rPr lang="el-GR" sz="2400" dirty="0" smtClean="0"/>
              <a:t>και παρακάτω.</a:t>
            </a:r>
            <a:endParaRPr lang="el-GR" sz="2400" dirty="0" smtClean="0"/>
          </a:p>
          <a:p>
            <a:pPr>
              <a:buNone/>
            </a:pPr>
            <a:endParaRPr lang="el-GR" sz="2400" dirty="0" smtClean="0"/>
          </a:p>
          <a:p>
            <a:pPr>
              <a:buNone/>
            </a:pPr>
            <a:endParaRPr lang="el-GR" sz="2400" dirty="0" smtClean="0"/>
          </a:p>
          <a:p>
            <a:pPr>
              <a:buNone/>
            </a:pPr>
            <a:endParaRPr lang="el-GR" sz="2400" dirty="0" smtClean="0"/>
          </a:p>
          <a:p>
            <a:pPr marL="493776" indent="-457200">
              <a:buNone/>
            </a:pPr>
            <a:r>
              <a:rPr lang="el-GR" sz="2400" dirty="0" smtClean="0"/>
              <a:t>      1  ΧΕΙΡΟΚΊΝΗΤΗ ΠΡΈΣΑ ΧΑΛΚΟΥ</a:t>
            </a:r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None/>
            </a:pPr>
            <a:r>
              <a:rPr lang="el-GR" sz="2400" dirty="0" smtClean="0"/>
              <a:t>                                          2  ΗΛΕΚΤΡΟΚΙΝΗΤΗ ΠΡΕΣΑ ΧΑΛΚΟΥ</a:t>
            </a:r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None/>
            </a:pPr>
            <a:r>
              <a:rPr lang="el-GR" sz="2400" dirty="0" smtClean="0"/>
              <a:t>3. ΠΡΕΣΑ ΧΑΛΚΟΥ ΜΠΑΤΑΡΙΑΣ</a:t>
            </a:r>
            <a:endParaRPr lang="el-GR" sz="24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2943617" y="214290"/>
            <a:ext cx="3193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sz="2800" dirty="0" smtClean="0"/>
              <a:t>ΠΡΕΣΑ  ΧΑΛΚΟΎ 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1928647" y="2143116"/>
            <a:ext cx="5429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l-GR" sz="2400" b="1" u="sng" dirty="0" smtClean="0"/>
              <a:t>ΣΥΝΗΘΕΙΣ ΤΥΠΟΙ ΠΡΕΣΑΣ ΧΑΛΚΟΥ</a:t>
            </a:r>
          </a:p>
        </p:txBody>
      </p:sp>
      <p:pic>
        <p:nvPicPr>
          <p:cNvPr id="7" name="6 - Εικόνα" descr="Αποτέλεσμα εικόνας για πρεσσα χαλκου χαλκου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5143512"/>
            <a:ext cx="2531482" cy="153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Αποτέλεσμα εικόνας για ΠΡΕΣΣΑ χαλκου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643182"/>
            <a:ext cx="2500330" cy="128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Αποτέλεσμα εικόνας για πρεσα χαλκου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571876"/>
            <a:ext cx="2722879" cy="18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el-GR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2. ΒΑΣΙΚΑ ΧΑΛΚΙΝΑ ΕΞΑΡΤΗΜΑΤΑ</a:t>
            </a:r>
            <a:endParaRPr lang="el-GR" sz="3600" b="1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1689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r>
              <a:rPr lang="el-GR" sz="1200" dirty="0" smtClean="0"/>
              <a:t>          </a:t>
            </a:r>
            <a:r>
              <a:rPr lang="el-GR" sz="1600" dirty="0" smtClean="0">
                <a:solidFill>
                  <a:srgbClr val="00B0F0"/>
                </a:solidFill>
              </a:rPr>
              <a:t>ΓΩΝΙΑ ΘΗΛΥΚΗ – ΘΗΛΥΚΗ                                  ΓΩΝΙΑ ΑΡΣΕΝΙΚΗ – ΘΗΛΥΚΗ </a:t>
            </a:r>
          </a:p>
          <a:p>
            <a:pPr>
              <a:buNone/>
            </a:pPr>
            <a:r>
              <a:rPr lang="el-GR" sz="1000" dirty="0" smtClean="0"/>
              <a:t>         (ΕΞΑΡΤΗΜΑ ΠΟΥ ΚΑΝΕΙ ΑΛΛΑΓΗ ΚΑΤΕΥΘΥΝΣΗΣ 90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)                          (ΕΞΑΡΤΗΜΑ ΠΟΥ ΚΑΝΕΙ ΑΛΛΑΓΗ ΚΑΤΕΥΘΥΝΣΗΣ 90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 ΚΑΙ   </a:t>
            </a:r>
          </a:p>
          <a:p>
            <a:pPr>
              <a:buNone/>
            </a:pPr>
            <a:r>
              <a:rPr lang="el-GR" sz="1000" dirty="0" smtClean="0"/>
              <a:t>                                                                                                                                ΕΧΕΙ ΤΗΝ ΜΙΑ ΠΛΕΥΡΑ ΘΥΛΙΚΗ ΚΑΙ ΤΗΝ ΆΛΛΗ ΑΡΣΕΝΙΚΗ)</a:t>
            </a:r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endParaRPr lang="el-GR" sz="1200" dirty="0" smtClean="0"/>
          </a:p>
          <a:p>
            <a:pPr>
              <a:buNone/>
            </a:pPr>
            <a:r>
              <a:rPr lang="el-GR" sz="1600" dirty="0" smtClean="0"/>
              <a:t>   </a:t>
            </a:r>
          </a:p>
          <a:p>
            <a:pPr>
              <a:buNone/>
            </a:pPr>
            <a:endParaRPr lang="el-GR" sz="1600" dirty="0" smtClean="0"/>
          </a:p>
          <a:p>
            <a:pPr>
              <a:buNone/>
            </a:pPr>
            <a:endParaRPr lang="el-GR" sz="1600" dirty="0" smtClean="0"/>
          </a:p>
          <a:p>
            <a:pPr>
              <a:buNone/>
            </a:pPr>
            <a:r>
              <a:rPr lang="el-GR" sz="1600" dirty="0" smtClean="0"/>
              <a:t>        </a:t>
            </a:r>
            <a:r>
              <a:rPr lang="el-GR" sz="1600" dirty="0" smtClean="0">
                <a:solidFill>
                  <a:srgbClr val="00B0F0"/>
                </a:solidFill>
              </a:rPr>
              <a:t>ΚΑΜΠΥΛΗ ΘΗΛΥΚΗ – ΘΗΛΥΚΗ                  ΚΑΜΠΥΛΗ ΑΡΣΕΝΙΚΗ – ΘΗΛΥΚΗ </a:t>
            </a:r>
          </a:p>
          <a:p>
            <a:pPr>
              <a:buNone/>
            </a:pPr>
            <a:r>
              <a:rPr lang="el-GR" sz="1000" dirty="0" smtClean="0"/>
              <a:t> (ΕΞΑΡΤΗΜΑ ΠΟΥ ΚΑΝΕΙ ΑΛΛΑΓΗ ΚΑΤΕΥΘΥΝΣΗΣ 90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                         (ΕΞΑΡΤΗΜΑ ΠΟΥ ΚΑΝΕΙ ΑΛΛΑΓΗ ΚΑΤΕΥΘΥΝΣΗΣ 90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 ΚΑΙ   </a:t>
            </a:r>
          </a:p>
          <a:p>
            <a:pPr>
              <a:buNone/>
            </a:pPr>
            <a:r>
              <a:rPr lang="el-GR" sz="1000" dirty="0" smtClean="0"/>
              <a:t> ΜΕ ΜΕΓΑΛΥΤΕΡΗ ΑΚΤΙΝΑ ΚΑΜΠΥΛΩΤΗΤΑΣ ΑΠΌ ΤΗΝ ΓΩΝΙΑ )                ΕΧΕΙ ΤΗΝ ΜΙΑ ΠΛΕΥΡΑ ΘΥΛΙΚΗ ΚΑΙ ΤΗΝ ΆΛΛΗ ΑΡΣΕΝΙΚΗ</a:t>
            </a:r>
          </a:p>
          <a:p>
            <a:pPr>
              <a:buNone/>
            </a:pPr>
            <a:r>
              <a:rPr lang="el-GR" sz="1100" dirty="0" smtClean="0"/>
              <a:t>                                                                                                              </a:t>
            </a:r>
            <a:r>
              <a:rPr lang="el-GR" sz="1000" dirty="0" smtClean="0"/>
              <a:t>ΜΕ ΜΕΓΑΛΥΤΕΡΗ ΑΚΤΙΝΑ ΚΑΜΠΥΛΩΤΗΤΑΣ ΑΠΌ ΤΗΝ ΓΩΝΙΑ )</a:t>
            </a:r>
            <a:endParaRPr lang="el-GR" sz="1000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  <p:pic>
        <p:nvPicPr>
          <p:cNvPr id="5" name="4 - Εικόνα" descr="SUDO Γωνιά χάλκινη κολλητή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4464" y="785794"/>
            <a:ext cx="2305966" cy="172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- Εικόνα" descr="SUDO Γωνιά αρσενική -θηλυκή κολλητή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9868" y="928670"/>
            <a:ext cx="2232594" cy="165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 descr="SUDO Καμπύλη κολλητή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786190"/>
            <a:ext cx="2286016" cy="173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SUDO ÎÎ±Î¼ÏÏÎ»Î· Î±ÏÏÎµÎ½Î¹ÎºÎ® -Î¸Î·Î»ÏÎºÎ® ÎºÎ¿Î»Î»Î·ÏÎ®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571876"/>
            <a:ext cx="2376834" cy="187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04867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l-GR" sz="2000" dirty="0" smtClean="0"/>
              <a:t>     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  <p:pic>
        <p:nvPicPr>
          <p:cNvPr id="6" name="5 - Εικόνα" descr="SUDO Ημικαμπύλη αρσενική -θηλυκή κολλητή 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928670"/>
            <a:ext cx="2063722" cy="185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 descr="SUDO Ημικαμπύλη κολλητή 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857232"/>
            <a:ext cx="2029904" cy="199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Ορθογώνιο"/>
          <p:cNvSpPr/>
          <p:nvPr/>
        </p:nvSpPr>
        <p:spPr>
          <a:xfrm>
            <a:off x="0" y="299811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</a:t>
            </a:r>
            <a:r>
              <a:rPr lang="el-GR" sz="1600" dirty="0" smtClean="0">
                <a:solidFill>
                  <a:srgbClr val="00B0F0"/>
                </a:solidFill>
              </a:rPr>
              <a:t>ΗΜΙΚΑΜΠΥΛΗ ΘΗΛΥΚΗ – ΘΗΛΥΚΗ                           ΗΜΙΚΑΜΠΥΛΗ ΑΡΣΕΝΙΚΗ – ΘΗΛΥΚΗ</a:t>
            </a:r>
          </a:p>
          <a:p>
            <a:pPr>
              <a:buNone/>
            </a:pPr>
            <a:r>
              <a:rPr lang="el-GR" sz="1600" dirty="0" smtClean="0"/>
              <a:t> </a:t>
            </a:r>
            <a:r>
              <a:rPr lang="en-US" sz="1600" dirty="0" smtClean="0"/>
              <a:t>    </a:t>
            </a:r>
            <a:r>
              <a:rPr lang="el-GR" sz="1000" dirty="0" smtClean="0"/>
              <a:t>(ΕΞΑΡΤΗΜΑ ΠΟΥ ΚΑΝΕΙ ΑΛΛΑΓΗ ΚΑΤΕΥΘΥΝΣΗΣ 45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)                                            </a:t>
            </a:r>
            <a:r>
              <a:rPr lang="en-US" sz="1000" dirty="0" smtClean="0"/>
              <a:t> </a:t>
            </a:r>
            <a:r>
              <a:rPr lang="el-GR" sz="1000" dirty="0" smtClean="0"/>
              <a:t> (ΕΞΑΡΤΗΜΑ ΠΟΥ ΚΑΝΕΙ ΑΛΛΑΓΗ ΚΑΤΕΥΘΥΝΣΗΣ 90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 ΚΑΙ   </a:t>
            </a:r>
          </a:p>
          <a:p>
            <a:pPr>
              <a:buNone/>
            </a:pPr>
            <a:r>
              <a:rPr lang="el-GR" sz="1000" dirty="0" smtClean="0"/>
              <a:t>                                                                                                                                                     ΕΧΕΙ ΤΗΝ ΜΙΑ ΠΛΕΥΡΑ ΘΥΛΙΚΗ ΚΑΙ ΤΗΝ ΆΛΛΗ ΑΡΣΕΝΙΚΗ)</a:t>
            </a:r>
          </a:p>
          <a:p>
            <a:pPr>
              <a:buNone/>
            </a:pPr>
            <a:endParaRPr lang="el-GR" sz="1000" dirty="0" smtClean="0"/>
          </a:p>
        </p:txBody>
      </p:sp>
      <p:sp>
        <p:nvSpPr>
          <p:cNvPr id="10" name="9 - Ορθογώνιο"/>
          <p:cNvSpPr/>
          <p:nvPr/>
        </p:nvSpPr>
        <p:spPr>
          <a:xfrm>
            <a:off x="142844" y="5786454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>
                <a:solidFill>
                  <a:srgbClr val="00B0F0"/>
                </a:solidFill>
              </a:rPr>
              <a:t>                             ΒΕ                                                                             ΗΜΙΒΕ</a:t>
            </a:r>
          </a:p>
          <a:p>
            <a:pPr>
              <a:buNone/>
            </a:pPr>
            <a:r>
              <a:rPr lang="el-GR" sz="1600" dirty="0" smtClean="0"/>
              <a:t> </a:t>
            </a:r>
            <a:r>
              <a:rPr lang="el-GR" sz="1000" dirty="0" smtClean="0"/>
              <a:t>ΕΞΑΡΤΗΜΑ ΠΟΥ ΧΡΗΣΙΜΟΠΟΙΕΙΤΕ ΓΙΑ ΑΠΟΦΥΓΗ ΕΜΠΟΔΙΟΥ </a:t>
            </a:r>
            <a:r>
              <a:rPr lang="en-US" sz="1000" dirty="0" smtClean="0"/>
              <a:t>                      </a:t>
            </a:r>
            <a:r>
              <a:rPr lang="el-GR" sz="1000" dirty="0" smtClean="0"/>
              <a:t>ΕΞΑΡΤΗΜΑ ΠΟΥ ΧΡΗΣΙΜΟΠΟΙΕΙΤΕ ΓΙΑ ΑΠΟΦΥΓΗ ΕΜΠΟΔΙΟΥ </a:t>
            </a:r>
            <a:endParaRPr lang="en-US" sz="1000" dirty="0" smtClean="0"/>
          </a:p>
          <a:p>
            <a:pPr>
              <a:buNone/>
            </a:pPr>
            <a:r>
              <a:rPr lang="en-US" sz="1000" dirty="0" smtClean="0"/>
              <a:t>         </a:t>
            </a:r>
            <a:r>
              <a:rPr lang="el-GR" sz="1000" dirty="0" smtClean="0"/>
              <a:t>(</a:t>
            </a:r>
            <a:r>
              <a:rPr lang="el-GR" sz="1000" dirty="0" err="1" smtClean="0"/>
              <a:t>π.χ</a:t>
            </a:r>
            <a:r>
              <a:rPr lang="el-GR" sz="1000" dirty="0" smtClean="0"/>
              <a:t> άλλη σωλήνα) ΚΑΙ ΣΧΗΜΑΤΙΖΕΙ ΣΧΗΜΑ ΒΕ   )</a:t>
            </a:r>
            <a:r>
              <a:rPr lang="en-US" sz="1000" dirty="0" smtClean="0"/>
              <a:t>                                                 </a:t>
            </a:r>
            <a:r>
              <a:rPr lang="el-GR" sz="1000" dirty="0" smtClean="0"/>
              <a:t>(</a:t>
            </a:r>
            <a:r>
              <a:rPr lang="el-GR" sz="1000" dirty="0" err="1" smtClean="0"/>
              <a:t>π.χ</a:t>
            </a:r>
            <a:r>
              <a:rPr lang="el-GR" sz="1000" dirty="0" smtClean="0"/>
              <a:t> άλλη σωλήνα) ΚΑΙ ΣΧΗΜΑΤΙΖΕΙ ΣΧΗΜΑ </a:t>
            </a:r>
            <a:r>
              <a:rPr lang="en-US" sz="1000" dirty="0" smtClean="0"/>
              <a:t>HMI</a:t>
            </a:r>
            <a:r>
              <a:rPr lang="el-GR" sz="1000" dirty="0" smtClean="0"/>
              <a:t>ΒΕ  )</a:t>
            </a:r>
          </a:p>
        </p:txBody>
      </p:sp>
      <p:pic>
        <p:nvPicPr>
          <p:cNvPr id="11" name="10 - Εικόνα" descr="SUDO Ημιβέ κολλητό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857628"/>
            <a:ext cx="2071702" cy="194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- Εικόνα" descr="SUDO Βε κολλητό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714752"/>
            <a:ext cx="1857388" cy="187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ΤΥΠΟΙ ΧΑΛΚΟΣΩΛΗΝΑΣ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Οι βασικές κατηγορίες χαλκοσωλήνας είναι δυο :</a:t>
            </a:r>
          </a:p>
          <a:p>
            <a:pPr>
              <a:buNone/>
            </a:pPr>
            <a:endParaRPr lang="el-GR" sz="2400" dirty="0" smtClean="0"/>
          </a:p>
          <a:p>
            <a:pPr marL="493776" indent="-457200">
              <a:buAutoNum type="arabicPeriod"/>
            </a:pPr>
            <a:r>
              <a:rPr lang="el-GR" sz="2400" dirty="0" smtClean="0"/>
              <a:t>ΧΑΛΚΟΣΩΛΉΝΑΣ ΣΕ ΒΕΡΓΑ</a:t>
            </a:r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AutoNum type="arabicPeriod"/>
            </a:pPr>
            <a:endParaRPr lang="el-GR" sz="2400" dirty="0" smtClean="0"/>
          </a:p>
          <a:p>
            <a:pPr marL="493776" indent="-457200">
              <a:buFont typeface="Wingdings 2"/>
              <a:buAutoNum type="arabicPeriod"/>
            </a:pPr>
            <a:r>
              <a:rPr lang="el-GR" sz="2400" dirty="0" smtClean="0"/>
              <a:t>ΧΑΛΚΟΣΩΛΉΝΑΣ ΣΕ ΡΟΛΟ (κουλούρα)</a:t>
            </a:r>
          </a:p>
          <a:p>
            <a:pPr marL="493776" indent="-457200">
              <a:buAutoNum type="arabicPeriod"/>
            </a:pPr>
            <a:endParaRPr lang="el-GR" sz="24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5" name="4 - Εικόνα" descr="Αποτέλεσμα εικόνας για χαλκοσωληνες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714620"/>
            <a:ext cx="1716231" cy="150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- Εικόνα" descr="Αποτέλεσμα εικόνας για χαλκοσωληνες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786058"/>
            <a:ext cx="2287448" cy="159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Αποτέλεσμα εικόνας για χαλκοσωληνες βεργα με μονωση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5143512"/>
            <a:ext cx="1790921" cy="129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Αποτέλεσμα εικόνας για χαλκοσωληνες βεργα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5000636"/>
            <a:ext cx="2362425" cy="17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Αποτέλεσμα εικόνας για χαλκοσωληνες βεργα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5000636"/>
            <a:ext cx="2360837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6048672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52400" y="5826750"/>
            <a:ext cx="9144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>
                <a:solidFill>
                  <a:srgbClr val="00B0F0"/>
                </a:solidFill>
              </a:rPr>
              <a:t>                    ΤΑΦ                                                                                      </a:t>
            </a:r>
            <a:r>
              <a:rPr lang="el-GR" sz="1600" dirty="0" err="1" smtClean="0">
                <a:solidFill>
                  <a:srgbClr val="00B0F0"/>
                </a:solidFill>
              </a:rPr>
              <a:t>ΤΑΦ</a:t>
            </a:r>
            <a:r>
              <a:rPr lang="el-GR" sz="1600" dirty="0" smtClean="0">
                <a:solidFill>
                  <a:srgbClr val="00B0F0"/>
                </a:solidFill>
              </a:rPr>
              <a:t> ΣΥΣΤΟΛΙΚΟ</a:t>
            </a:r>
          </a:p>
          <a:p>
            <a:pPr>
              <a:buNone/>
            </a:pPr>
            <a:r>
              <a:rPr lang="el-GR" sz="1600" dirty="0" smtClean="0"/>
              <a:t>   </a:t>
            </a:r>
            <a:r>
              <a:rPr lang="el-GR" sz="1000" dirty="0" smtClean="0"/>
              <a:t>(ΕΞΑΡΤΗΜΑ ΠΟΥ ΧΡΗΣΙΜΟΠΟΙΕΙΤΕ ΓΙΑ                                                                                                      (ΕΞΑΡΤΗΜΑ ΠΟΥ ΧΡΗΣΙΜΟΠΟΙΕΙΤΕ ΓΙΑ</a:t>
            </a:r>
          </a:p>
          <a:p>
            <a:pPr>
              <a:buNone/>
            </a:pPr>
            <a:r>
              <a:rPr lang="el-GR" sz="1000" dirty="0" smtClean="0"/>
              <a:t>        ΤΗΝ ΔΙΑΚΛΑΔΩΣΗ ΤΗΣ ΣΩΛΗΝΑΣ)                                                                                                                  ΤΗΝ ΔΙΑΚΛΑΔΩΣΗ ΤΗΣ ΣΩΛΗΝΑΣ</a:t>
            </a:r>
          </a:p>
          <a:p>
            <a:pPr>
              <a:buNone/>
            </a:pPr>
            <a:r>
              <a:rPr lang="el-GR" sz="1000" dirty="0" smtClean="0"/>
              <a:t>                                                                                                                                                                             ΑΛΛΑΖΟΝΤΑΣ ΔΙΑΜΕΤΡΟ ΜΙΑ  Ή ΔΥΟ ΑΠΌ</a:t>
            </a:r>
          </a:p>
          <a:p>
            <a:pPr>
              <a:buNone/>
            </a:pPr>
            <a:r>
              <a:rPr lang="el-GR" sz="1000" dirty="0" smtClean="0"/>
              <a:t>                                                                                                                                                                                                     ΤΙΣ ΤΡΕΙΣ ΠΛΕΥΡΕΣ)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285720" y="2500306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           </a:t>
            </a:r>
            <a:r>
              <a:rPr lang="el-GR" sz="1600" dirty="0" smtClean="0">
                <a:solidFill>
                  <a:srgbClr val="00B0F0"/>
                </a:solidFill>
              </a:rPr>
              <a:t>ΜΟΥΦΑ </a:t>
            </a:r>
            <a:r>
              <a:rPr lang="en-US" sz="1600" dirty="0" smtClean="0">
                <a:solidFill>
                  <a:srgbClr val="00B0F0"/>
                </a:solidFill>
              </a:rPr>
              <a:t>                                                                                      </a:t>
            </a:r>
            <a:r>
              <a:rPr lang="el-GR" sz="1600" dirty="0" smtClean="0">
                <a:solidFill>
                  <a:srgbClr val="00B0F0"/>
                </a:solidFill>
              </a:rPr>
              <a:t>   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l-GR" sz="1600" dirty="0" smtClean="0">
                <a:solidFill>
                  <a:srgbClr val="00B0F0"/>
                </a:solidFill>
              </a:rPr>
              <a:t>ΣΥΣΤΟΛΗ </a:t>
            </a:r>
            <a:endParaRPr lang="en-US" sz="1600" dirty="0" smtClean="0">
              <a:solidFill>
                <a:srgbClr val="00B0F0"/>
              </a:solidFill>
            </a:endParaRPr>
          </a:p>
          <a:p>
            <a:r>
              <a:rPr lang="en-US" sz="1000" dirty="0" smtClean="0"/>
              <a:t>   </a:t>
            </a:r>
            <a:r>
              <a:rPr lang="el-GR" sz="1000" dirty="0" smtClean="0"/>
              <a:t>(ΕΞΑΡΤΗΜΑ ΠΟΥ ΧΡΗΣΙΜΟΠΟΙΕΙΤΕ ΓΙΑ                                                                                                   (ΕΞΑΡΤΗΜΑ ΠΟΥ ΧΡΗΣΙΜΟΠΟΙΕΙΤΕ ΓΙΑ</a:t>
            </a:r>
          </a:p>
          <a:p>
            <a:pPr>
              <a:buNone/>
            </a:pPr>
            <a:r>
              <a:rPr lang="el-GR" sz="1000" dirty="0" smtClean="0"/>
              <a:t>     ΕΠΕΚΤΑΣΗ ΤΗΣ ΣΩΛΗΝΑΣ ΣΕ ΕΥΘΕΙΑ)                                                                                                     ΕΠΕΚΤΑΣΗ ΤΗΣ ΣΩΛΗΝΑΣ ΣΕ ΕΥΘΕΙΑ</a:t>
            </a:r>
            <a:endParaRPr lang="en-US" sz="1000" dirty="0" smtClean="0"/>
          </a:p>
          <a:p>
            <a:pPr>
              <a:buNone/>
            </a:pPr>
            <a:r>
              <a:rPr lang="el-GR" sz="1000" dirty="0" smtClean="0"/>
              <a:t>                                                                                                                                                                      ΑΛΛΑΖΟΝΤΑΣ ΠΑΡΑΛΛΗΛΑ ΤΗΝ ΔΙΑΜΕΤΡΟ ΤΗΣ)</a:t>
            </a:r>
            <a:endParaRPr lang="el-GR" sz="1600" dirty="0" smtClean="0"/>
          </a:p>
        </p:txBody>
      </p:sp>
      <p:pic>
        <p:nvPicPr>
          <p:cNvPr id="8" name="7 - Εικόνα" descr="SUDO Μούφα κολλητή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2017710" cy="18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SUDO Συστολή κολλητή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71480"/>
            <a:ext cx="1888514" cy="185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SUDO Ταφ κολλητό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56992"/>
            <a:ext cx="2374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- Εικόνα" descr="SUDO Ταφ συστολικό κολλητό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356992"/>
            <a:ext cx="2374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- Εικόνα" descr="SUDO Τάπα θηλυκή κολλητή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000240"/>
            <a:ext cx="2374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Ορθογώνιο"/>
          <p:cNvSpPr/>
          <p:nvPr/>
        </p:nvSpPr>
        <p:spPr>
          <a:xfrm>
            <a:off x="3491880" y="458112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  </a:t>
            </a:r>
            <a:r>
              <a:rPr lang="el-GR" sz="1600" dirty="0" smtClean="0">
                <a:solidFill>
                  <a:srgbClr val="00B0F0"/>
                </a:solidFill>
              </a:rPr>
              <a:t>ΤΑΠΑ ΧΑΛΚΙΝΗ</a:t>
            </a:r>
          </a:p>
          <a:p>
            <a:pPr>
              <a:buNone/>
            </a:pPr>
            <a:r>
              <a:rPr lang="el-GR" sz="1000" dirty="0" smtClean="0"/>
              <a:t> (ΕΞΑΡΤΗΜΑ ΠΟΥ ΧΡΗΣΙΜΟΠΟΙΕΙΤΕ ΓΙΑ  ΝΑ ΤΑΠΩΣΟΥΜΕ ΜΙΑ ΣΩΛΗΝΑ)                                                                            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71406" y="0"/>
            <a:ext cx="9072594" cy="78579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ΒΑΣΙΚΑ ΟΡΕΙΧΑΛΚΙΝΑ ΕΞΑΡΤΗΜΑΤΑ</a:t>
            </a:r>
            <a:endParaRPr lang="el-GR" dirty="0"/>
          </a:p>
        </p:txBody>
      </p:sp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323528" y="1412776"/>
            <a:ext cx="8363272" cy="4683224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0" y="250030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>
                <a:solidFill>
                  <a:srgbClr val="00B0F0"/>
                </a:solidFill>
              </a:rPr>
              <a:t>              ΜΑΣΤΟΣ ΟΡΕΙΧ. ΑΡΣΕΝΙΚΟΣ                                   ΜΑΣΤΟΣ ΟΡΕΙΧ. ΘΗΛΥΚΟΣ </a:t>
            </a:r>
            <a:r>
              <a:rPr lang="el-GR" sz="1000" dirty="0" smtClean="0">
                <a:solidFill>
                  <a:srgbClr val="00B0F0"/>
                </a:solidFill>
              </a:rPr>
              <a:t> </a:t>
            </a:r>
            <a:r>
              <a:rPr lang="el-GR" sz="1000" dirty="0" smtClean="0"/>
              <a:t>(ΕΞΑΡΤΗΜΑ ΠΟΥ ΧΡΗΣΙΜΟΠΟΙΕΙΤΕ ΓΙΑ ΝΑ ΜΕΤΑΤΡΕΨΕΙ ΤΟΝ                                  (ΕΞΑΡΤΗΜΑ ΠΟΥ ΧΡΗΣΙΜΟΠΟΙΕΙΤΕ ΓΙΑ ΝΑ ΜΕΤΑΤΡΕΨΕΙ ΤΟΝ </a:t>
            </a:r>
          </a:p>
          <a:p>
            <a:r>
              <a:rPr lang="el-GR" sz="1000" dirty="0" smtClean="0"/>
              <a:t>ΧΑΛΚΟ ΣΕ ΣΠΕΙΡΩΜΑ ΓΙΑ ΝΑ ΜΠΟΡΕΣΕΙ ΝΑ ΣΥΝΔΕΘΕΙ ΜΕ ΈΝΑ                             ΧΑΛΚΟ ΣΕ ΣΠΕΙΡΩΜΑ ΓΙΑ ΝΑ ΜΠΟΡΕΣΕΙ ΝΑ ΣΥΝΔΕΘΕΙ ΜΕ ΈΝΑ </a:t>
            </a:r>
          </a:p>
          <a:p>
            <a:r>
              <a:rPr lang="el-GR" sz="1000" dirty="0" smtClean="0"/>
              <a:t>ΒΙΔΩΤΟ ΕΞΑΡΤΗΜΑ π.χ. διακόπτη ΚΑΙ ΕΧΕΙ ΑΡΣΕΝΙΚΟ ΣΠΕΙΡΩΜΑ                        ΒΙΔΩΤΟ ΕΞΑΡΤΗΜΑ π.χ. διακόπτη ΚΑΙ ΕΧΕΙ ΘΥΛΙΚΟ ΣΠΕΙΡΩΜΑ</a:t>
            </a:r>
          </a:p>
          <a:p>
            <a:pPr>
              <a:buNone/>
            </a:pPr>
            <a:r>
              <a:rPr lang="el-GR" sz="1000" dirty="0" smtClean="0"/>
              <a:t>          ΣΥΝΔΕΟΝΤΑΣ ΤΗΝ ΣΩΛΗΝΑ ΣΕ ΕΥΘΕΙΑ ΓΡΑΜΜΗ)                                                       ΣΥΝΔΕΟΝΤΑΣ ΤΗΝ ΣΩΛΗΝΑ ΣΕ ΕΥΘΕΙΑ ΓΡΑΜΜΗ)</a:t>
            </a:r>
          </a:p>
          <a:p>
            <a:pPr>
              <a:buNone/>
            </a:pPr>
            <a:endParaRPr lang="el-GR" sz="1600" dirty="0" smtClean="0"/>
          </a:p>
        </p:txBody>
      </p:sp>
      <p:sp>
        <p:nvSpPr>
          <p:cNvPr id="6" name="5 - Ορθογώνιο"/>
          <p:cNvSpPr/>
          <p:nvPr/>
        </p:nvSpPr>
        <p:spPr>
          <a:xfrm>
            <a:off x="142844" y="541145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           </a:t>
            </a:r>
            <a:r>
              <a:rPr lang="el-GR" sz="1600" dirty="0" smtClean="0">
                <a:solidFill>
                  <a:srgbClr val="00B0F0"/>
                </a:solidFill>
              </a:rPr>
              <a:t>ΓΩΝΙΑ ΟΡΕΙΧ. ΘΗΛΥΚΗ                                                ΓΩΝΙΑ ΟΡΕΙΧ. ΑΡΣΕΝΙΚΗ</a:t>
            </a:r>
          </a:p>
          <a:p>
            <a:pPr>
              <a:buNone/>
            </a:pPr>
            <a:r>
              <a:rPr lang="el-GR" sz="1600" dirty="0" smtClean="0"/>
              <a:t>  (</a:t>
            </a:r>
            <a:r>
              <a:rPr lang="el-GR" sz="1000" dirty="0" smtClean="0"/>
              <a:t>ΕΞΑΡΤΗΜΑ ΠΟΥ ΧΡΗΣΙΜΟΠΟΙΕΙΤΕ ΓΙΑ ΝΑ ΜΕΤΑΤΡΕΨΕΙ ΤΟΝ                                  (ΕΞΑΡΤΗΜΑ ΠΟΥ ΧΡΗΣΙΜΟΠΟΙΕΙΤΕ ΓΙΑ ΝΑ ΜΕΤΑΤΡΕΨΕΙ ΤΟΝ </a:t>
            </a:r>
          </a:p>
          <a:p>
            <a:r>
              <a:rPr lang="el-GR" sz="1000" dirty="0" smtClean="0"/>
              <a:t>ΧΑΛΚΟ ΣΕ ΣΠΕΙΡΩΜΑ ΓΙΑ ΝΑ ΜΠΟΡΕΣΕΙ ΝΑ ΣΥΝΔΕΘΕΙ ΜΕ ΈΝΑ                             ΧΑΛΚΟ ΣΕ ΣΠΕΙΡΩΜΑ ΓΙΑ ΝΑ ΜΠΟΡΕΣΕΙ ΝΑ ΣΥΝΔΕΘΕΙ ΜΕ ΈΝΑ </a:t>
            </a:r>
          </a:p>
          <a:p>
            <a:r>
              <a:rPr lang="el-GR" sz="1000" dirty="0" smtClean="0"/>
              <a:t>ΒΙΔΩΤΟ ΕΞΑΡΤΗΜΑ π.χ. διακόπτη ΚΑΙ ΕΧΕΙ ΘΥΛΙΚΟ ΣΠΕΙΡΩΜΑ                              ΒΙΔΩΤΟ ΕΞΑΡΤΗΜΑ π.χ. διακόπτη ΚΑΙ ΕΧΕΙ ΑΡΣΕΝΙΚΟ ΣΠΕΙΡΩΜΑ</a:t>
            </a:r>
          </a:p>
          <a:p>
            <a:r>
              <a:rPr lang="el-GR" sz="1000" dirty="0" smtClean="0"/>
              <a:t>     ΚΑΝΟΝΤΑΣ ΑΛΛΑΓΗ ΚΑΤΕΥΘΥΝΣΗΣ ΣΤΗΝ ΣΩΛΗΝΑ 90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)                                          ΚΑΝΟΝΤΑΣ ΑΛΛΑΓΗ ΚΑΤΕΥΘΥΝΣΗΣ ΣΤΗΝ ΣΩΛΗΝΑ 90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)</a:t>
            </a:r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600" dirty="0" smtClean="0"/>
          </a:p>
        </p:txBody>
      </p:sp>
      <p:pic>
        <p:nvPicPr>
          <p:cNvPr id="7" name="6 - Εικόνα" descr="Μαστός ορειχάλκινος αρσενικός κολλητός για χαλκοσωλήν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785794"/>
            <a:ext cx="2058938" cy="165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Μαστός ορειχάλκινος θηλυκός κολλητός για χαλκοσωλή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6734" y="785794"/>
            <a:ext cx="201429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Γωνιά ορειχάλκινη θηλυκή κολλητή για χαλκοσωλήνα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643314"/>
            <a:ext cx="207170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ÎÏÎ½Î¹Î¬ Î¿ÏÎµÎ¹ÏÎ¬Î»ÎºÎ¹Î½Î· Î±ÏÏÎµÎ½Î¹ÎºÎ® ÎºÎ¿Î»Î»Î·ÏÎ® Î³Î¹Î± ÏÎ±Î»ÎºÎ¿ÏÏÎ»Î®Î½Î±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643314"/>
            <a:ext cx="2071702" cy="176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5976664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0" y="582675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</a:t>
            </a:r>
            <a:r>
              <a:rPr lang="el-GR" sz="1600" dirty="0" smtClean="0">
                <a:solidFill>
                  <a:srgbClr val="00B0F0"/>
                </a:solidFill>
              </a:rPr>
              <a:t>ΓΩΝΙΑ ΘΗΛΥΚΗ – ΘΗΛΥΚΗ ΒΙΔΩΤΗ    </a:t>
            </a:r>
            <a:r>
              <a:rPr lang="el-GR" sz="1200" dirty="0" smtClean="0">
                <a:solidFill>
                  <a:srgbClr val="00B0F0"/>
                </a:solidFill>
              </a:rPr>
              <a:t>                                 </a:t>
            </a:r>
            <a:r>
              <a:rPr lang="el-GR" sz="1600" dirty="0" smtClean="0">
                <a:solidFill>
                  <a:srgbClr val="00B0F0"/>
                </a:solidFill>
              </a:rPr>
              <a:t>ΓΩΝΙΑ ΑΡΣΕΝΙΚΗ – ΘΗΛΥΚΗ ΒΙΔΩΤΗ</a:t>
            </a:r>
          </a:p>
          <a:p>
            <a:pPr>
              <a:buNone/>
            </a:pPr>
            <a:r>
              <a:rPr lang="el-GR" sz="1000" dirty="0" smtClean="0"/>
              <a:t>    (ΕΞΑΡΤΗΜΑ ΠΟΥ ΚΑΝΕΙ ΑΛΛΑΓΗ ΚΑΤΕΥΘΥΝΣΗΣ 90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                                                           (ΕΞΑΡΤΗΜΑ ΠΟΥ ΚΑΝΕΙ ΑΛΛΑΓΗ ΚΑΤΕΥΘΥΝΣΗΣ 90</a:t>
            </a:r>
            <a:r>
              <a:rPr lang="el-GR" sz="1000" baseline="30000" dirty="0" smtClean="0"/>
              <a:t>Ο</a:t>
            </a:r>
            <a:r>
              <a:rPr lang="el-GR" sz="1000" dirty="0" smtClean="0"/>
              <a:t> </a:t>
            </a:r>
          </a:p>
          <a:p>
            <a:r>
              <a:rPr lang="el-GR" sz="1000" dirty="0" smtClean="0"/>
              <a:t>ΚΑΙ ΕΧΕΙ ΚΑΙ ΑΠΌ ΤΙΣ ΔΥΟ ΠΛΕΥΡΕΣ ΘΥΛΙΚΟ ΣΠΕΙΡΩΜΑ)                                                     ΚΑΙ ΕΧΕΙ ΚΑΙ ΑΠΌ ΤΗΝ ΜΙΑ ΠΛΕΥΡΑ ΘΥΛΙΚΟ ΣΠΕΙΡΩΜΑ        </a:t>
            </a:r>
          </a:p>
          <a:p>
            <a:r>
              <a:rPr lang="el-GR" sz="1000" dirty="0" smtClean="0"/>
              <a:t>                                                                                                                                                                                 ΚΑΙ ΑΠΌ ΤΗΝ ΆΛΛΗ ΑΡΣΕΝΙΚΟ) </a:t>
            </a:r>
          </a:p>
          <a:p>
            <a:pPr>
              <a:buNone/>
            </a:pPr>
            <a:endParaRPr lang="el-GR" sz="1000" dirty="0" smtClean="0"/>
          </a:p>
        </p:txBody>
      </p:sp>
      <p:sp>
        <p:nvSpPr>
          <p:cNvPr id="7" name="6 - Ορθογώνιο"/>
          <p:cNvSpPr/>
          <p:nvPr/>
        </p:nvSpPr>
        <p:spPr>
          <a:xfrm>
            <a:off x="142844" y="2428868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   </a:t>
            </a:r>
            <a:r>
              <a:rPr lang="el-GR" sz="1600" dirty="0" smtClean="0">
                <a:solidFill>
                  <a:srgbClr val="00B0F0"/>
                </a:solidFill>
              </a:rPr>
              <a:t>ΤΑΦ  ΟΡΕΙΧ. ΚΟΛΛΗΤΟ - ΒΙΔΩΤΟ                                             ΤΑΦ ΟΡΕΙΧ. ΒΙΔΩΤΟ</a:t>
            </a:r>
          </a:p>
          <a:p>
            <a:r>
              <a:rPr lang="el-GR" sz="1000" dirty="0" smtClean="0"/>
              <a:t>(ΕΞΑΡΤΗΜΑ ΠΟΥ ΧΡΗΣΙΜΟΠΟΙΕΙΤΕ ΓΙΑ ΤΗΝ ΔΙΑΚΛΑΔΩΣΗ ΤΗΣ                                   (ΕΞΑΡΤΗΜΑ ΠΟΥ ΧΡΗΣΙΜΟΠΟΙΕΙΤΕ ΓΙΑ ΤΗΝ ΔΙΑΚΛΑΔΩΣΗ ΤΗΣ </a:t>
            </a:r>
          </a:p>
          <a:p>
            <a:pPr>
              <a:buNone/>
            </a:pPr>
            <a:r>
              <a:rPr lang="el-GR" sz="1000" dirty="0" smtClean="0"/>
              <a:t>ΣΩΛΗΝΑΣ ΕΧΟΝΤΑΣ ΣΤΟ ΚΕΝΤΡΟ ΣΠΕΙΡΩΜΑ ΘΗΛΥΚΟ ΚΑΙ ΣΤΙΣ                                                 ΣΩΛΗΝΑΣ ΕΧΟΝΤΑΣ ΚΑΙ ΣΤΙΣ ΤΡΕΙΣ ΠΛΕΥΡΕΣ</a:t>
            </a:r>
          </a:p>
          <a:p>
            <a:pPr>
              <a:buNone/>
            </a:pPr>
            <a:r>
              <a:rPr lang="el-GR" sz="1000" dirty="0" smtClean="0"/>
              <a:t>ΑΚΡΕΣ ΘΥΛΙΚΗ ΥΠΟΔΟΧΗ ΓΙΑ ΣΥΝΔΕΣΗ ΧΑΛΚΟΣΩΛΗΝΑΣ)                                                                                  ΘΗΛΥΚΟ ΣΠΕΙΡΩΜΑ)</a:t>
            </a:r>
          </a:p>
        </p:txBody>
      </p:sp>
      <p:pic>
        <p:nvPicPr>
          <p:cNvPr id="8" name="7 - Εικόνα" descr="Ταφ ορειχάλκινο θηλυκό κολλητό για χαλκοσωλήν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85728"/>
            <a:ext cx="2705524" cy="19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Ταφ θηλυκό ορειχάλκινο βιδωτό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28"/>
            <a:ext cx="27423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ÎÏÎ½Î¹Î¬ Î¸Î·Î»ÏÎºÎ® Î¿ÏÎµÎ¹ÏÎ¬Î»ÎºÎ¹Î½Î· Î²Î¹Î´ÏÏÎ®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571876"/>
            <a:ext cx="2132656" cy="201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- Εικόνα" descr="Γωνιά αρσενική - θηλυκή ορειχάλκινη βιδωτή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429000"/>
            <a:ext cx="217084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5976664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0" y="250030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   </a:t>
            </a:r>
            <a:r>
              <a:rPr lang="el-GR" sz="1600" dirty="0" smtClean="0">
                <a:solidFill>
                  <a:srgbClr val="00B0F0"/>
                </a:solidFill>
              </a:rPr>
              <a:t>ΜΑΣΤΟΣ ΟΡΕΙΧΑΛΚΙΝΟΣ                                                  ΣΥΣΤΟΛΙΚΟΣ ΜΑΣΤΟΣ</a:t>
            </a:r>
          </a:p>
          <a:p>
            <a:r>
              <a:rPr lang="el-GR" sz="1000" dirty="0" smtClean="0"/>
              <a:t>             (ΕΞΑΡΤΗΜΑ ΠΟΥ ΧΡΗΣΙΜΟΠΟΙΕΙΤΕ ΓΙΑ                                                                          (ΕΞΑΡΤΗΜΑ ΠΟΥ ΧΡΗΣΙΜΟΠΟΙΕΙΤΕ ΓΙΑ</a:t>
            </a:r>
          </a:p>
          <a:p>
            <a:pPr>
              <a:buNone/>
            </a:pPr>
            <a:r>
              <a:rPr lang="el-GR" sz="1000" dirty="0" smtClean="0"/>
              <a:t>        ΕΠΕΚΤΑΣΗ ΣΕ ΕΥΘΕΙΑ ΕΧΟΝΤΑΣ ΑΡΣΕΝΙΚΟ                                                                        ΕΠΕΚΤΑΣΗ ΣΕ ΕΥΘΕΙΑ ΕΧΟΝΤΑΣ ΑΡΣΕΝΙΚΟ</a:t>
            </a:r>
            <a:endParaRPr lang="en-US" sz="1000" dirty="0" smtClean="0"/>
          </a:p>
          <a:p>
            <a:pPr>
              <a:buNone/>
            </a:pPr>
            <a:r>
              <a:rPr lang="el-GR" sz="1000" dirty="0" smtClean="0"/>
              <a:t>           ΣΠΕΙΡΩΜΑ ΙΔΙΑΣ ΔΙΑΜΕΤΡΟΥ ΚΑΙ ΑΠΌ ΤΙΣ                                                                              ΣΠΕΙΡΩΜΑ  ΔΙΑΦΟΡΕΤΙΚΗΣ ΔΙΑΜΕΤΡΟΥ</a:t>
            </a:r>
          </a:p>
          <a:p>
            <a:pPr>
              <a:buNone/>
            </a:pPr>
            <a:r>
              <a:rPr lang="el-GR" sz="1000" dirty="0" smtClean="0"/>
              <a:t>                                    ΔΥΟ ΠΛΕΥΡΕΣ)                                                                                                                   ΣΤΙΣ ΔΥΟ ΠΛΕΥΡΕΣ)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142844" y="5682734"/>
            <a:ext cx="9305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   </a:t>
            </a:r>
            <a:r>
              <a:rPr lang="el-GR" sz="1600" dirty="0" smtClean="0">
                <a:solidFill>
                  <a:srgbClr val="00B0F0"/>
                </a:solidFill>
              </a:rPr>
              <a:t>ΣΥΣΤΟΛΗ ΑΜΕΡΙΚΗΣ                                                                ΣΥΣΤΟΛΗ ΑΓΓΛΙΑΣ</a:t>
            </a:r>
          </a:p>
          <a:p>
            <a:r>
              <a:rPr lang="el-GR" sz="1600" dirty="0" smtClean="0"/>
              <a:t>    </a:t>
            </a:r>
            <a:r>
              <a:rPr lang="el-GR" sz="1000" dirty="0" smtClean="0"/>
              <a:t>(ΕΞΑΡΤΗΜΑ ΠΟΥ ΧΡΗΣΙΜΟΠΟΙΕΙΤΕ ΓΙΑ                                                                                          (ΕΞΑΡΤΗΜΑ ΠΟΥ ΧΡΗΣΙΜΟΠΟΙΕΙΤΕ ΓΙΑ</a:t>
            </a:r>
          </a:p>
          <a:p>
            <a:pPr>
              <a:buNone/>
            </a:pPr>
            <a:r>
              <a:rPr lang="el-GR" sz="1000" dirty="0" smtClean="0"/>
              <a:t>     ΕΠΕΚΤΑΣΗ ΣΕ ΕΥΘΕΙΑ ΕΧΟΝΤΑΣ ΑΡΣΕΝΙΚΟ                                                                                  ΕΠΕΚΤΑΣΗ ΣΕ ΕΥΘΕΙΑ ΕΧΟΝΤΑΣ ΘΥΛΙΚΟ</a:t>
            </a:r>
            <a:endParaRPr lang="en-US" sz="1000" dirty="0" smtClean="0"/>
          </a:p>
          <a:p>
            <a:pPr>
              <a:buNone/>
            </a:pPr>
            <a:r>
              <a:rPr lang="el-GR" sz="1000" dirty="0" smtClean="0"/>
              <a:t>  ΣΠΕΙΡΩΜΑ  ΜΕΓΑΛΥΤΕΡΗΣ ΔΙΑΜΕΤΡΟΥ                                                                                              ΣΠΕΙΡΩΜΑ  ΔΙΑΦΟΡΕΤΙΚΗΣ ΔΙΑΜΕΤΡΟΥ</a:t>
            </a:r>
          </a:p>
          <a:p>
            <a:pPr>
              <a:buNone/>
            </a:pPr>
            <a:r>
              <a:rPr lang="el-GR" sz="1000" dirty="0" smtClean="0"/>
              <a:t> ΑΠΌ ΤΗΝ ΜΙΑ ΠΛΕΥΡΑ ΚΑΙ ΘΥΛΙΚΟ ΣΠΕΙΡΩΜΑ                                                                                                     ΣΤΙΣ ΔΥΟ ΠΛΕΥΡΕΣ)</a:t>
            </a:r>
          </a:p>
          <a:p>
            <a:pPr>
              <a:buNone/>
            </a:pPr>
            <a:r>
              <a:rPr lang="el-GR" sz="1000" dirty="0" smtClean="0"/>
              <a:t>ΜΙΚΡΟΤΕΡΗΣ ΔΙΑΜΕΤΡΟΥ ΑΠΌ ΤΗΝ ΆΛΛΗ ΠΛΕΥΡΑ)</a:t>
            </a:r>
          </a:p>
        </p:txBody>
      </p:sp>
      <p:pic>
        <p:nvPicPr>
          <p:cNvPr id="7" name="6 - Εικόνα" descr="ÎÎ±ÏÏÏÏ ÏÏÏÏÎ¿Î»Î¹ÎºÏÏ Î¿ÏÎµÎ¹ÏÎ¬Î»ÎºÎ¹Î½Î¿Ï Î²Î¹Î´ÏÏÏÏ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186" y="428604"/>
            <a:ext cx="1955962" cy="18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Μαστός εξάγωνος ορειχάλκινος βιδωτός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2274962" cy="1952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Συστολή Αμερικής ορειχάλινη βιδωτή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625868"/>
            <a:ext cx="1785950" cy="187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Συστολή Αγγλίας ορειχάλινη βιδωτή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571876"/>
            <a:ext cx="1955962" cy="1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590465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pPr>
              <a:buNone/>
            </a:pPr>
            <a:r>
              <a:rPr lang="el-GR" dirty="0" smtClean="0"/>
              <a:t>                                                                                                                     </a:t>
            </a:r>
          </a:p>
          <a:p>
            <a:pPr>
              <a:buNone/>
            </a:pP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pPr>
              <a:buNone/>
            </a:pPr>
            <a:r>
              <a:rPr lang="el-GR" dirty="0" smtClean="0"/>
              <a:t>                                                                                                                     </a:t>
            </a:r>
          </a:p>
          <a:p>
            <a:pPr>
              <a:buNone/>
            </a:pP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14282" y="257174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 </a:t>
            </a:r>
            <a:r>
              <a:rPr lang="el-GR" sz="1600" dirty="0" smtClean="0">
                <a:solidFill>
                  <a:srgbClr val="00B0F0"/>
                </a:solidFill>
              </a:rPr>
              <a:t>ΤΑΠΑ  ΟΡΕΙΧ. </a:t>
            </a:r>
            <a:r>
              <a:rPr lang="el-GR" sz="1600" smtClean="0">
                <a:solidFill>
                  <a:srgbClr val="00B0F0"/>
                </a:solidFill>
              </a:rPr>
              <a:t>ΑΡΣΕΝΙΚΗ                                                         </a:t>
            </a:r>
            <a:r>
              <a:rPr lang="el-GR" sz="1600" dirty="0" smtClean="0">
                <a:solidFill>
                  <a:srgbClr val="00B0F0"/>
                </a:solidFill>
              </a:rPr>
              <a:t>ΤΑΠΑ ΟΡΕΙΧ. ΘΗΛΥΚΗ</a:t>
            </a:r>
          </a:p>
          <a:p>
            <a:r>
              <a:rPr lang="el-GR" sz="1600" dirty="0" smtClean="0"/>
              <a:t> </a:t>
            </a:r>
            <a:r>
              <a:rPr lang="el-GR" sz="1000" dirty="0" smtClean="0"/>
              <a:t>(ΕΞΑΡΤΗΜΑ ΠΟΥ ΧΡΗΣΙΜΟΠΟΙΕΙΤΕ ΓΙΑ  ΝΑ ΤΑΠΩΣΟΥΜΕ                                                </a:t>
            </a:r>
            <a:r>
              <a:rPr lang="el-GR" sz="1600" dirty="0" smtClean="0"/>
              <a:t> </a:t>
            </a:r>
            <a:r>
              <a:rPr lang="el-GR" sz="1000" dirty="0" smtClean="0"/>
              <a:t>(ΕΞΑΡΤΗΜΑ ΠΟΥ ΧΡΗΣΙΜΟΠΟΙΕΙΤΕ ΓΙΑ  ΝΑ ΤΑΠΩΣΟΥΜΕ </a:t>
            </a:r>
          </a:p>
          <a:p>
            <a:pPr>
              <a:buNone/>
            </a:pPr>
            <a:r>
              <a:rPr lang="el-GR" sz="1000" dirty="0" smtClean="0"/>
              <a:t>    ΈΝΑ ΕΞΑΡΤΗΜΑ ΕΧΟΝΤΑΣ ΑΡΣΕΝΙΚΟ ΣΠΕΙΡΩΜΑ)                                                                  ΈΝΑ ΕΞΑΡΤΗΜΑ ΕΧΟΝΤΑΣ ΘΗΛΥΚΟ ΣΠΕΙΡΩΜΑ)</a:t>
            </a:r>
          </a:p>
          <a:p>
            <a:pPr>
              <a:buNone/>
            </a:pPr>
            <a:endParaRPr lang="el-GR" sz="1000" dirty="0" smtClean="0"/>
          </a:p>
        </p:txBody>
      </p:sp>
      <p:sp>
        <p:nvSpPr>
          <p:cNvPr id="6" name="5 - Ορθογώνιο"/>
          <p:cNvSpPr/>
          <p:nvPr/>
        </p:nvSpPr>
        <p:spPr>
          <a:xfrm>
            <a:off x="304800" y="5682734"/>
            <a:ext cx="9144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dirty="0" smtClean="0"/>
              <a:t>        </a:t>
            </a:r>
            <a:r>
              <a:rPr lang="el-GR" sz="1600" dirty="0" smtClean="0">
                <a:solidFill>
                  <a:srgbClr val="00B0F0"/>
                </a:solidFill>
              </a:rPr>
              <a:t>ΜΟΥΦΟΜΑΣΤΟΣ  ΟΡΕΙΧ.                                                    ΣΩΛΗΝΟΜΑΣΤΟΣ ΟΡΕΙΧ.</a:t>
            </a:r>
          </a:p>
          <a:p>
            <a:pPr>
              <a:buNone/>
            </a:pPr>
            <a:r>
              <a:rPr lang="el-GR" sz="1600" dirty="0" smtClean="0"/>
              <a:t>  </a:t>
            </a:r>
            <a:r>
              <a:rPr lang="el-GR" sz="1000" dirty="0" smtClean="0"/>
              <a:t>(ΕΞΑΡΤΗΜΑ ΠΟΥ ΧΡΗΣΙΜΟΠΟΙΕΙΤΕ ΓΙΑ ΕΠΕΚΤΑΣΗ                                                                  (ΕΞΑΡΤΗΜΑ ΠΟΥ ΧΡΗΣΙΜΟΠΟΙΕΙΤΕ ΓΙΑ ΕΠΕΚΤΑΣΗ </a:t>
            </a:r>
          </a:p>
          <a:p>
            <a:pPr>
              <a:buNone/>
            </a:pPr>
            <a:r>
              <a:rPr lang="el-GR" sz="1000" dirty="0" smtClean="0"/>
              <a:t>     ΣΕ ΕΥΘΕΙΑ ΕΧΟΝΤΑΣ ΑΡΣΕΝΙΚΟ ΣΠΕΙΡΩΜΑ ΑΠΌ                                                                       ΣΕ ΕΥΘΕΙΑ ΕΧΟΝΤΑΣ ΑΡΣΕΝΙΚΟ ΣΠΕΙΡΩΜΑ ΚΑΙ </a:t>
            </a:r>
          </a:p>
          <a:p>
            <a:pPr>
              <a:buNone/>
            </a:pPr>
            <a:r>
              <a:rPr lang="el-GR" sz="1000" dirty="0" smtClean="0"/>
              <a:t>      ΤΗΝ ΜΙΑ ΠΛΕΥΡΑ  ΚΑΙ ΘΥΛΙΚΟ ΑΠΌ ΤΗΝ ΆΛΛΗ                                                                                 ΑΠΌ ΤΙΣ ΔΥΟ ΜΕΡΙΕΣ ΙΔΙΑΣ ΔΙΑΜΕΤΡΟΥ</a:t>
            </a:r>
          </a:p>
          <a:p>
            <a:pPr>
              <a:buNone/>
            </a:pPr>
            <a:r>
              <a:rPr lang="el-GR" sz="1000" dirty="0" smtClean="0"/>
              <a:t>                              ΙΔΙΑΣ ΔΙΑΜΕΤΡΟΥ)                                                                                                              ΚΑΙ ΚΑΤΑΣΚΕΥΑΖΕΤΕ ΑΠΌ ΣΩΛΗΝΑ)</a:t>
            </a:r>
          </a:p>
        </p:txBody>
      </p:sp>
      <p:pic>
        <p:nvPicPr>
          <p:cNvPr id="7" name="6 - Εικόνα" descr="Τάπα αρσενική ορειχάλινη βιδωτή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2130946" cy="20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Τάπα θηλυκή ορειχάλινη βιδωτή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7666" y="428604"/>
            <a:ext cx="2171986" cy="202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" name="Picture 1" descr="Μουφομαστός εξάγωνος ορειχάλκινος αρσενικός - θηλυκό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417030"/>
            <a:ext cx="2387094" cy="224421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4833938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6506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000" b="0" i="0" u="none" strike="noStrike" cap="none" normalizeH="0" baseline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l-GR" sz="1000" b="0" i="0" u="none" strike="noStrike" cap="none" normalizeH="0" baseline="0" smtClean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10 - Εικόνα" descr="Σωληνομαστός ορειχάλκινος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500438"/>
            <a:ext cx="2357454" cy="208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ΠΡΕΣΑΡΙΣΤΑ ΕΞΑΡΤΗΜΑΤΑ ΧΑΛΚΟΥ ΚΑΙ ΟΡΕΙΧΑΛΚΟΥ </a:t>
            </a:r>
            <a:endParaRPr lang="el-GR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290037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l-GR" sz="3200" dirty="0" smtClean="0"/>
              <a:t>Τα πρεσαριστά εξαρτήματα χαλκού και ορείχαλκου υπάρχουν στην αγορά σχεδόν όλη η γκάμα όπως και τα εξαρτήματα που σας έχω βάλει παραπάνω και αφορούν τα χάλκινα. Η περιγραφή λοιπόν μιας γωνίας ή μιας καμπύλης δεν θα άλλαζε παρά μόνο  στεγανοποίησης . </a:t>
            </a:r>
            <a:endParaRPr lang="el-GR" sz="32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57232"/>
          </a:xfrm>
        </p:spPr>
        <p:txBody>
          <a:bodyPr>
            <a:normAutofit/>
          </a:bodyPr>
          <a:lstStyle/>
          <a:p>
            <a:pPr algn="ctr"/>
            <a:r>
              <a:rPr lang="el-GR" sz="3200" b="1" u="sng" dirty="0" smtClean="0">
                <a:solidFill>
                  <a:srgbClr val="FF0000"/>
                </a:solidFill>
              </a:rPr>
              <a:t>Πως στεγανοποιεί </a:t>
            </a:r>
            <a:endParaRPr lang="el-GR" sz="3200" b="1" u="sng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1071546"/>
            <a:ext cx="9001156" cy="5054617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214282" y="4214818"/>
          <a:ext cx="8715405" cy="2214578"/>
        </p:xfrm>
        <a:graphic>
          <a:graphicData uri="http://schemas.openxmlformats.org/drawingml/2006/table">
            <a:tbl>
              <a:tblPr/>
              <a:tblGrid>
                <a:gridCol w="2905135"/>
                <a:gridCol w="2905135"/>
                <a:gridCol w="2905135"/>
              </a:tblGrid>
              <a:tr h="22145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b="1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1 ΔΑΚΤΥΛΙΔΙ VISU-CONTROL®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Οπτικός και αισθητός με την αφή δείκτης</a:t>
                      </a:r>
                      <a:b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</a:b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Χρωματική κωδικοποίηση (πράσινο: ύδρευση)</a:t>
                      </a:r>
                      <a:b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</a:b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Ανακυκλώσιμο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b="1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2 ΣΗΜΑΝΣΗ ΓΙΑ ΤΕΛΕΙΑ ΑΝΑΓΝΩΡΙΣΙΜΟΤΗΤΑ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dirty="0" err="1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Sudo</a:t>
                      </a: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</a:b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Διαστάσεις</a:t>
                      </a:r>
                      <a:b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</a:b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Πιστοποιήσεις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b="1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3 ΔΙΑΜΟΡΦΩΣΗ ΤΕΛΟΥΣ ΔΙΕΙΣΔΥΣΗΣ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Η διείσδυση του σωλήνα σταματά στο σωστό βάθος.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5" marR="6485" marT="6485" marB="64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 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5" marR="6485" marT="6485" marB="64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b="1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4 ΚΑΤΟΧΥΡΩΜΕΝΟ ΜΕ ΔΙΠΛΩΜΑ ΕΥΡΕΣΙΤΕΧΝΙΑΣ  O-RING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Κατά την διάρκεια της δοκιμής πίεσης ότι το εξάρτημα έχει συσφιχθεί σωστά.</a:t>
                      </a:r>
                      <a:b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</a:b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Χρωματική κωδικοποίηση (</a:t>
                      </a:r>
                      <a:r>
                        <a:rPr lang="el-GR" sz="600" dirty="0" err="1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μαύρο:EPDM</a:t>
                      </a: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)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b="1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5 ΠΡΟΦΙΛ ΣΥΣΦΙΞΗΣ ΤΥΠΟΥ-V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Ο σωλήνας οδηγείται κατά τη διείσδυση</a:t>
                      </a:r>
                      <a:b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</a:b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Το O-</a:t>
                      </a:r>
                      <a:r>
                        <a:rPr lang="el-GR" sz="600" dirty="0" err="1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ring</a:t>
                      </a: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 προστατεύεται</a:t>
                      </a:r>
                      <a:b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</a:br>
                      <a:r>
                        <a:rPr lang="el-GR" sz="600" dirty="0">
                          <a:solidFill>
                            <a:srgbClr val="3E3E40"/>
                          </a:solidFill>
                          <a:latin typeface="sans serif"/>
                          <a:ea typeface="Times New Roman"/>
                          <a:cs typeface="Times New Roman"/>
                        </a:rPr>
                        <a:t>Συμβατό με σύστημα διπλής σύσφιξης</a:t>
                      </a:r>
                      <a:endParaRPr lang="el-G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5" marR="6485" marT="6485" marB="64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8 - Εικόνα" descr="Πρεσαριστά εξαρτήματα χαλκού - από 12 έως 108 χιλ. COMAP Greec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928670"/>
            <a:ext cx="34861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Ενδεικτικά εξαρτήματα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1285860"/>
            <a:ext cx="9001156" cy="5572140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r>
              <a:rPr lang="el-GR" sz="1000" dirty="0" smtClean="0"/>
              <a:t> </a:t>
            </a:r>
            <a:r>
              <a:rPr lang="el-GR" sz="1000" dirty="0" smtClean="0"/>
              <a:t>                         ΣΥΣΤΟΛΙΚΟ ΠΡΕΣΑΡΙΣΤΌ ΤΑΦ                                                                                                             ΠΡΕΣΑΡΙΣΤΗ ΜΟΥΦΑ</a:t>
            </a:r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r>
              <a:rPr lang="el-GR" sz="1000" dirty="0" smtClean="0"/>
              <a:t>                                                                                                              ΠΡΕΣΑΡΙΣΤΟ ΒΕ </a:t>
            </a: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r>
              <a:rPr lang="el-GR" sz="1000" dirty="0" smtClean="0"/>
              <a:t>                     ΜΑΣΤΟΣ ΑΡΣΕΝΙΚΟΣ ΠΡΕΣΑΡΙΣΤΟΣ - ΒΙΔΟΤΟΣ                                                     ΜΑΣΤΟΣ ΘΥΛΙΚΟΣ </a:t>
            </a:r>
            <a:r>
              <a:rPr lang="el-GR" sz="1000" dirty="0" smtClean="0"/>
              <a:t>ΠΡΕΣΑΡΙΣΤΟΣ - ΒΙΔΟΤΟΣ</a:t>
            </a:r>
            <a:r>
              <a:rPr lang="el-GR" sz="1000" dirty="0" smtClean="0"/>
              <a:t>                                       </a:t>
            </a:r>
            <a:endParaRPr lang="el-GR" sz="1000" dirty="0" smtClean="0"/>
          </a:p>
          <a:p>
            <a:pPr>
              <a:buNone/>
            </a:pPr>
            <a:endParaRPr lang="el-GR" sz="1000" dirty="0" smtClean="0"/>
          </a:p>
          <a:p>
            <a:pPr>
              <a:buNone/>
            </a:pPr>
            <a:endParaRPr lang="el-GR" sz="10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5" name="4 - Εικόνα" descr="Χαλκινα - Μπρόυτζινα πρεσαριστά εξαρτήματα νερού SUDOPRESS | Κ. Κυριάκογλου  ABE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428868"/>
            <a:ext cx="2381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- Εικόνα" descr="Raccord Cuivre Male à Sertir COMAP SUDO PRESS VC4243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714884"/>
            <a:ext cx="28575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 descr="Raccord cuivre droit avec écrou à sertir - F 1/2 - Ø 16 mm - Comap:  Amazon.fr: Bricolage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714884"/>
            <a:ext cx="2214578" cy="154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Raccord cuivre à sertir - Té inégal Femelle 15x12x15 -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7" y="1357299"/>
            <a:ext cx="18573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Manchon cuivre à sertir Sudopress - AALBERTS I.P.S. - Plomberie Online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1500174"/>
            <a:ext cx="199072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5122" name="Picture 2" descr="F:\ΣΚΑΝΑΡΙΣΜΑΤΑ ΧΑΛΚΟΣ\Σάρωση_20210212 (6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7500990" cy="5883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4098" name="Picture 2" descr="F:\ΣΚΑΝΑΡΙΣΜΑΤΑ ΧΑΛΚΟΣ\Σάρωση_20210212 (7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7143800" cy="5767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3074" name="Picture 2" descr="F:\ΣΚΑΝΑΡΙΣΜΑΤΑ ΧΑΛΚΟΣ\Σάρωση_20210212 (8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85728"/>
            <a:ext cx="6715172" cy="60436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1026" name="Picture 2" descr="F:\ΣΚΑΝΑΡΙΣΜΑΤΑ ΧΑΛΚΟΣ\Σάρωση_20210212 (9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7572428" cy="6311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None/>
            </a:pPr>
            <a:r>
              <a:rPr lang="el-GR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1. ΣΥΝΔΕΣΕΙΣ ΧΑΛΚΟΣΩΛΗΝΑ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z="800" smtClean="0">
                <a:solidFill>
                  <a:srgbClr val="FF0000"/>
                </a:solidFill>
              </a:rPr>
              <a:t>ΜΑΣΤΡΟΓΙΑΝΝΟΠΟΥΛΟΣ ΓΕΩΡΓΙΟΣ</a:t>
            </a:r>
            <a:endParaRPr lang="el-GR" sz="800" dirty="0">
              <a:solidFill>
                <a:srgbClr val="FF0000"/>
              </a:solidFill>
            </a:endParaRPr>
          </a:p>
        </p:txBody>
      </p:sp>
      <p:pic>
        <p:nvPicPr>
          <p:cNvPr id="4" name="3 - Εικόν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14356"/>
            <a:ext cx="7560840" cy="559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ΜΑΣΤΡΟΓΙΑΝΝΟΠΟΥΛΟΣ ΓΕΩΡΓΙΟΣ</a:t>
            </a:r>
            <a:endParaRPr lang="el-GR"/>
          </a:p>
        </p:txBody>
      </p:sp>
      <p:pic>
        <p:nvPicPr>
          <p:cNvPr id="9218" name="Picture 2" descr="F:\ΣΚΑΝΑΡΙΣΜΑΤΑ ΧΑΛΚΟΣ\Σάρωση_20210212 (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7215238" cy="6189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Τεχνικό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Τεχνικό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Τεχν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11129</TotalTime>
  <Words>1239</Words>
  <Application>Microsoft Office PowerPoint</Application>
  <PresentationFormat>Προβολή στην οθόνη (4:3)</PresentationFormat>
  <Paragraphs>322</Paragraphs>
  <Slides>37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38" baseType="lpstr">
      <vt:lpstr>Τεχνικό</vt:lpstr>
      <vt:lpstr>Διαφάνεια 1</vt:lpstr>
      <vt:lpstr>Διαφάνεια 2</vt:lpstr>
      <vt:lpstr>ΤΥΠΟΙ ΧΑΛΚΟΣΩΛΗΝΑΣ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ΒΑΣΙΚΑ ΕΡΓΑΛΕΙΑ ΧΑΛΚΟΣΩΛΗΝΑΣ</vt:lpstr>
      <vt:lpstr>Διαφάνεια 23</vt:lpstr>
      <vt:lpstr>Διαφάνεια 24</vt:lpstr>
      <vt:lpstr>Διαφάνεια 25</vt:lpstr>
      <vt:lpstr>Διαφάνεια 26</vt:lpstr>
      <vt:lpstr>Διαφάνεια 27</vt:lpstr>
      <vt:lpstr>2. ΒΑΣΙΚΑ ΧΑΛΚΙΝΑ ΕΞΑΡΤΗΜΑΤΑ</vt:lpstr>
      <vt:lpstr>Διαφάνεια 29</vt:lpstr>
      <vt:lpstr>Διαφάνεια 30</vt:lpstr>
      <vt:lpstr>ΒΑΣΙΚΑ ΟΡΕΙΧΑΛΚΙΝΑ ΕΞΑΡΤΗΜΑΤΑ</vt:lpstr>
      <vt:lpstr>Διαφάνεια 32</vt:lpstr>
      <vt:lpstr>Διαφάνεια 33</vt:lpstr>
      <vt:lpstr>Διαφάνεια 34</vt:lpstr>
      <vt:lpstr>ΠΡΕΣΑΡΙΣΤΑ ΕΞΑΡΤΗΜΑΤΑ ΧΑΛΚΟΥ ΚΑΙ ΟΡΕΙΧΑΛΚΟΥ </vt:lpstr>
      <vt:lpstr>Πως στεγανοποιεί </vt:lpstr>
      <vt:lpstr>Ενδεικτικά εξαρτήματα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Giorgos Mastrogiannopoulos</dc:creator>
  <cp:lastModifiedBy>Γιωργος</cp:lastModifiedBy>
  <cp:revision>19</cp:revision>
  <dcterms:created xsi:type="dcterms:W3CDTF">2016-09-23T11:15:22Z</dcterms:created>
  <dcterms:modified xsi:type="dcterms:W3CDTF">2021-02-25T15:47:59Z</dcterms:modified>
</cp:coreProperties>
</file>