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C1C308-DBA2-474E-A9E8-1C621AF0AE0B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CE62A2-0EFD-4FA3-90C7-8A47170752D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CB39CF-A8F5-4C2F-8662-7F0D26C759E9}" type="datetimeFigureOut">
              <a:rPr lang="el-GR" smtClean="0"/>
              <a:pPr/>
              <a:t>10/4/2020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BC2378-5A2A-4947-9F35-9ABD00CAE009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BC2378-5A2A-4947-9F35-9ABD00CAE009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BC2378-5A2A-4947-9F35-9ABD00CAE009}" type="slidenum">
              <a:rPr lang="el-GR" smtClean="0"/>
              <a:pPr/>
              <a:t>3</a:t>
            </a:fld>
            <a:endParaRPr lang="el-G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1 - Θέση εικόνας διαφάνειας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2 - Θέση σημειώσεων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52228" name="3 - Θέση αριθμού διαφάνειας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0BEE189-C243-4600-9CEB-9A000F40F991}" type="slidenum">
              <a:rPr lang="el-GR" smtClean="0"/>
              <a:pPr/>
              <a:t>7</a:t>
            </a:fld>
            <a:endParaRPr lang="el-G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- Τίτλος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16" name="15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962B2-8669-484B-8E64-6B86DBC140F3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2" name="1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15" name="14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606F3-643E-4C78-983A-532C929064E0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F67F-D9B7-44AC-A052-022A15B1AD65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7" name="26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4221D-9E09-4911-BE4E-9476B7DA9BBC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- Θέση κειμένου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9" name="18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924A2-6D8F-44F0-86F2-FA6588B373C5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11" name="1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16" name="1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1" name="20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EFD27-CE90-4938-9C22-3E99F66FF035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10" name="9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- Τίτλος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25" name="24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8" name="27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42B53-8C0D-4D7F-840D-AF52A3D9194B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10 - Ευθεία γραμμή σύνδεσης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- Τίτλος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462EF-375A-4221-BD57-64263E4152CD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21" name="20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6FB49-65F1-4C2C-A1AB-E829DE0478EF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24" name="2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Ευθεία γραμμή σύνδεσης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Τίτλος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4" name="13 - Θέση περιεχομένου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25" name="2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8EE6C-3C3F-4DCA-BCA2-1DCDC73DDE3E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29" name="2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Θέση εικόνας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973103-9BAA-4F7A-B2A5-79FE6A911BF9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31" name="30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7" name="16 - Τίτλος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26" name="25 - Θέση κειμένου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- Θέση κειμένου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3BC7E2B-7FEF-4595-8D22-462681981399}" type="datetime1">
              <a:rPr lang="el-GR" smtClean="0"/>
              <a:pPr/>
              <a:t>10/4/2020</a:t>
            </a:fld>
            <a:endParaRPr lang="el-GR"/>
          </a:p>
        </p:txBody>
      </p:sp>
      <p:sp>
        <p:nvSpPr>
          <p:cNvPr id="28" name="27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l-GR" smtClean="0"/>
              <a:t>ΜΑΣΤΡΟΓΙΑΝΝΟΠΟΥΛΟΣ ΓΕΩΡΓΙΟΣ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B07C0A0-48EE-4C7C-BF4A-81D199908F7B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0" name="9 - Θέση τίτλου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Ευθεία γραμμή σύνδεσης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- Ευθεία γραμμή σύνδεσης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2030" y="0"/>
            <a:ext cx="8229600" cy="2000240"/>
          </a:xfrm>
        </p:spPr>
        <p:txBody>
          <a:bodyPr>
            <a:normAutofit/>
          </a:bodyPr>
          <a:lstStyle/>
          <a:p>
            <a:pPr algn="ctr"/>
            <a:r>
              <a:rPr lang="el-GR" u="sng" dirty="0" err="1" smtClean="0">
                <a:solidFill>
                  <a:srgbClr val="FF0000"/>
                </a:solidFill>
                <a:latin typeface="Arial Black" pitchFamily="34" charset="0"/>
              </a:rPr>
              <a:t>Υδραυλικεσ</a:t>
            </a:r>
            <a:r>
              <a:rPr lang="el-GR" u="sng" dirty="0" smtClean="0">
                <a:solidFill>
                  <a:srgbClr val="FF0000"/>
                </a:solidFill>
                <a:latin typeface="Arial Black" pitchFamily="34" charset="0"/>
              </a:rPr>
              <a:t> </a:t>
            </a:r>
            <a:r>
              <a:rPr lang="el-GR" u="sng" dirty="0" err="1" smtClean="0">
                <a:solidFill>
                  <a:srgbClr val="FF0000"/>
                </a:solidFill>
                <a:latin typeface="Arial Black" pitchFamily="34" charset="0"/>
              </a:rPr>
              <a:t>εγκαταστασεισ</a:t>
            </a:r>
            <a:r>
              <a:rPr lang="en-US" u="sng" dirty="0" smtClean="0">
                <a:latin typeface="Arial Black" pitchFamily="34" charset="0"/>
              </a:rPr>
              <a:t/>
            </a:r>
            <a:br>
              <a:rPr lang="en-US" u="sng" dirty="0" smtClean="0">
                <a:latin typeface="Arial Black" pitchFamily="34" charset="0"/>
              </a:rPr>
            </a:br>
            <a:r>
              <a:rPr lang="en-US" u="sng" dirty="0" smtClean="0">
                <a:latin typeface="Arial Black" pitchFamily="34" charset="0"/>
              </a:rPr>
              <a:t/>
            </a:r>
            <a:br>
              <a:rPr lang="en-US" u="sng" dirty="0" smtClean="0">
                <a:latin typeface="Arial Black" pitchFamily="34" charset="0"/>
              </a:rPr>
            </a:br>
            <a:r>
              <a:rPr lang="el-GR" sz="4400" u="sng" dirty="0" smtClean="0">
                <a:solidFill>
                  <a:srgbClr val="0070C0"/>
                </a:solidFill>
                <a:latin typeface="Arial Black" pitchFamily="34" charset="0"/>
              </a:rPr>
              <a:t>ΣΚΟΠΟΣ </a:t>
            </a:r>
            <a:r>
              <a:rPr lang="el-GR" sz="4400" u="sng" dirty="0" smtClean="0">
                <a:solidFill>
                  <a:srgbClr val="0070C0"/>
                </a:solidFill>
              </a:rPr>
              <a:t>: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42844" y="1714488"/>
            <a:ext cx="8858312" cy="3571900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el-GR" sz="3200" b="1" dirty="0" smtClean="0">
                <a:solidFill>
                  <a:srgbClr val="7030A0"/>
                </a:solidFill>
                <a:latin typeface="Arial Black" pitchFamily="34" charset="0"/>
              </a:rPr>
              <a:t>Η ΚΑΛΥΨΗ ΤΗΣ ΑΝΑΓΚΗΣ ΤΟΥ ΑΝΘΡΩΠΟΥ ΝΑ ΕΧΕΙ ΣΕ ΈΝΑ ΧΩΡΟ ΤΡΕΧΟΥΜΕΝΟ ΠΟΣΙΜΟ ΝΕΡΟ  </a:t>
            </a:r>
            <a:endParaRPr lang="el-GR" sz="3200" dirty="0" smtClean="0">
              <a:solidFill>
                <a:srgbClr val="7030A0"/>
              </a:solidFill>
              <a:latin typeface="Arial Black" pitchFamily="34" charset="0"/>
            </a:endParaRPr>
          </a:p>
          <a:p>
            <a:pPr>
              <a:defRPr/>
            </a:pPr>
            <a:r>
              <a:rPr lang="el-GR" sz="1400" b="1" dirty="0" smtClean="0">
                <a:latin typeface="Arial Black" pitchFamily="34" charset="0"/>
              </a:rPr>
              <a:t> </a:t>
            </a:r>
            <a:endParaRPr lang="el-GR" sz="1400" dirty="0" smtClean="0">
              <a:latin typeface="Arial Black" pitchFamily="34" charset="0"/>
            </a:endParaRPr>
          </a:p>
          <a:p>
            <a:endParaRPr lang="el-GR" dirty="0">
              <a:latin typeface="Arial Black" pitchFamily="34" charset="0"/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357818" y="6429396"/>
            <a:ext cx="3352800" cy="288925"/>
          </a:xfrm>
        </p:spPr>
        <p:txBody>
          <a:bodyPr/>
          <a:lstStyle/>
          <a:p>
            <a:r>
              <a:rPr lang="el-GR" sz="1000" dirty="0" smtClean="0"/>
              <a:t>ΜΑΣΤΡΟΓΙΑΝΝΟΠΟΥΛΟΣ ΓΕΩΡΓΙΟΣ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1714488"/>
          </a:xfrm>
        </p:spPr>
        <p:txBody>
          <a:bodyPr>
            <a:normAutofit fontScale="90000"/>
          </a:bodyPr>
          <a:lstStyle/>
          <a:p>
            <a:pPr algn="ctr"/>
            <a:r>
              <a:rPr lang="el-GR" b="1" i="1" u="sng" dirty="0" smtClean="0"/>
              <a:t>ΟΙ ΥΔΡΑΥΛΙΚΕΣ ΕΓΚΑΤΑΣΤΑΣΕΙΣ ΧΩΡΙΖΟΝΤΑΙ ΣΕ ΤΡΕΙΣ ΜΕΓΑΛΕΣ ΚΑΤΗΓΟΡΙΕΣ</a:t>
            </a:r>
            <a:endParaRPr lang="el-GR" b="1" i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000636"/>
          </a:xfrm>
        </p:spPr>
        <p:txBody>
          <a:bodyPr>
            <a:normAutofit fontScale="85000" lnSpcReduction="20000"/>
          </a:bodyPr>
          <a:lstStyle/>
          <a:p>
            <a:pPr marL="571500" indent="-571500">
              <a:buFont typeface="+mj-lt"/>
              <a:buAutoNum type="arabicPeriod"/>
            </a:pPr>
            <a:r>
              <a:rPr lang="el-GR" sz="3600" b="1" u="sng" dirty="0" smtClean="0">
                <a:solidFill>
                  <a:srgbClr val="0070C0"/>
                </a:solidFill>
              </a:rPr>
              <a:t>ΥΔΡΕΥΣΗ : </a:t>
            </a:r>
            <a:r>
              <a:rPr lang="el-GR" sz="3600" dirty="0" smtClean="0"/>
              <a:t>Την τροφοδότηση με πόσιμο νερό των αναγκαίων σημείων </a:t>
            </a:r>
            <a:r>
              <a:rPr lang="el-GR" sz="3600" cap="small" dirty="0" smtClean="0"/>
              <a:t>του</a:t>
            </a:r>
            <a:r>
              <a:rPr lang="el-GR" sz="3600" dirty="0" smtClean="0"/>
              <a:t> κτιρίου.</a:t>
            </a:r>
          </a:p>
          <a:p>
            <a:pPr marL="571500" indent="-571500">
              <a:buFont typeface="+mj-lt"/>
              <a:buAutoNum type="arabicPeriod"/>
            </a:pPr>
            <a:endParaRPr lang="el-GR" sz="3600" b="1" u="sng" dirty="0" smtClean="0"/>
          </a:p>
          <a:p>
            <a:pPr marL="571500" indent="-571500">
              <a:buFont typeface="+mj-lt"/>
              <a:buAutoNum type="arabicPeriod"/>
            </a:pPr>
            <a:r>
              <a:rPr lang="el-GR" sz="3600" b="1" u="sng" dirty="0" smtClean="0">
                <a:solidFill>
                  <a:schemeClr val="accent4">
                    <a:lumMod val="75000"/>
                  </a:schemeClr>
                </a:solidFill>
              </a:rPr>
              <a:t>ΑΠΟΧΕΤΕΥΣΗ</a:t>
            </a:r>
            <a:r>
              <a:rPr lang="el-GR" sz="3600" b="1" u="sng" dirty="0" smtClean="0"/>
              <a:t> :</a:t>
            </a:r>
            <a:r>
              <a:rPr lang="el-GR" sz="3600" dirty="0" smtClean="0"/>
              <a:t>Την απομάκρυνση από το κτίριο κάθε ακάθαρτου νερού (λύμα) </a:t>
            </a:r>
            <a:r>
              <a:rPr lang="el-GR" sz="3600" cap="small" dirty="0" smtClean="0"/>
              <a:t>που </a:t>
            </a:r>
            <a:r>
              <a:rPr lang="el-GR" sz="3600" dirty="0" smtClean="0"/>
              <a:t>θα προκύψει κατά την χρήση του πόσιμου νερού, είτε προσωρινά σε βόθρο είτε οριστικά σε εξωτερικό αποχετευτικό δίκτυο (υπόνομο).</a:t>
            </a:r>
          </a:p>
          <a:p>
            <a:pPr marL="571500" indent="-571500">
              <a:buFont typeface="+mj-lt"/>
              <a:buAutoNum type="arabicPeriod"/>
            </a:pPr>
            <a:endParaRPr lang="el-GR" sz="2400" b="1" u="sng" dirty="0" smtClean="0"/>
          </a:p>
          <a:p>
            <a:pPr marL="571500" indent="-571500">
              <a:buFont typeface="+mj-lt"/>
              <a:buAutoNum type="arabicPeriod"/>
            </a:pPr>
            <a:r>
              <a:rPr lang="el-GR" sz="3600" b="1" u="sng" dirty="0" smtClean="0"/>
              <a:t>ΟΜΒΡΙΑ ΥΔΑΤΑ: </a:t>
            </a:r>
            <a:r>
              <a:rPr lang="el-GR" dirty="0" smtClean="0"/>
              <a:t>Την απομάκρυνση των νερών της βροχής από τις στέγες και ταράτσες του κτιρίου και τη διοχέτευσή τους στο ανάλογο αποχετευτικό δίκτυο.</a:t>
            </a:r>
          </a:p>
          <a:p>
            <a:pPr marL="571500" indent="-571500">
              <a:buFont typeface="+mj-lt"/>
              <a:buAutoNum type="arabicPeriod"/>
            </a:pPr>
            <a:endParaRPr lang="el-GR" sz="3600" b="1" u="sng" dirty="0" smtClean="0"/>
          </a:p>
          <a:p>
            <a:pPr marL="571500" indent="-571500">
              <a:buFont typeface="+mj-lt"/>
              <a:buAutoNum type="arabicPeriod"/>
            </a:pPr>
            <a:endParaRPr lang="el-GR" dirty="0" smtClean="0"/>
          </a:p>
          <a:p>
            <a:pPr marL="571500" indent="-571500">
              <a:buFont typeface="+mj-lt"/>
              <a:buAutoNum type="romanUcPeriod"/>
            </a:pPr>
            <a:endParaRPr lang="el-GR" dirty="0" smtClean="0"/>
          </a:p>
          <a:p>
            <a:pPr marL="571500" indent="-571500">
              <a:buFont typeface="+mj-lt"/>
              <a:buAutoNum type="arabicPeriod"/>
            </a:pPr>
            <a:endParaRPr lang="el-GR" dirty="0" smtClean="0"/>
          </a:p>
          <a:p>
            <a:pPr marL="571500" indent="-571500">
              <a:buFont typeface="+mj-lt"/>
              <a:buAutoNum type="romanUcPeriod"/>
            </a:pPr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2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86446" y="6569075"/>
            <a:ext cx="2895600" cy="288925"/>
          </a:xfrm>
        </p:spPr>
        <p:txBody>
          <a:bodyPr/>
          <a:lstStyle/>
          <a:p>
            <a:r>
              <a:rPr lang="el-GR" sz="1000" dirty="0" smtClean="0"/>
              <a:t>ΜΑΣΤΡΟΓΙΑΝΝΟΠΟΥΛΟΣ ΓΕΩΡΓΙΟΣ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304800" y="0"/>
            <a:ext cx="8686800" cy="857232"/>
          </a:xfrm>
        </p:spPr>
        <p:txBody>
          <a:bodyPr>
            <a:normAutofit fontScale="90000"/>
          </a:bodyPr>
          <a:lstStyle/>
          <a:p>
            <a:pPr algn="ctr"/>
            <a:r>
              <a:rPr lang="el-GR" sz="4400" b="1" u="sng" dirty="0" smtClean="0">
                <a:solidFill>
                  <a:srgbClr val="0070C0"/>
                </a:solidFill>
              </a:rPr>
              <a:t/>
            </a:r>
            <a:br>
              <a:rPr lang="el-GR" sz="4400" b="1" u="sng" dirty="0" smtClean="0">
                <a:solidFill>
                  <a:srgbClr val="0070C0"/>
                </a:solidFill>
              </a:rPr>
            </a:br>
            <a:r>
              <a:rPr lang="el-GR" sz="4400" b="1" u="sng" dirty="0" smtClean="0">
                <a:solidFill>
                  <a:srgbClr val="0070C0"/>
                </a:solidFill>
              </a:rPr>
              <a:t/>
            </a:r>
            <a:br>
              <a:rPr lang="el-GR" sz="4400" b="1" u="sng" dirty="0" smtClean="0">
                <a:solidFill>
                  <a:srgbClr val="0070C0"/>
                </a:solidFill>
              </a:rPr>
            </a:br>
            <a:r>
              <a:rPr lang="el-GR" sz="4400" b="1" u="sng" dirty="0" smtClean="0">
                <a:solidFill>
                  <a:srgbClr val="0070C0"/>
                </a:solidFill>
              </a:rPr>
              <a:t>1 . ΥΔΡΕΥΣΗ</a:t>
            </a:r>
            <a:r>
              <a:rPr lang="el-GR" b="1" u="sng" dirty="0" smtClean="0">
                <a:solidFill>
                  <a:srgbClr val="0070C0"/>
                </a:solidFill>
              </a:rPr>
              <a:t/>
            </a:r>
            <a:br>
              <a:rPr lang="el-GR" b="1" u="sng" dirty="0" smtClean="0">
                <a:solidFill>
                  <a:srgbClr val="0070C0"/>
                </a:solidFill>
              </a:rPr>
            </a:b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 typeface="Wingdings" pitchFamily="2" charset="2"/>
              <a:buChar char="v"/>
            </a:pPr>
            <a:r>
              <a:rPr lang="el-GR" dirty="0" smtClean="0"/>
              <a:t> Η ΠΑΡΟΧΗ ΝΕΡΟΥ ΣΕ ΈΝΑΝ ΣΥΓΚΕΚΡΙΜΕΝΟ ΧΩΡΟ ΟΝΟΜΑΖΕΤΕ ΥΔΡΕΥΣΗ. </a:t>
            </a:r>
          </a:p>
          <a:p>
            <a:pPr algn="ctr">
              <a:buNone/>
            </a:pPr>
            <a:endParaRPr lang="el-GR" dirty="0" smtClean="0"/>
          </a:p>
          <a:p>
            <a:pPr algn="ctr">
              <a:buFont typeface="Wingdings" pitchFamily="2" charset="2"/>
              <a:buChar char="v"/>
            </a:pPr>
            <a:r>
              <a:rPr lang="el-GR" dirty="0" smtClean="0"/>
              <a:t>ΤΟ ΝΕΡΟ ΟΔΗΓΕΙΤΕ ΣΕ ΔΙΑΦΟΡΟΥΣ ΧΩΡΟΥΣ ΤΟΥ ΟΙΚΗΜΑΤΟΣ ΑΝΑΛΟΓΑ ΜΕ ΤΙΣ ΑΝΑΓΚΕΣ.</a:t>
            </a:r>
          </a:p>
          <a:p>
            <a:pPr algn="ctr">
              <a:buNone/>
            </a:pPr>
            <a:endParaRPr lang="el-GR" dirty="0" smtClean="0"/>
          </a:p>
          <a:p>
            <a:r>
              <a:rPr lang="el-GR" dirty="0" smtClean="0"/>
              <a:t>    ΤΑ ΣΗΜΕΙΑ ΠΟΥ ΟΔΗΓΕΙΤΕ ΤΟ ΝΕΡΟ    </a:t>
            </a:r>
          </a:p>
          <a:p>
            <a:pPr>
              <a:buNone/>
            </a:pPr>
            <a:r>
              <a:rPr lang="el-GR" dirty="0" smtClean="0"/>
              <a:t>        ΟΝΟΜΑΖΟΝΤΑΙ </a:t>
            </a:r>
            <a:r>
              <a:rPr lang="el-GR" b="1" u="sng" dirty="0" smtClean="0">
                <a:solidFill>
                  <a:srgbClr val="FF0000"/>
                </a:solidFill>
              </a:rPr>
              <a:t>ΥΔΡΑΥΛΙΚΟΙ ΥΠΟΔΟΧΕΙΣ</a:t>
            </a:r>
            <a:endParaRPr lang="el-GR" b="1" u="sng" dirty="0">
              <a:solidFill>
                <a:srgbClr val="FF0000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857884" y="6569075"/>
            <a:ext cx="2895600" cy="288925"/>
          </a:xfrm>
        </p:spPr>
        <p:txBody>
          <a:bodyPr/>
          <a:lstStyle/>
          <a:p>
            <a:r>
              <a:rPr lang="el-GR" sz="1000" dirty="0" smtClean="0"/>
              <a:t>ΜΑΣΤΡΟΓΙΑΝΝΟΠΟΥΛΟΣ ΓΕΩΡΓΙΟΣ</a:t>
            </a:r>
            <a:endParaRPr lang="el-GR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i="1" u="sng" dirty="0" smtClean="0">
                <a:solidFill>
                  <a:schemeClr val="accent4">
                    <a:lumMod val="75000"/>
                  </a:schemeClr>
                </a:solidFill>
              </a:rPr>
              <a:t>ΕΓΚΑΤΑΣΤΆΣΕΙΣ ΥΔΡΕΥΣΗΣ</a:t>
            </a:r>
          </a:p>
          <a:p>
            <a:pPr algn="ctr">
              <a:buNone/>
            </a:pPr>
            <a:endParaRPr lang="el-GR" sz="24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el-GR" sz="24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r>
              <a:rPr lang="el-GR" sz="2400" b="1" i="1" u="sng" dirty="0" smtClean="0">
                <a:solidFill>
                  <a:schemeClr val="accent4">
                    <a:lumMod val="75000"/>
                  </a:schemeClr>
                </a:solidFill>
              </a:rPr>
              <a:t>Τύποι  υδραυλικής εγκατάστασης</a:t>
            </a:r>
          </a:p>
          <a:p>
            <a:pPr algn="ctr">
              <a:buNone/>
            </a:pPr>
            <a:endParaRPr lang="el-GR" sz="24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algn="ctr">
              <a:buNone/>
            </a:pPr>
            <a:endParaRPr lang="el-GR" sz="2400" b="1" i="1" u="sng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b="1" i="1" u="sng" dirty="0" smtClean="0">
                <a:solidFill>
                  <a:srgbClr val="FF0000"/>
                </a:solidFill>
              </a:rPr>
              <a:t>Απλή εγκατάσταση (δισωλήνια)</a:t>
            </a:r>
          </a:p>
          <a:p>
            <a:pPr marL="457200" indent="-457200" algn="ctr">
              <a:buFont typeface="+mj-lt"/>
              <a:buAutoNum type="arabicPeriod"/>
            </a:pPr>
            <a:endParaRPr lang="el-GR" sz="2400" b="1" i="1" u="sng" dirty="0" smtClean="0">
              <a:solidFill>
                <a:srgbClr val="FF0000"/>
              </a:solidFill>
            </a:endParaRPr>
          </a:p>
          <a:p>
            <a:pPr marL="457200" indent="-457200" algn="ctr">
              <a:buFont typeface="+mj-lt"/>
              <a:buAutoNum type="arabicPeriod"/>
            </a:pPr>
            <a:endParaRPr lang="el-GR" sz="2400" b="1" i="1" u="sng" dirty="0" smtClean="0">
              <a:solidFill>
                <a:srgbClr val="FF0000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l-GR" sz="2400" b="1" i="1" u="sng" dirty="0" smtClean="0">
                <a:solidFill>
                  <a:srgbClr val="FF0000"/>
                </a:solidFill>
              </a:rPr>
              <a:t>Εγκατάσταση με συλλέκτη (μονοσωλήνια)</a:t>
            </a: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86446" y="6429396"/>
            <a:ext cx="2895600" cy="288925"/>
          </a:xfrm>
        </p:spPr>
        <p:txBody>
          <a:bodyPr/>
          <a:lstStyle/>
          <a:p>
            <a:r>
              <a:rPr lang="el-GR" dirty="0" smtClean="0"/>
              <a:t>ΜΑΣΤΡΟΓΙΑΝΝΟΠΟΥΛΟΣ ΓΕΩΡΓΙΟΣ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b="1" i="1" u="sng" dirty="0" smtClean="0">
                <a:solidFill>
                  <a:srgbClr val="FF0000"/>
                </a:solidFill>
              </a:rPr>
              <a:t> Απλή εγκατάσταση (δισωλήνια)</a:t>
            </a:r>
          </a:p>
          <a:p>
            <a:r>
              <a:rPr lang="el-GR" sz="2000" b="1" dirty="0" smtClean="0">
                <a:solidFill>
                  <a:srgbClr val="00B050"/>
                </a:solidFill>
              </a:rPr>
              <a:t>Σε αυτή την εγκατάσταση η σωλήνες του</a:t>
            </a:r>
            <a:endParaRPr lang="el-GR" sz="11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νερού διέρχονται γύρο – γύρο στον τοίχο του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λουτρού  σε ύψος 50 </a:t>
            </a:r>
            <a:r>
              <a:rPr lang="en-US" sz="2000" b="1" dirty="0" smtClean="0">
                <a:solidFill>
                  <a:srgbClr val="00B050"/>
                </a:solidFill>
              </a:rPr>
              <a:t>cm.</a:t>
            </a:r>
            <a:endParaRPr lang="el-GR" sz="2000" b="1" dirty="0" smtClean="0">
              <a:solidFill>
                <a:srgbClr val="00B050"/>
              </a:solidFill>
            </a:endParaRPr>
          </a:p>
          <a:p>
            <a:r>
              <a:rPr lang="el-GR" sz="2000" b="1" dirty="0" smtClean="0">
                <a:solidFill>
                  <a:srgbClr val="00B050"/>
                </a:solidFill>
              </a:rPr>
              <a:t>Σε κάθε υδρολήπτη αφήνουμε μια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αναμονή και συνεχίζουμε για τους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υπόλοιπους 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l-GR" sz="2000" b="1" dirty="0" smtClean="0">
                <a:solidFill>
                  <a:srgbClr val="00B050"/>
                </a:solidFill>
              </a:rPr>
              <a:t>υδρολήπτες.</a:t>
            </a:r>
          </a:p>
          <a:p>
            <a:r>
              <a:rPr lang="el-GR" sz="2000" b="1" dirty="0" smtClean="0">
                <a:solidFill>
                  <a:srgbClr val="00B050"/>
                </a:solidFill>
              </a:rPr>
              <a:t>Οι σωλήνες που μπορούμε να χρησιμοποιή-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σουμε είναι συνήθως είναι χαλκοσωλήνα , </a:t>
            </a:r>
            <a:endParaRPr lang="el-GR" sz="1100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σιδηροσωλήνα  και πλαστική σωλήνα.</a:t>
            </a:r>
          </a:p>
          <a:p>
            <a:r>
              <a:rPr lang="el-GR" sz="2000" b="1" dirty="0" smtClean="0">
                <a:solidFill>
                  <a:srgbClr val="00B050"/>
                </a:solidFill>
              </a:rPr>
              <a:t>Υπάρχει ένας γενικός διακόπτης που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 απομονώνει όλο το δίκτυο της ύδρευσης.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Συνήθως τοποθετείτε στην κουζίνα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(στα ντουλάπια) , στο λουτρό σε ένα ουδέτερο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σημείο ή στο μπαλκόνι.</a:t>
            </a:r>
          </a:p>
          <a:p>
            <a:r>
              <a:rPr lang="el-GR" sz="2000" b="1" dirty="0" smtClean="0">
                <a:solidFill>
                  <a:srgbClr val="00B050"/>
                </a:solidFill>
              </a:rPr>
              <a:t>Οι σωληνώσεις που συνδέουν το μπάνιο με 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την κουζίνα διέρχονται (αν υπάρχει δυνατότητα)</a:t>
            </a:r>
          </a:p>
          <a:p>
            <a:pPr>
              <a:buNone/>
            </a:pPr>
            <a:r>
              <a:rPr lang="el-GR" sz="2000" b="1" dirty="0" smtClean="0">
                <a:solidFill>
                  <a:srgbClr val="00B050"/>
                </a:solidFill>
              </a:rPr>
              <a:t>στον τοίχο ή από το δάπεδο.                                      </a:t>
            </a:r>
            <a:endParaRPr lang="el-GR" sz="1200" dirty="0" smtClean="0">
              <a:solidFill>
                <a:srgbClr val="00B050"/>
              </a:solidFill>
            </a:endParaRPr>
          </a:p>
          <a:p>
            <a:endParaRPr lang="el-GR" sz="2000" b="1" dirty="0" smtClean="0">
              <a:solidFill>
                <a:srgbClr val="00B050"/>
              </a:solidFill>
            </a:endParaRPr>
          </a:p>
          <a:p>
            <a:pPr algn="ctr">
              <a:buNone/>
            </a:pPr>
            <a:endParaRPr lang="el-GR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b="1" i="1" u="sng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5</a:t>
            </a:fld>
            <a:endParaRPr lang="el-GR"/>
          </a:p>
        </p:txBody>
      </p:sp>
      <p:pic>
        <p:nvPicPr>
          <p:cNvPr id="4" name="3 - Εικόνα" descr="http://dec-orama.gr/wp-content/uploads/2012/07/P6080033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642918"/>
            <a:ext cx="3211143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http://1sek-spart.lak.sch.gr/Images/Thermoydravlikoi%2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143248"/>
            <a:ext cx="3310762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5715008" y="6072206"/>
            <a:ext cx="2357454" cy="288925"/>
          </a:xfrm>
        </p:spPr>
        <p:txBody>
          <a:bodyPr/>
          <a:lstStyle/>
          <a:p>
            <a:r>
              <a:rPr lang="el-GR" sz="1000" dirty="0" smtClean="0">
                <a:solidFill>
                  <a:schemeClr val="tx1"/>
                </a:solidFill>
              </a:rPr>
              <a:t>Εγκατάσταση λουτρού με χαλκοσωλήνα</a:t>
            </a:r>
            <a:r>
              <a:rPr lang="el-GR" sz="1000" b="1" dirty="0" smtClean="0">
                <a:solidFill>
                  <a:srgbClr val="00B050"/>
                </a:solidFill>
              </a:rPr>
              <a:t> </a:t>
            </a:r>
            <a:endParaRPr lang="el-GR" sz="1000" dirty="0"/>
          </a:p>
        </p:txBody>
      </p:sp>
      <p:sp>
        <p:nvSpPr>
          <p:cNvPr id="8" name="5 - Θέση υποσέλιδου"/>
          <p:cNvSpPr txBox="1">
            <a:spLocks/>
          </p:cNvSpPr>
          <p:nvPr/>
        </p:nvSpPr>
        <p:spPr>
          <a:xfrm>
            <a:off x="5500694" y="2857496"/>
            <a:ext cx="2324096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Εγκατάσταση λουτρού με χαλκοσωλήνα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3 - Θέση υποσέλιδου"/>
          <p:cNvSpPr txBox="1">
            <a:spLocks/>
          </p:cNvSpPr>
          <p:nvPr/>
        </p:nvSpPr>
        <p:spPr>
          <a:xfrm>
            <a:off x="5857884" y="6569075"/>
            <a:ext cx="2895600" cy="288925"/>
          </a:xfrm>
          <a:prstGeom prst="rect">
            <a:avLst/>
          </a:prstGeom>
        </p:spPr>
        <p:txBody>
          <a:bodyPr vert="horz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1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shade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ΜΑΣΤΡΟΓΙΑΝΝΟΠΟΥΛΟΣ ΓΕΩΡΓΙΟΣ</a:t>
            </a:r>
            <a:endParaRPr kumimoji="0" lang="el-GR" sz="10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shade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5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5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0"/>
                            </p:stCondLst>
                            <p:childTnLst>
                              <p:par>
                                <p:cTn id="6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1000"/>
                            </p:stCondLst>
                            <p:childTnLst>
                              <p:par>
                                <p:cTn id="7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2000"/>
                            </p:stCondLst>
                            <p:childTnLst>
                              <p:par>
                                <p:cTn id="7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13000"/>
                            </p:stCondLst>
                            <p:childTnLst>
                              <p:par>
                                <p:cTn id="8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4000"/>
                            </p:stCondLst>
                            <p:childTnLst>
                              <p:par>
                                <p:cTn id="9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15000"/>
                            </p:stCondLst>
                            <p:childTnLst>
                              <p:par>
                                <p:cTn id="9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7000"/>
                            </p:stCondLst>
                            <p:childTnLst>
                              <p:par>
                                <p:cTn id="10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18000"/>
                            </p:stCondLst>
                            <p:childTnLst>
                              <p:par>
                                <p:cTn id="1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2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800" b="1" i="1" u="sng" dirty="0" smtClean="0">
                <a:solidFill>
                  <a:srgbClr val="FF0000"/>
                </a:solidFill>
              </a:rPr>
              <a:t>Εγκατάσταση με συλλέκτη (μονοσωλήνια)</a:t>
            </a:r>
          </a:p>
          <a:p>
            <a:r>
              <a:rPr lang="el-GR" sz="2000" dirty="0" err="1" smtClean="0">
                <a:solidFill>
                  <a:srgbClr val="FF0000"/>
                </a:solidFill>
              </a:rPr>
              <a:t>Σ΄αυτή</a:t>
            </a:r>
            <a:r>
              <a:rPr lang="el-GR" sz="2000" dirty="0" smtClean="0">
                <a:solidFill>
                  <a:srgbClr val="FF0000"/>
                </a:solidFill>
              </a:rPr>
              <a:t> την εγκατάσταση τοποθετείτε ένας πίνακας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υδροληψίας από τον οποίον εκκινούν οι σωληνώσεις της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εγκατάστασης.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Στον πίνακα υδροληψίας τοποθετούνται δύο συλλέκτες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νερού , ένας για το κρύο νερό και ένας για το ζεστό.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(όπως φαίνετε στην </a:t>
            </a:r>
            <a:r>
              <a:rPr lang="el-GR" sz="2000" dirty="0" err="1" smtClean="0">
                <a:solidFill>
                  <a:srgbClr val="FF0000"/>
                </a:solidFill>
              </a:rPr>
              <a:t>φωτό</a:t>
            </a:r>
            <a:r>
              <a:rPr lang="el-GR" sz="2000" dirty="0" smtClean="0">
                <a:solidFill>
                  <a:srgbClr val="FF0000"/>
                </a:solidFill>
              </a:rPr>
              <a:t> ).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Ο κάθε συλλέκτης έχει διακόπτες παροχής νερού             </a:t>
            </a:r>
            <a:r>
              <a:rPr lang="el-GR" sz="1000" dirty="0" smtClean="0">
                <a:solidFill>
                  <a:schemeClr val="tx1"/>
                </a:solidFill>
              </a:rPr>
              <a:t>Εγκατάσταση λουτρού με πλαστική σωλήνα</a:t>
            </a:r>
            <a:endParaRPr lang="el-GR" sz="1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τόσους όσοι και οι υδρολήπτες.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 Από το κάθε διακόπτη εκκινεί μία σωλήνα για κάθε</a:t>
            </a:r>
            <a:endParaRPr lang="el-GR" sz="11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υδρολήπτη.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Υπάρχει ξεχωριστός γενικός διακόπτης για το κρύο ή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το ζεστό νερό  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Οι σωλήνες διέρχονται από το δάπεδο και οδηγούνται </a:t>
            </a: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μια - μια στον κάθε υδρολήπτη (</a:t>
            </a:r>
            <a:r>
              <a:rPr lang="el-GR" sz="2000" u="sng" dirty="0" smtClean="0">
                <a:solidFill>
                  <a:schemeClr val="tx1"/>
                </a:solidFill>
              </a:rPr>
              <a:t>μονοσωλήνια</a:t>
            </a:r>
            <a:r>
              <a:rPr lang="el-GR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l-GR" sz="2000" dirty="0" smtClean="0">
                <a:solidFill>
                  <a:srgbClr val="FF0000"/>
                </a:solidFill>
              </a:rPr>
              <a:t>Οι σωλήνες που μπορούμε να χρησιμοποιήσουμε                 </a:t>
            </a:r>
            <a:r>
              <a:rPr lang="el-GR" sz="1000" dirty="0" smtClean="0">
                <a:solidFill>
                  <a:schemeClr val="tx1"/>
                </a:solidFill>
              </a:rPr>
              <a:t>Εγκατάσταση λουτρού με χαλκοσωλήνα</a:t>
            </a:r>
            <a:r>
              <a:rPr lang="el-GR" sz="2000" dirty="0" smtClean="0">
                <a:solidFill>
                  <a:srgbClr val="00B050"/>
                </a:solidFill>
              </a:rPr>
              <a:t> </a:t>
            </a:r>
            <a:endParaRPr lang="el-GR" sz="2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l-GR" sz="2000" dirty="0" smtClean="0">
                <a:solidFill>
                  <a:srgbClr val="FF0000"/>
                </a:solidFill>
              </a:rPr>
              <a:t>είναι συνήθως είναι χαλκοσωλήνα , και πλαστική σωλήνα</a:t>
            </a:r>
            <a:r>
              <a:rPr lang="el-GR" sz="2000" b="1" dirty="0" smtClean="0">
                <a:solidFill>
                  <a:srgbClr val="FF0000"/>
                </a:solidFill>
              </a:rPr>
              <a:t>.</a:t>
            </a:r>
            <a:r>
              <a:rPr lang="el-GR" sz="2000" dirty="0" smtClean="0">
                <a:solidFill>
                  <a:schemeClr val="tx1"/>
                </a:solidFill>
              </a:rPr>
              <a:t>                                                                                         </a:t>
            </a:r>
          </a:p>
          <a:p>
            <a:pPr>
              <a:buNone/>
            </a:pPr>
            <a:r>
              <a:rPr lang="el-GR" sz="2000" dirty="0" smtClean="0">
                <a:solidFill>
                  <a:schemeClr val="tx1"/>
                </a:solidFill>
              </a:rPr>
              <a:t>                                                                                                   </a:t>
            </a:r>
            <a:endParaRPr lang="el-GR" sz="1100" dirty="0" smtClean="0">
              <a:solidFill>
                <a:srgbClr val="00B050"/>
              </a:solidFill>
            </a:endParaRPr>
          </a:p>
          <a:p>
            <a:pPr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0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l-GR" sz="2800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D50042-E7E3-4147-976D-6549BBEE56BE}" type="slidenum">
              <a:rPr lang="el-GR" smtClean="0"/>
              <a:pPr/>
              <a:t>6</a:t>
            </a:fld>
            <a:endParaRPr lang="el-GR" dirty="0"/>
          </a:p>
        </p:txBody>
      </p:sp>
      <p:pic>
        <p:nvPicPr>
          <p:cNvPr id="4" name="3 - Εικόνα" descr="http://www.ydravlikoi.com/uploads/nr_photos/19_thump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86512" y="3357562"/>
            <a:ext cx="2712348" cy="22332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4 - Εικόνα" descr="http://content.4ty.gr/merchants/photos/12428-YDRAYLIKES-EGKATASTASEIS-XYNOS-NIKOS---YDRAYLIKES-EGKATASTASEIS---FYSIKO-AERIO---THERMANSI---TZAKIA-TAYROS-ATTIKI-6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12" y="857232"/>
            <a:ext cx="2712348" cy="1953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786050" y="6569075"/>
            <a:ext cx="2895600" cy="288925"/>
          </a:xfrm>
        </p:spPr>
        <p:txBody>
          <a:bodyPr/>
          <a:lstStyle/>
          <a:p>
            <a:r>
              <a:rPr lang="el-GR" dirty="0" smtClean="0"/>
              <a:t>ΜΑΣΤΡΟΓΙΑΝΝΟΠΟΥΛΟΣ ΓΕΩΡΓΙΟΣ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0"/>
                            </p:stCondLst>
                            <p:childTnLst>
                              <p:par>
                                <p:cTn id="3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7000"/>
                            </p:stCondLst>
                            <p:childTnLst>
                              <p:par>
                                <p:cTn id="50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8000"/>
                            </p:stCondLst>
                            <p:childTnLst>
                              <p:par>
                                <p:cTn id="56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000"/>
                            </p:stCondLst>
                            <p:childTnLst>
                              <p:par>
                                <p:cTn id="6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0000"/>
                            </p:stCondLst>
                            <p:childTnLst>
                              <p:par>
                                <p:cTn id="7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11000"/>
                            </p:stCondLst>
                            <p:childTnLst>
                              <p:par>
                                <p:cTn id="7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2000"/>
                            </p:stCondLst>
                            <p:childTnLst>
                              <p:par>
                                <p:cTn id="8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13000"/>
                            </p:stCondLst>
                            <p:childTnLst>
                              <p:par>
                                <p:cTn id="9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4000"/>
                            </p:stCondLst>
                            <p:childTnLst>
                              <p:par>
                                <p:cTn id="9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5000"/>
                            </p:stCondLst>
                            <p:childTnLst>
                              <p:par>
                                <p:cTn id="10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16000"/>
                            </p:stCondLst>
                            <p:childTnLst>
                              <p:par>
                                <p:cTn id="10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4" presetID="5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6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meleti1c"/>
          <p:cNvPicPr>
            <a:picLocks noChangeAspect="1" noChangeArrowheads="1"/>
          </p:cNvPicPr>
          <p:nvPr/>
        </p:nvPicPr>
        <p:blipFill>
          <a:blip r:embed="rId3" cstate="print"/>
          <a:srcRect r="925"/>
          <a:stretch>
            <a:fillRect/>
          </a:stretch>
        </p:blipFill>
        <p:spPr bwMode="auto">
          <a:xfrm>
            <a:off x="971550" y="333375"/>
            <a:ext cx="7488238" cy="2719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5" descr="meleti1b"/>
          <p:cNvPicPr>
            <a:picLocks noChangeAspect="1" noChangeArrowheads="1"/>
          </p:cNvPicPr>
          <p:nvPr/>
        </p:nvPicPr>
        <p:blipFill>
          <a:blip r:embed="rId4" cstate="print"/>
          <a:srcRect l="945"/>
          <a:stretch>
            <a:fillRect/>
          </a:stretch>
        </p:blipFill>
        <p:spPr bwMode="auto">
          <a:xfrm>
            <a:off x="971550" y="3213100"/>
            <a:ext cx="7486650" cy="317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1142976" y="2857496"/>
            <a:ext cx="143986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Απλή εγκατάσταση</a:t>
            </a:r>
          </a:p>
        </p:txBody>
      </p:sp>
      <p:sp>
        <p:nvSpPr>
          <p:cNvPr id="15365" name="Text Box 7"/>
          <p:cNvSpPr txBox="1">
            <a:spLocks noChangeArrowheads="1"/>
          </p:cNvSpPr>
          <p:nvPr/>
        </p:nvSpPr>
        <p:spPr bwMode="auto">
          <a:xfrm>
            <a:off x="928662" y="6215082"/>
            <a:ext cx="1800225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000" dirty="0"/>
              <a:t>Εγκατάσταση με συλλέκτη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αστημικό">
  <a:themeElements>
    <a:clrScheme name="Διαστημικό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Διαστημικό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αστημικό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24</TotalTime>
  <Words>425</Words>
  <Application>Microsoft Office PowerPoint</Application>
  <PresentationFormat>Προβολή στην οθόνη (4:3)</PresentationFormat>
  <Paragraphs>89</Paragraphs>
  <Slides>7</Slides>
  <Notes>3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Διαστημικό</vt:lpstr>
      <vt:lpstr>Υδραυλικεσ εγκαταστασεισ  ΣΚΟΠΟΣ :</vt:lpstr>
      <vt:lpstr>ΟΙ ΥΔΡΑΥΛΙΚΕΣ ΕΓΚΑΤΑΣΤΑΣΕΙΣ ΧΩΡΙΖΟΝΤΑΙ ΣΕ ΤΡΕΙΣ ΜΕΓΑΛΕΣ ΚΑΤΗΓΟΡΙΕΣ</vt:lpstr>
      <vt:lpstr>  1 . ΥΔΡΕΥΣΗ 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Υδραυλικεσ εγκαταστασεισ  ΣΚΟΠΟΣ :</dc:title>
  <dc:creator>Γιωργος</dc:creator>
  <cp:lastModifiedBy>Γιωργος</cp:lastModifiedBy>
  <cp:revision>4</cp:revision>
  <dcterms:created xsi:type="dcterms:W3CDTF">2020-04-10T13:04:23Z</dcterms:created>
  <dcterms:modified xsi:type="dcterms:W3CDTF">2020-04-10T13:31:45Z</dcterms:modified>
</cp:coreProperties>
</file>