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7" r:id="rId3"/>
    <p:sldId id="258" r:id="rId4"/>
    <p:sldId id="262" r:id="rId5"/>
    <p:sldId id="265" r:id="rId6"/>
    <p:sldId id="259" r:id="rId7"/>
    <p:sldId id="266" r:id="rId8"/>
    <p:sldId id="263" r:id="rId9"/>
    <p:sldId id="256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B3A62-EB39-4CA7-99A0-D0F325014073}" type="datetimeFigureOut">
              <a:rPr lang="el-GR" smtClean="0"/>
              <a:t>9/1/2019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4E51-75C8-43E0-B280-0716451D69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0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81D5-E335-4728-9DD4-46BCA6F16F26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9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7D4-1379-42C9-BDDC-F0144A62C55D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67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E4-B525-49FF-9DF9-FD4D13175361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BF1-C192-4C62-9B98-52081F245111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51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3BEA-81FD-48BA-B932-4797BB1FDE5E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2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925-CBF2-406F-A7D6-C1DB0D644B06}" type="datetime1">
              <a:rPr lang="el-GR" smtClean="0"/>
              <a:t>9/1/2019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6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0D6-5040-4FD1-8173-95CB8CA5522D}" type="datetime1">
              <a:rPr lang="el-GR" smtClean="0"/>
              <a:t>9/1/2019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4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E5E3-050E-432B-81C8-8CA99E255CDD}" type="datetime1">
              <a:rPr lang="el-GR" smtClean="0"/>
              <a:t>9/1/2019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96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A3D-6D0D-4063-83EC-BB427411F803}" type="datetime1">
              <a:rPr lang="el-GR" smtClean="0"/>
              <a:t>9/1/2019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85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469A-C77F-44B2-939B-01986B1DC015}" type="datetime1">
              <a:rPr lang="el-GR" smtClean="0"/>
              <a:t>9/1/2019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5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ECB1-4ED6-4A7C-8B97-C0E3000EF2A3}" type="datetime1">
              <a:rPr lang="el-GR" smtClean="0"/>
              <a:t>9/1/2019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954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E970-70D1-4823-AA36-88DC9F7B4774}" type="datetime1">
              <a:rPr lang="el-GR" smtClean="0"/>
              <a:t>9/1/2019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7293-3701-45DA-8307-747995FDD1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19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684" y="185934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ΚΕΦΑΛΑΙΟ 2</a:t>
            </a:r>
          </a:p>
          <a:p>
            <a:pPr algn="ctr"/>
            <a:r>
              <a:rPr lang="el-GR" sz="2400" b="1" dirty="0" smtClean="0"/>
              <a:t>ΗΛΕΚΤΡΙΚΕΣ ΜΗΧΑΝΕΣ ΣΥΝΕΧΟΥΣ ΡΕΥΜΑΤΟΣ</a:t>
            </a:r>
          </a:p>
          <a:p>
            <a:pPr algn="ctr"/>
            <a:r>
              <a:rPr lang="el-GR" sz="2400" b="1" dirty="0" smtClean="0"/>
              <a:t>ΕΝΟΤΗΤΑ 2.1</a:t>
            </a:r>
            <a:endParaRPr lang="el-GR" sz="24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9"/>
          <a:stretch/>
        </p:blipFill>
        <p:spPr bwMode="auto">
          <a:xfrm>
            <a:off x="0" y="409834"/>
            <a:ext cx="86557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5924516"/>
                <a:ext cx="8280920" cy="47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𝐏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𝐔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𝐏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𝐑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𝐏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𝐏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𝟏𝟎𝟎𝟎𝐖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𝟏𝐤𝐖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24516"/>
                <a:ext cx="8280920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563053" y="4653136"/>
            <a:ext cx="90010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83876" y="1124744"/>
            <a:ext cx="5201017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9104" y="2404973"/>
                <a:ext cx="7251578" cy="1482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lvl="0"/>
                <a:r>
                  <a:rPr lang="el-GR" b="1" dirty="0" smtClean="0">
                    <a:solidFill>
                      <a:prstClr val="black"/>
                    </a:solidFill>
                  </a:rPr>
                  <a:t>Διακύμανση τάσης εξόδου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prstClr val="black"/>
                    </a:solidFill>
                  </a:rPr>
                  <a:t>0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τάση χωρίς φορτίο,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U</a:t>
                </a:r>
                <a:r>
                  <a:rPr lang="el-GR" b="1" baseline="-25000" dirty="0" smtClean="0">
                    <a:solidFill>
                      <a:prstClr val="black"/>
                    </a:solidFill>
                  </a:rPr>
                  <a:t>Ν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 κανονική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)</a:t>
                </a:r>
                <a:endParaRPr lang="el-GR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l-GR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𝛜</m:t>
                    </m:r>
                    <m:r>
                      <a:rPr lang="el-GR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𝐍</m:t>
                            </m:r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%→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𝐍</m:t>
                            </m:r>
                          </m:sub>
                        </m:sSub>
                      </m:den>
                    </m:f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𝐍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𝐍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𝟐𝟐𝟎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𝟐𝟐𝟎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𝟐𝟐𝟎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𝟏𝟎𝟎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𝟐𝟐𝟎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𝟏𝟎𝟎</m:t>
                        </m:r>
                      </m:den>
                    </m:f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𝟐𝟐𝟎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𝟏𝟎𝟎</m:t>
                        </m:r>
                      </m:den>
                    </m:f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𝟐𝟑𝟏𝐕</m:t>
                    </m:r>
                  </m:oMath>
                </a14:m>
                <a:endParaRPr lang="el-GR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04" y="2404973"/>
                <a:ext cx="7251578" cy="1482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583450" y="2930114"/>
            <a:ext cx="90010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0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build="p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" r="3656" b="56325"/>
          <a:stretch/>
        </p:blipFill>
        <p:spPr bwMode="auto">
          <a:xfrm>
            <a:off x="138209" y="548680"/>
            <a:ext cx="9023684" cy="135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968661" y="1322176"/>
            <a:ext cx="1944216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3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Αγωγός μήκους 15</a:t>
            </a:r>
            <a:r>
              <a:rPr lang="en-US" dirty="0" smtClean="0"/>
              <a:t>cm</a:t>
            </a:r>
            <a:r>
              <a:rPr lang="el-GR" dirty="0" smtClean="0"/>
              <a:t> κινείται με ταχύτητα 400</a:t>
            </a:r>
            <a:r>
              <a:rPr lang="en-US" dirty="0" smtClean="0"/>
              <a:t>cm/s </a:t>
            </a:r>
            <a:r>
              <a:rPr lang="el-GR" dirty="0" smtClean="0"/>
              <a:t>κάθετα προς τις μαγνητικές γραμμές ομοιόμορφου μαγνητικού πεδίου, με μαγνητική επαγωγή 0,8Τ. Ο αγωγός αποτελεί τμήμα κλειστού κυκλώματος του οποίου η ολική αντίσταση είναι 0,6Ω. Να υπολογιστεί η δύναμη που ασκείται στον αγωγό και να προσδιοριστεί η φορά της ως προς την κίνηση του αγωγού.                                                          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7744" y="2132856"/>
                <a:ext cx="6624736" cy="391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Όταν ο αγωγός κινείται στο μαγνητικό πεδίο έχουμε δημιουργία </a:t>
                </a:r>
                <a:r>
                  <a:rPr lang="el-GR" dirty="0" err="1" smtClean="0"/>
                  <a:t>ηλεκτρεργετικής</a:t>
                </a:r>
                <a:r>
                  <a:rPr lang="el-GR" dirty="0" smtClean="0"/>
                  <a:t> δύναμης εξ επαγωγής δηλ. τάσης (φαινόμενο γεννήτριας) η οποία είναι ίση με </a:t>
                </a:r>
              </a:p>
              <a:p>
                <a:r>
                  <a:rPr lang="el-GR" dirty="0" smtClean="0"/>
                  <a:t>Ε = 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u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l-GR" dirty="0" smtClean="0"/>
                  <a:t>ημ90</a:t>
                </a:r>
                <a:r>
                  <a:rPr lang="el-GR" baseline="30000" dirty="0" smtClean="0"/>
                  <a:t>0 </a:t>
                </a:r>
                <a:r>
                  <a:rPr lang="en-US" dirty="0" smtClean="0"/>
                  <a:t>=</a:t>
                </a:r>
                <a:r>
                  <a:rPr lang="el-GR" dirty="0" smtClean="0"/>
                  <a:t> </a:t>
                </a:r>
                <a:r>
                  <a:rPr lang="en-US" dirty="0" smtClean="0"/>
                  <a:t>0,8</a:t>
                </a:r>
                <a:r>
                  <a:rPr lang="el-GR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0,15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dirty="0" smtClean="0"/>
                  <a:t>4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dirty="0" smtClean="0"/>
                  <a:t>1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el-GR" b="0" i="0" dirty="0" smtClean="0">
                        <a:latin typeface="Cambria Math"/>
                        <a:ea typeface="Cambria Math"/>
                      </a:rPr>
                      <m:t>=0,48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V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l-GR" dirty="0"/>
              </a:p>
              <a:p>
                <a:r>
                  <a:rPr lang="el-GR" dirty="0" smtClean="0"/>
                  <a:t>και διαρρέεται από ρεύμα εντάσεως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R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0,48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0,6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=0,8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endParaRPr lang="el-GR" sz="2000" b="0" dirty="0" smtClean="0">
                  <a:ea typeface="Cambria Math"/>
                </a:endParaRPr>
              </a:p>
              <a:p>
                <a:endParaRPr lang="el-GR" sz="2000" dirty="0" smtClean="0"/>
              </a:p>
              <a:p>
                <a:r>
                  <a:rPr lang="el-GR" dirty="0" smtClean="0"/>
                  <a:t>Αφού διαρρέεται από ρεύμα και κινείται σε μαγνητικό πεδίο αναπτύσσεται δύναμη δηλ. έχουμε φαινόμενο κινητήρα, η δύναμη είναι 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F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</a:rPr>
                  <a:t>= Β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L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</a:t>
                </a:r>
                <a:r>
                  <a:rPr lang="el-GR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ημ90</a:t>
                </a:r>
                <a:r>
                  <a:rPr lang="el-GR" baseline="30000" dirty="0">
                    <a:solidFill>
                      <a:prstClr val="black"/>
                    </a:solidFill>
                  </a:rPr>
                  <a:t>0 </a:t>
                </a:r>
                <a:r>
                  <a:rPr lang="en-US" dirty="0">
                    <a:solidFill>
                      <a:prstClr val="black"/>
                    </a:solidFill>
                  </a:rPr>
                  <a:t>=</a:t>
                </a:r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0,8</a:t>
                </a:r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0,15</a:t>
                </a:r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0,8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𝐅</m:t>
                    </m:r>
                    <m:r>
                      <a:rPr lang="el-GR" b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b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𝟎𝟗𝟔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ea typeface="Cambria Math"/>
                  </a:rPr>
                  <a:t>N</a:t>
                </a:r>
              </a:p>
              <a:p>
                <a:pPr lvl="0"/>
                <a:r>
                  <a:rPr lang="el-GR" dirty="0" smtClean="0">
                    <a:solidFill>
                      <a:prstClr val="black"/>
                    </a:solidFill>
                    <a:ea typeface="Cambria Math"/>
                  </a:rPr>
                  <a:t>Και η φορά της δύναμης θα είναι αντίθετη με την κίνηση του αγωγού.</a:t>
                </a:r>
                <a:endParaRPr lang="en-US" dirty="0">
                  <a:solidFill>
                    <a:prstClr val="black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32856"/>
                <a:ext cx="6624736" cy="3913957"/>
              </a:xfrm>
              <a:prstGeom prst="rect">
                <a:avLst/>
              </a:prstGeom>
              <a:blipFill rotWithShape="1">
                <a:blip r:embed="rId2"/>
                <a:stretch>
                  <a:fillRect l="-920" t="-779" r="-1288" b="-1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3264" y="213285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ΔΕΔΟΜΕΝΑ</a:t>
            </a:r>
          </a:p>
          <a:p>
            <a:r>
              <a:rPr lang="en-US" dirty="0" smtClean="0"/>
              <a:t>L=15cm=0,15m</a:t>
            </a:r>
          </a:p>
          <a:p>
            <a:r>
              <a:rPr lang="en-US" dirty="0" smtClean="0"/>
              <a:t>u=400cm/s=4m/s</a:t>
            </a:r>
          </a:p>
          <a:p>
            <a:r>
              <a:rPr lang="en-US" dirty="0" smtClean="0"/>
              <a:t>B=0,8T</a:t>
            </a:r>
          </a:p>
          <a:p>
            <a:r>
              <a:rPr lang="en-US" dirty="0" smtClean="0"/>
              <a:t>R=0,6</a:t>
            </a:r>
            <a:r>
              <a:rPr lang="el-GR" dirty="0" smtClean="0"/>
              <a:t>Ω</a:t>
            </a:r>
          </a:p>
          <a:p>
            <a:r>
              <a:rPr lang="en-US" dirty="0" smtClean="0"/>
              <a:t>F=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8449" y="242285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Κινητήρας συνεχούς ρεύματος (Σ.Ρ.) τροφοδοτείται με τάση 500</a:t>
            </a:r>
            <a:r>
              <a:rPr lang="en-US" dirty="0" smtClean="0"/>
              <a:t>V,</a:t>
            </a:r>
            <a:r>
              <a:rPr lang="el-GR" dirty="0" smtClean="0"/>
              <a:t> έχει βαθμό απόδοσης 0,9  ενώ η ισχύς απωλειών είναι 1</a:t>
            </a:r>
            <a:r>
              <a:rPr lang="en-US" dirty="0" smtClean="0"/>
              <a:t>kW. </a:t>
            </a:r>
            <a:r>
              <a:rPr lang="el-GR" dirty="0" smtClean="0"/>
              <a:t>Ο κινητήρας έχει ροπή στρέψης 18</a:t>
            </a:r>
            <a:r>
              <a:rPr lang="en-US" dirty="0" smtClean="0"/>
              <a:t>Nm, </a:t>
            </a:r>
            <a:r>
              <a:rPr lang="el-GR" dirty="0" smtClean="0"/>
              <a:t>Να υπολογισθούν:</a:t>
            </a:r>
          </a:p>
          <a:p>
            <a:pPr marL="342900" indent="-342900">
              <a:buAutoNum type="arabicParenR"/>
            </a:pPr>
            <a:r>
              <a:rPr lang="el-GR" dirty="0" smtClean="0"/>
              <a:t>Η ισχύς που απορροφά ο κινητήρας και η ισχύς που αποδίδει στον άξονα</a:t>
            </a:r>
          </a:p>
          <a:p>
            <a:pPr marL="342900" indent="-342900">
              <a:buAutoNum type="arabicParenR"/>
            </a:pPr>
            <a:r>
              <a:rPr lang="el-GR" dirty="0" smtClean="0"/>
              <a:t>Η ένταση του ρεύματος που απορροφά ο κινητήρας </a:t>
            </a:r>
          </a:p>
          <a:p>
            <a:pPr marL="342900" indent="-342900">
              <a:buAutoNum type="arabicParenR"/>
            </a:pPr>
            <a:r>
              <a:rPr lang="el-GR" dirty="0" smtClean="0"/>
              <a:t>Η ταχύτητα περιστροφής του κινητήρα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5691" y="2035065"/>
                <a:ext cx="7128792" cy="400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l-GR" dirty="0" smtClean="0"/>
                  <a:t>Γνωρίζουμε ότι ο βαθμός απόδοσης είναι</a:t>
                </a:r>
                <a:endParaRPr lang="en-US" dirty="0" smtClean="0"/>
              </a:p>
              <a:p>
                <a:r>
                  <a:rPr lang="el-GR" dirty="0" smtClean="0"/>
                  <a:t> </a:t>
                </a:r>
                <a:r>
                  <a:rPr lang="en-US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εξ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 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εισ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   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l-GR" b="0" i="0" baseline="-25000" dirty="0" smtClean="0">
                            <a:solidFill>
                              <a:prstClr val="black"/>
                            </a:solidFill>
                          </a:rPr>
                          <m:t>ισ</m:t>
                        </m:r>
                        <m:r>
                          <m:rPr>
                            <m:nor/>
                          </m:rPr>
                          <a:rPr lang="el-GR" b="0" i="0" baseline="-25000" dirty="0" smtClean="0">
                            <a:solidFill>
                              <a:prstClr val="black"/>
                            </a:solidFill>
                          </a:rPr>
                          <m:t>  </m:t>
                        </m:r>
                        <m:r>
                          <a:rPr lang="el-GR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απ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εισ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   </m:t>
                        </m:r>
                      </m:den>
                    </m:f>
                    <m:r>
                      <a:rPr lang="el-GR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0,9=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εισ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  </m:t>
                        </m:r>
                        <m:r>
                          <a:rPr lang="el-GR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εισ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   </m:t>
                        </m:r>
                      </m:den>
                    </m:f>
                    <m:r>
                      <a:rPr lang="el-GR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0,9∙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εισ</m:t>
                    </m:r>
                    <m:r>
                      <m:rPr>
                        <m:nor/>
                      </m:rPr>
                      <a:rPr lang="el-GR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el-GR" dirty="0" smtClean="0"/>
                  <a:t>=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εισ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  </m:t>
                    </m:r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l-GR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1000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en-US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endParaRPr lang="en-US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</m:t>
                    </m:r>
                    <m:r>
                      <a:rPr lang="el-GR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εισ</m:t>
                    </m:r>
                    <m:r>
                      <m:rPr>
                        <m:nor/>
                      </m:rPr>
                      <a:rPr lang="el-GR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l-GR" b="0" i="0" dirty="0" smtClean="0">
                        <a:solidFill>
                          <a:prstClr val="black"/>
                        </a:solidFill>
                      </a:rPr>
                      <m:t>=1000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="1" baseline="-25000" dirty="0">
                        <a:solidFill>
                          <a:prstClr val="black"/>
                        </a:solidFill>
                      </a:rPr>
                      <m:t>εισ</m:t>
                    </m:r>
                    <m:r>
                      <m:rPr>
                        <m:nor/>
                      </m:rPr>
                      <a:rPr lang="el-GR" b="1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el-GR" b="1" dirty="0" smtClean="0"/>
                  <a:t>=10.000</a:t>
                </a:r>
                <a:r>
                  <a:rPr lang="en-US" b="1" dirty="0" smtClean="0"/>
                  <a:t>W </a:t>
                </a:r>
                <a:r>
                  <a:rPr lang="el-GR" dirty="0" smtClean="0"/>
                  <a:t>ενώ η ισχύς που αποδίδει στον άξονα δηλ. η ισχύς εξόδου είναι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l-GR" b="1" baseline="-25000" dirty="0">
                    <a:solidFill>
                      <a:prstClr val="black"/>
                    </a:solidFill>
                  </a:rPr>
                  <a:t>εξ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l-GR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εισ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  </m:t>
                    </m:r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απ</m:t>
                    </m:r>
                  </m:oMath>
                </a14:m>
                <a:r>
                  <a:rPr lang="el-GR" dirty="0" smtClean="0"/>
                  <a:t> = 1000 – 1000= </a:t>
                </a:r>
                <a:r>
                  <a:rPr lang="el-GR" b="1" dirty="0" smtClean="0"/>
                  <a:t>9000</a:t>
                </a:r>
                <a:r>
                  <a:rPr lang="en-US" b="1" dirty="0" smtClean="0"/>
                  <a:t>W</a:t>
                </a:r>
              </a:p>
              <a:p>
                <a:endParaRPr lang="en-US" dirty="0"/>
              </a:p>
              <a:p>
                <a:r>
                  <a:rPr lang="en-US" dirty="0" smtClean="0"/>
                  <a:t>2) </a:t>
                </a:r>
                <a:r>
                  <a:rPr lang="el-GR" dirty="0" smtClean="0"/>
                  <a:t>Η ισχύς εισόδου δηλ. αυτή που απορροφά ο κινητήρας είναι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l-GR" baseline="-25000" dirty="0">
                        <a:solidFill>
                          <a:prstClr val="black"/>
                        </a:solidFill>
                      </a:rPr>
                      <m:t>εισ</m:t>
                    </m:r>
                  </m:oMath>
                </a14:m>
                <a:r>
                  <a:rPr lang="el-GR" dirty="0" smtClean="0"/>
                  <a:t>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baseline="-25000" dirty="0">
                            <a:solidFill>
                              <a:prstClr val="black"/>
                            </a:solidFill>
                          </a:rPr>
                          <m:t>εισ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U</m:t>
                        </m:r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1000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500</m:t>
                        </m:r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𝟐𝟎𝐀</m:t>
                    </m:r>
                  </m:oMath>
                </a14:m>
                <a:endParaRPr lang="en-US" b="1" dirty="0" smtClean="0"/>
              </a:p>
              <a:p>
                <a:endParaRPr lang="el-GR" dirty="0" smtClean="0"/>
              </a:p>
              <a:p>
                <a:r>
                  <a:rPr lang="en-US" dirty="0" smtClean="0"/>
                  <a:t>3)</a:t>
                </a:r>
                <a:r>
                  <a:rPr lang="el-GR" dirty="0" smtClean="0"/>
                  <a:t> Γνωρίζουμε ότι η ισχύς που αποδίδει στον άξονα είναι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latin typeface="Cambria Math"/>
                      </a:rPr>
                      <m:t>P</m:t>
                    </m:r>
                    <m:r>
                      <a:rPr lang="en-US" sz="2400" b="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n-US" sz="2400" b="0" i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</a:rPr>
                          <m:t>η</m:t>
                        </m:r>
                      </m:num>
                      <m:den>
                        <m:r>
                          <a:rPr lang="en-US" sz="2400" b="0" i="0">
                            <a:latin typeface="Cambria Math"/>
                            <a:ea typeface="Cambria Math"/>
                          </a:rPr>
                          <m:t>9,55</m:t>
                        </m:r>
                      </m:den>
                    </m:f>
                    <m:r>
                      <a:rPr lang="en-US" sz="2400" i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400" dirty="0"/>
                  <a:t> </a:t>
                </a:r>
                <a:r>
                  <a:rPr lang="el-GR" sz="2400" dirty="0" smtClean="0"/>
                  <a:t>η</a:t>
                </a:r>
                <a14:m>
                  <m:oMath xmlns:m="http://schemas.openxmlformats.org/officeDocument/2006/math">
                    <m:r>
                      <a:rPr lang="el-GR" sz="2400" i="0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0" i="0" dirty="0" smtClean="0">
                            <a:latin typeface="Cambria Math"/>
                            <a:ea typeface="Cambria Math"/>
                          </a:rPr>
                          <m:t>9,55</m:t>
                        </m:r>
                        <m:r>
                          <a:rPr lang="en-US" sz="24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2400" b="0" i="0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  <m:r>
                      <a:rPr lang="el-GR" sz="24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η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9,55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9000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b="1" dirty="0">
                        <a:solidFill>
                          <a:prstClr val="black"/>
                        </a:solidFill>
                      </a:rPr>
                      <m:t>η</m:t>
                    </m:r>
                    <m:r>
                      <a:rPr lang="el-GR" b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4775 </a:t>
                </a:r>
                <a:r>
                  <a:rPr lang="el-GR" b="1" dirty="0" smtClean="0"/>
                  <a:t>στρ/</a:t>
                </a:r>
                <a:r>
                  <a:rPr lang="en-US" b="1" dirty="0" smtClean="0"/>
                  <a:t>min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91" y="2035065"/>
                <a:ext cx="7128792" cy="4008341"/>
              </a:xfrm>
              <a:prstGeom prst="rect">
                <a:avLst/>
              </a:prstGeom>
              <a:blipFill rotWithShape="1">
                <a:blip r:embed="rId2"/>
                <a:stretch>
                  <a:fillRect l="-684" t="-761" r="-1538" b="-3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2492896"/>
            <a:ext cx="151216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ΔΕΔΟΜΕΝΑ</a:t>
            </a:r>
          </a:p>
          <a:p>
            <a:r>
              <a:rPr lang="en-US" dirty="0" smtClean="0"/>
              <a:t>U=500V</a:t>
            </a:r>
          </a:p>
          <a:p>
            <a:r>
              <a:rPr lang="en-US" dirty="0" smtClean="0"/>
              <a:t>n=0,9</a:t>
            </a:r>
          </a:p>
          <a:p>
            <a:r>
              <a:rPr lang="en-US" dirty="0" smtClean="0"/>
              <a:t>P</a:t>
            </a:r>
            <a:r>
              <a:rPr lang="el-GR" baseline="-25000" dirty="0" smtClean="0"/>
              <a:t>απ</a:t>
            </a:r>
            <a:r>
              <a:rPr lang="el-GR" dirty="0" smtClean="0"/>
              <a:t> = 10</a:t>
            </a:r>
            <a:r>
              <a:rPr lang="en-US" dirty="0" smtClean="0"/>
              <a:t>0</a:t>
            </a:r>
            <a:r>
              <a:rPr lang="el-GR" dirty="0" smtClean="0"/>
              <a:t>0</a:t>
            </a:r>
            <a:r>
              <a:rPr lang="en-US" dirty="0" smtClean="0"/>
              <a:t>W</a:t>
            </a:r>
          </a:p>
          <a:p>
            <a:r>
              <a:rPr lang="en-US" dirty="0" smtClean="0"/>
              <a:t>T=18Nm</a:t>
            </a:r>
          </a:p>
          <a:p>
            <a:r>
              <a:rPr lang="en-US" dirty="0" smtClean="0"/>
              <a:t>I </a:t>
            </a:r>
            <a:r>
              <a:rPr lang="el-GR" dirty="0" smtClean="0"/>
              <a:t>;</a:t>
            </a:r>
            <a:endParaRPr lang="en-US" dirty="0" smtClean="0"/>
          </a:p>
          <a:p>
            <a:pPr lvl="0"/>
            <a:r>
              <a:rPr lang="en-US" dirty="0" smtClean="0"/>
              <a:t>P</a:t>
            </a:r>
            <a:r>
              <a:rPr lang="el-GR" baseline="-25000" dirty="0" err="1" smtClean="0"/>
              <a:t>εισ</a:t>
            </a:r>
            <a:r>
              <a:rPr lang="el-GR" dirty="0" smtClean="0"/>
              <a:t> ; </a:t>
            </a: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l-GR" baseline="-25000" dirty="0" smtClean="0">
                <a:solidFill>
                  <a:prstClr val="black"/>
                </a:solidFill>
              </a:rPr>
              <a:t>εξ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;   </a:t>
            </a:r>
          </a:p>
          <a:p>
            <a:r>
              <a:rPr lang="el-GR" dirty="0" smtClean="0"/>
              <a:t>η;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87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14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Κινητήρας συνεχούς ρεύματος λειτουργεί με μαγνητική ροή κάθε πόλου 0,1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και περιστρέφεται με ταχύτητα 600 στρ/</a:t>
            </a:r>
            <a:r>
              <a:rPr lang="en-US" dirty="0" smtClean="0"/>
              <a:t>min. </a:t>
            </a:r>
            <a:r>
              <a:rPr lang="el-GR" dirty="0" smtClean="0"/>
              <a:t>Αν η αντίσταση του επαγώγιμου τυμπάνου είναι 0,5Ω και η τάση λειτουργίας είναι 120</a:t>
            </a:r>
            <a:r>
              <a:rPr lang="en-US" dirty="0" smtClean="0"/>
              <a:t>V </a:t>
            </a:r>
            <a:r>
              <a:rPr lang="el-GR" dirty="0" smtClean="0"/>
              <a:t>να υπολογισθούν</a:t>
            </a:r>
            <a:r>
              <a:rPr lang="el-GR" dirty="0" smtClean="0">
                <a:sym typeface="Wingdings" pitchFamily="2" charset="2"/>
              </a:rPr>
              <a:t>: (σταθερά κ=100)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Η ένταση του ρεύματος που απορροφά ο κινητήρας κατά την κανονική λειτουργία και κατά την εκκίνηση (χωρίς </a:t>
            </a:r>
            <a:r>
              <a:rPr lang="el-GR" dirty="0" err="1" smtClean="0"/>
              <a:t>εκκινητή</a:t>
            </a:r>
            <a:r>
              <a:rPr lang="el-GR" dirty="0" smtClean="0"/>
              <a:t>)</a:t>
            </a:r>
          </a:p>
          <a:p>
            <a:pPr marL="342900" indent="-342900">
              <a:buAutoNum type="arabicParenR"/>
            </a:pPr>
            <a:r>
              <a:rPr lang="el-GR" dirty="0" smtClean="0"/>
              <a:t>Η ωμική αντίσταση του </a:t>
            </a:r>
            <a:r>
              <a:rPr lang="el-GR" dirty="0" err="1" smtClean="0"/>
              <a:t>εκκινητή</a:t>
            </a:r>
            <a:r>
              <a:rPr lang="el-GR" dirty="0" smtClean="0"/>
              <a:t> έτσι ώστε το ρεύμα εκκίνησης να περιορισθεί στο διπλάσιο του κανονικού ρεύματος του κινητήρα.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708920"/>
                <a:ext cx="1656184" cy="313932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ΔΕΔΟΜΕΝΑ</a:t>
                </a:r>
              </a:p>
              <a:p>
                <a:r>
                  <a:rPr lang="el-GR" b="1" dirty="0"/>
                  <a:t>κ: </a:t>
                </a:r>
                <a:r>
                  <a:rPr lang="el-GR" dirty="0" smtClean="0"/>
                  <a:t>100</a:t>
                </a:r>
                <a:endParaRPr lang="el-GR" dirty="0"/>
              </a:p>
              <a:p>
                <a:r>
                  <a:rPr lang="el-GR" b="1" dirty="0"/>
                  <a:t>Φ: </a:t>
                </a:r>
                <a:r>
                  <a:rPr lang="el-GR" dirty="0" smtClean="0"/>
                  <a:t>0,1σε </a:t>
                </a:r>
                <a:r>
                  <a:rPr lang="en-US" dirty="0" err="1" smtClean="0"/>
                  <a:t>Vs</a:t>
                </a:r>
                <a:endParaRPr lang="el-GR" dirty="0"/>
              </a:p>
              <a:p>
                <a:r>
                  <a:rPr lang="en-US" b="1" dirty="0" smtClean="0"/>
                  <a:t>n</a:t>
                </a:r>
                <a:r>
                  <a:rPr lang="el-GR" b="1" dirty="0"/>
                  <a:t>: </a:t>
                </a:r>
                <a:r>
                  <a:rPr lang="el-GR" dirty="0" smtClean="0"/>
                  <a:t>600 στρ/</a:t>
                </a:r>
                <a:r>
                  <a:rPr lang="en-US" dirty="0" smtClean="0"/>
                  <a:t>min =10</a:t>
                </a:r>
                <a:r>
                  <a:rPr lang="el-GR" dirty="0" smtClean="0"/>
                  <a:t>στρ/</a:t>
                </a:r>
                <a:r>
                  <a:rPr lang="en-US" dirty="0" smtClean="0"/>
                  <a:t>min</a:t>
                </a:r>
                <a:endParaRPr lang="el-GR" dirty="0" smtClean="0"/>
              </a:p>
              <a:p>
                <a:r>
                  <a:rPr lang="el-GR" dirty="0"/>
                  <a:t>𝐔:</a:t>
                </a:r>
                <a:r>
                  <a:rPr lang="en-US" dirty="0"/>
                  <a:t> </a:t>
                </a:r>
                <a:r>
                  <a:rPr lang="el-GR" dirty="0" smtClean="0"/>
                  <a:t>120</a:t>
                </a:r>
                <a:r>
                  <a:rPr lang="en-US" dirty="0" smtClean="0"/>
                  <a:t>V</a:t>
                </a: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R</a:t>
                </a:r>
                <a:r>
                  <a:rPr lang="el-GR" b="1" baseline="-25000" dirty="0">
                    <a:solidFill>
                      <a:prstClr val="black"/>
                    </a:solidFill>
                  </a:rPr>
                  <a:t>Τ</a:t>
                </a:r>
                <a:r>
                  <a:rPr lang="en-US" b="1" dirty="0">
                    <a:solidFill>
                      <a:prstClr val="black"/>
                    </a:solidFill>
                  </a:rPr>
                  <a:t> 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Ω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;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l-GR" b="1" baseline="-25000" dirty="0" smtClean="0">
                    <a:solidFill>
                      <a:prstClr val="black"/>
                    </a:solidFill>
                  </a:rPr>
                  <a:t>Ε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 ;</a:t>
                </a: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08920"/>
                <a:ext cx="1656184" cy="31393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688" y="2708920"/>
                <a:ext cx="7380312" cy="390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1) Η </a:t>
                </a:r>
                <a:r>
                  <a:rPr lang="el-GR" b="1" dirty="0"/>
                  <a:t>ένταση του ρεύματος κανονικής λειτουργίας του κινητήρα είναι: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>
                            <a:latin typeface="Cambria Math"/>
                          </a:rPr>
                          <m:t>𝐓</m:t>
                        </m:r>
                      </m:sub>
                    </m:sSub>
                    <m:r>
                      <a:rPr lang="el-GR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𝐔</m:t>
                        </m:r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𝐄</m:t>
                            </m:r>
                          </m:e>
                          <m:sub>
                            <m:r>
                              <a:rPr lang="el-GR" sz="2400" b="1" i="0">
                                <a:latin typeface="Cambria Math"/>
                                <a:ea typeface="Cambria Math"/>
                              </a:rPr>
                              <m:t>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 smtClean="0"/>
                  <a:t> </a:t>
                </a:r>
                <a:r>
                  <a:rPr lang="el-GR" dirty="0" smtClean="0"/>
                  <a:t>(1) αλλά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l-GR" b="1" dirty="0">
                            <a:latin typeface="Cambria Math"/>
                          </a:rPr>
                          <m:t>𝛂</m:t>
                        </m:r>
                      </m:sub>
                    </m:sSub>
                    <m:r>
                      <a:rPr lang="el-GR" b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𝛋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𝚽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𝐧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l-GR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𝛂</m:t>
                        </m:r>
                      </m:sub>
                    </m:sSub>
                    <m:r>
                      <a:rPr lang="el-GR" b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r>
                  <a:rPr lang="el-GR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l-GR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𝛂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𝟏𝟎𝟎𝐕</m:t>
                    </m:r>
                  </m:oMath>
                </a14:m>
                <a:endParaRPr lang="en-US" b="1" dirty="0" smtClean="0"/>
              </a:p>
              <a:p>
                <a:pPr lvl="0"/>
                <a:r>
                  <a:rPr lang="el-GR" dirty="0" smtClean="0"/>
                  <a:t>Αντικαθιστούμε στην (1)</a:t>
                </a:r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l-GR" sz="2400" b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U</m:t>
                        </m:r>
                        <m:r>
                          <a:rPr lang="en-US" sz="24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l-GR" sz="2000" b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120</m:t>
                        </m:r>
                        <m:r>
                          <a:rPr lang="en-US" sz="20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l-GR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num>
                      <m:den>
                        <m:r>
                          <a:rPr lang="el-GR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0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𝐓</m:t>
                        </m:r>
                      </m:sub>
                    </m:sSub>
                    <m:r>
                      <a:rPr lang="el-GR" sz="20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l-GR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n-US" b="1" dirty="0"/>
              </a:p>
              <a:p>
                <a:r>
                  <a:rPr lang="el-GR" b="1" dirty="0"/>
                  <a:t> Ρεύμα εκκίνησης χωρίς </a:t>
                </a:r>
                <a:r>
                  <a:rPr lang="el-GR" b="1" dirty="0" err="1"/>
                  <a:t>εκκινητή</a:t>
                </a:r>
                <a:r>
                  <a:rPr lang="el-GR" b="1" dirty="0"/>
                  <a:t> (αντίσταση)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b="1" i="0" smtClean="0">
                              <a:latin typeface="Cambria Math"/>
                            </a:rPr>
                            <m:t>𝚬</m:t>
                          </m:r>
                        </m:sub>
                      </m:sSub>
                      <m:r>
                        <a:rPr lang="el-GR" b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𝐔</m:t>
                          </m:r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l-GR" b="1">
                                  <a:latin typeface="Cambria Math"/>
                                  <a:ea typeface="Cambria Math"/>
                                </a:rPr>
                                <m:t>𝛕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b="1" i="0" smtClean="0">
                              <a:latin typeface="Cambria Math"/>
                            </a:rPr>
                            <m:t>𝚬</m:t>
                          </m:r>
                        </m:sub>
                      </m:sSub>
                      <m:r>
                        <a:rPr lang="el-GR" b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b="1">
                              <a:latin typeface="Cambria Math"/>
                              <a:ea typeface="Cambria Math"/>
                            </a:rPr>
                            <m:t>𝛆</m:t>
                          </m:r>
                        </m:sub>
                      </m:sSub>
                      <m:r>
                        <a:rPr lang="el-GR" b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𝟔𝟎𝐀</m:t>
                      </m:r>
                    </m:oMath>
                  </m:oMathPara>
                </a14:m>
                <a:endParaRPr lang="el-GR" b="1" dirty="0"/>
              </a:p>
              <a:p>
                <a:r>
                  <a:rPr lang="el-GR" b="1" dirty="0" smtClean="0"/>
                  <a:t>2) Πρέπει το ρεύμα εκκίνησης με </a:t>
                </a:r>
                <a:r>
                  <a:rPr lang="el-GR" b="1" dirty="0" err="1" smtClean="0"/>
                  <a:t>εκκινητή</a:t>
                </a:r>
                <a:r>
                  <a:rPr lang="el-GR" b="1" dirty="0" smtClean="0"/>
                  <a:t> (αντίσταση) να γίνει: </a:t>
                </a:r>
                <a:r>
                  <a:rPr lang="en-US" b="1" dirty="0" smtClean="0"/>
                  <a:t>             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l-GR" b="1">
                            <a:latin typeface="Cambria Math"/>
                          </a:rPr>
                          <m:t>𝚬</m:t>
                        </m:r>
                      </m:sub>
                    </m:sSub>
                    <m:r>
                      <a:rPr lang="el-GR" b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𝐓</m:t>
                        </m:r>
                      </m:sub>
                    </m:sSub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b="1" dirty="0" smtClean="0"/>
                  <a:t>= </a:t>
                </a:r>
                <a:r>
                  <a:rPr lang="en-US" b="1" dirty="0" smtClean="0"/>
                  <a:t>2</a:t>
                </a:r>
                <a:r>
                  <a:rPr lang="el-GR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𝟐𝟎</m:t>
                    </m:r>
                  </m:oMath>
                </a14:m>
                <a:r>
                  <a:rPr lang="el-GR" b="1" dirty="0" smtClean="0"/>
                  <a:t>Α</a:t>
                </a:r>
                <a:endParaRPr lang="en-US" b="1" dirty="0" smtClean="0"/>
              </a:p>
              <a:p>
                <a:endParaRPr lang="el-GR" b="1" dirty="0" smtClean="0"/>
              </a:p>
              <a:p>
                <a:r>
                  <a:rPr lang="el-GR" b="1" dirty="0" smtClean="0"/>
                  <a:t>Γνωρίζουμε ότι με </a:t>
                </a:r>
                <a:r>
                  <a:rPr lang="el-GR" b="1" dirty="0" err="1" smtClean="0"/>
                  <a:t>εκκινητή</a:t>
                </a:r>
                <a:r>
                  <a:rPr lang="el-GR" b="1" dirty="0" smtClean="0"/>
                  <a:t> το ρεύμα είναι: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l-GR" b="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ea typeface="Cambria Math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  <m:r>
                          <a:rPr lang="el-GR" b="0" i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ea typeface="Cambria Math"/>
                              </a:rPr>
                              <m:t>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l-GR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120</m:t>
                        </m:r>
                      </m:num>
                      <m:den>
                        <m:r>
                          <a:rPr lang="el-GR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l-GR" b="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l-GR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l-GR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l-GR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120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l-GR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𝚬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= 4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Ω</a:t>
                </a:r>
                <a:endParaRPr lang="el-G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708920"/>
                <a:ext cx="7380312" cy="3905877"/>
              </a:xfrm>
              <a:prstGeom prst="rect">
                <a:avLst/>
              </a:prstGeom>
              <a:blipFill rotWithShape="1">
                <a:blip r:embed="rId3"/>
                <a:stretch>
                  <a:fillRect l="-661" t="-780" r="-2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15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Γεννήτρια συνεχούς ρεύματος με βαθμό απόδοσης 0,75 απορροφά ρεύμα με τάση </a:t>
            </a:r>
            <a:r>
              <a:rPr lang="en-US" dirty="0" smtClean="0"/>
              <a:t>800V</a:t>
            </a:r>
            <a:r>
              <a:rPr lang="el-GR" dirty="0" smtClean="0"/>
              <a:t> και τροφοδοτεί κινητήρα συνεχούς ρεύματος βαθμού απόδοσης 0,8. Ο κινητήρας περιστρέφεται με ταχύτητα 50στρ/</a:t>
            </a:r>
            <a:r>
              <a:rPr lang="en-US" dirty="0" smtClean="0"/>
              <a:t>sec </a:t>
            </a:r>
            <a:r>
              <a:rPr lang="el-GR" dirty="0" smtClean="0"/>
              <a:t>και έχει ροπή στον άξονά του 19,1 </a:t>
            </a:r>
            <a:r>
              <a:rPr lang="en-US" dirty="0" smtClean="0"/>
              <a:t>Nm. </a:t>
            </a:r>
            <a:r>
              <a:rPr lang="el-GR" dirty="0" smtClean="0"/>
              <a:t>Να υπολογισθούν: 1) </a:t>
            </a:r>
            <a:r>
              <a:rPr lang="el-GR" dirty="0" smtClean="0">
                <a:solidFill>
                  <a:prstClr val="black"/>
                </a:solidFill>
              </a:rPr>
              <a:t>Η </a:t>
            </a:r>
            <a:r>
              <a:rPr lang="el-GR" dirty="0">
                <a:solidFill>
                  <a:prstClr val="black"/>
                </a:solidFill>
              </a:rPr>
              <a:t>ισχύς που απορροφά η γεννήτρια. 2) </a:t>
            </a:r>
            <a:r>
              <a:rPr lang="el-GR" dirty="0" smtClean="0"/>
              <a:t>η ένταση του ρεύματος της γεννήτριας</a:t>
            </a:r>
          </a:p>
          <a:p>
            <a:pPr algn="ctr"/>
            <a:r>
              <a:rPr lang="el-GR" b="1" dirty="0" smtClean="0"/>
              <a:t>ΛΥΣΗ</a:t>
            </a:r>
            <a:endParaRPr lang="el-GR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403648" y="2297306"/>
            <a:ext cx="1728192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ΓΕΝΝΗΤΡΙΑ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851920" y="2297306"/>
            <a:ext cx="1656184" cy="8640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ΚΙΝΗΤΗΡΑΣ</a:t>
            </a:r>
            <a:endParaRPr lang="el-GR" b="1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5508104" y="2617150"/>
            <a:ext cx="828092" cy="2244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3131840" y="2441322"/>
            <a:ext cx="7200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3131840" y="2945378"/>
            <a:ext cx="7200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18971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l-GR" sz="2000" b="1" baseline="-25000" dirty="0" smtClean="0"/>
              <a:t>γεν</a:t>
            </a:r>
            <a:r>
              <a:rPr lang="el-GR" sz="2000" b="1" dirty="0" smtClean="0"/>
              <a:t> =0,75</a:t>
            </a:r>
            <a:endParaRPr lang="el-GR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40" y="189411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l-GR" sz="2000" b="1" baseline="-25000" dirty="0" err="1" smtClean="0"/>
              <a:t>κιν</a:t>
            </a:r>
            <a:r>
              <a:rPr lang="el-GR" sz="2000" b="1" dirty="0" smtClean="0"/>
              <a:t> =0,8</a:t>
            </a:r>
            <a:endParaRPr lang="el-GR" sz="2000" b="1" dirty="0"/>
          </a:p>
        </p:txBody>
      </p:sp>
      <p:sp>
        <p:nvSpPr>
          <p:cNvPr id="12" name="Καμπύλο αριστερό βέλος 11"/>
          <p:cNvSpPr/>
          <p:nvPr/>
        </p:nvSpPr>
        <p:spPr>
          <a:xfrm>
            <a:off x="6336196" y="2297306"/>
            <a:ext cx="32403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97196"/>
            <a:ext cx="31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η</a:t>
            </a:r>
            <a:r>
              <a:rPr lang="el-GR" sz="2000" b="1" dirty="0" smtClean="0"/>
              <a:t> =50στρ/</a:t>
            </a:r>
            <a:r>
              <a:rPr lang="en-US" sz="2000" b="1" dirty="0" smtClean="0"/>
              <a:t>sec=3000</a:t>
            </a:r>
            <a:r>
              <a:rPr lang="el-GR" sz="2000" b="1" dirty="0" smtClean="0"/>
              <a:t>στρ/</a:t>
            </a:r>
            <a:r>
              <a:rPr lang="en-US" sz="2000" b="1" dirty="0" smtClean="0"/>
              <a:t>min</a:t>
            </a:r>
            <a:endParaRPr lang="el-G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3" y="3049324"/>
            <a:ext cx="162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</a:t>
            </a:r>
            <a:r>
              <a:rPr lang="el-GR" sz="2000" b="1" dirty="0" smtClean="0"/>
              <a:t> = 19,1Ν</a:t>
            </a:r>
            <a:r>
              <a:rPr lang="en-US" sz="2000" b="1" dirty="0" smtClean="0"/>
              <a:t>m</a:t>
            </a:r>
            <a:endParaRPr lang="el-GR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2081" y="241709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r>
              <a:rPr lang="el-GR" sz="2000" b="1" dirty="0" smtClean="0"/>
              <a:t> =</a:t>
            </a:r>
            <a:r>
              <a:rPr lang="en-US" sz="2000" b="1" dirty="0" smtClean="0"/>
              <a:t>800V</a:t>
            </a:r>
          </a:p>
          <a:p>
            <a:r>
              <a:rPr lang="en-US" sz="2000" b="1" dirty="0" smtClean="0"/>
              <a:t>I</a:t>
            </a:r>
            <a:r>
              <a:rPr lang="el-GR" sz="2000" b="1" dirty="0" smtClean="0"/>
              <a:t>;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6489" y="3411658"/>
                <a:ext cx="8871919" cy="403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l-GR" dirty="0" smtClean="0"/>
                  <a:t>Η ισχύς εξόδου του κινητήρα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</a:rPr>
                      <m:t>𝐏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el-GR" dirty="0" smtClean="0"/>
                  <a:t>(μηχανική ισχύς που δίνει στον άξονά του) είναι</a:t>
                </a:r>
                <a:r>
                  <a:rPr lang="el-GR" dirty="0"/>
                  <a:t>:</a:t>
                </a:r>
                <a:endParaRPr lang="el-GR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𝐏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 i="0">
                              <a:latin typeface="Cambria Math"/>
                              <a:ea typeface="Cambria Math"/>
                            </a:rPr>
                            <m:t>𝚻</m:t>
                          </m:r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𝐧</m:t>
                          </m:r>
                        </m:num>
                        <m:den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𝟓𝟓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𝟏𝟗</m:t>
                          </m:r>
                          <m:r>
                            <a:rPr lang="el-GR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l-GR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𝟓𝟓</m:t>
                          </m:r>
                        </m:den>
                      </m:f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𝟔𝟎𝟎𝟎</m:t>
                      </m:r>
                      <m:r>
                        <a:rPr lang="el-GR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𝐖</m:t>
                      </m:r>
                    </m:oMath>
                  </m:oMathPara>
                </a14:m>
                <a:endParaRPr lang="el-GR" dirty="0" smtClean="0"/>
              </a:p>
              <a:p>
                <a:pPr lvl="0"/>
                <a:endParaRPr lang="en-US" sz="16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r>
                  <a:rPr lang="el-GR" dirty="0" smtClean="0">
                    <a:solidFill>
                      <a:prstClr val="black"/>
                    </a:solidFill>
                  </a:rPr>
                  <a:t>Η ισχύς εισόδου του κινητήρα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prstClr val="black"/>
                    </a:solidFill>
                  </a:rPr>
                  <a:t> που ταυτόχρονα είναι και ισχύς εξόδου της γεννήτριας είναι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κιν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κιν</m:t>
                            </m:r>
                          </m:sub>
                        </m:sSub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6000</m:t>
                        </m:r>
                      </m:num>
                      <m:den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0,8</m:t>
                        </m:r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7500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W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r>
                  <a:rPr lang="el-GR" sz="2000" dirty="0">
                    <a:solidFill>
                      <a:prstClr val="black"/>
                    </a:solidFill>
                  </a:rPr>
                  <a:t>Η ισχύς εισόδου</a:t>
                </a:r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της γεννήτριας είναι: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γεν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γεν</m:t>
                            </m:r>
                          </m:sub>
                        </m:sSub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7500</m:t>
                        </m:r>
                      </m:num>
                      <m:den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75</m:t>
                        </m:r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l-GR" sz="20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𝟎𝟎𝟎𝐖</m:t>
                    </m:r>
                  </m:oMath>
                </a14:m>
                <a:r>
                  <a:rPr lang="el-GR" sz="2000" b="1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  <a:ea typeface="Cambria Math"/>
                  </a:rPr>
                  <a:t>αλλά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U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U</m:t>
                        </m:r>
                      </m:den>
                    </m:f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10.000</m:t>
                        </m:r>
                      </m:num>
                      <m:den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endParaRPr lang="el-GR" dirty="0" smtClean="0">
                  <a:solidFill>
                    <a:prstClr val="black"/>
                  </a:solidFill>
                </a:endParaRPr>
              </a:p>
              <a:p>
                <a:pPr lvl="0"/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" y="3411658"/>
                <a:ext cx="8871919" cy="4034631"/>
              </a:xfrm>
              <a:prstGeom prst="rect">
                <a:avLst/>
              </a:prstGeom>
              <a:blipFill rotWithShape="1">
                <a:blip r:embed="rId2"/>
                <a:stretch>
                  <a:fillRect l="-687" t="-151" b="-1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5720011" y="2785175"/>
                <a:ext cx="4042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𝐏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11" y="2785175"/>
                <a:ext cx="404278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2388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3237708" y="2924926"/>
                <a:ext cx="5083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08" y="2924926"/>
                <a:ext cx="50834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7857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837816" y="2924926"/>
                <a:ext cx="5083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16" y="2924926"/>
                <a:ext cx="508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17857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 build="p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16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Γεννήτρια συνεχούς ρεύματος έχει μαγνητική ροή κάθε πόλου 0,02</a:t>
            </a:r>
            <a:r>
              <a:rPr lang="en-US" dirty="0" err="1" smtClean="0"/>
              <a:t>Vs</a:t>
            </a:r>
            <a:r>
              <a:rPr lang="el-GR" dirty="0" smtClean="0"/>
              <a:t>, περιστρέφεται με ταχύτητα 1500στρ/</a:t>
            </a:r>
            <a:r>
              <a:rPr lang="en-US" dirty="0" smtClean="0"/>
              <a:t>min</a:t>
            </a:r>
            <a:r>
              <a:rPr lang="el-GR" dirty="0" smtClean="0"/>
              <a:t>. Να υπολογιστεί η </a:t>
            </a:r>
            <a:r>
              <a:rPr lang="el-GR" dirty="0" err="1" smtClean="0"/>
              <a:t>ηλεκτρεργετική</a:t>
            </a:r>
            <a:r>
              <a:rPr lang="el-GR" dirty="0" smtClean="0"/>
              <a:t> δύναμη υπό φορτίο (κ=100)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5598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ΔΕΔΟΜΕΝΑ</a:t>
            </a:r>
          </a:p>
          <a:p>
            <a:r>
              <a:rPr lang="el-GR" dirty="0" smtClean="0"/>
              <a:t>Φ = </a:t>
            </a:r>
            <a:r>
              <a:rPr lang="el-GR" dirty="0">
                <a:solidFill>
                  <a:prstClr val="black"/>
                </a:solidFill>
              </a:rPr>
              <a:t>0,02</a:t>
            </a:r>
            <a:r>
              <a:rPr lang="en-US" dirty="0" err="1" smtClean="0">
                <a:solidFill>
                  <a:prstClr val="black"/>
                </a:solidFill>
              </a:rPr>
              <a:t>Vs</a:t>
            </a:r>
            <a:endParaRPr lang="el-GR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 = </a:t>
            </a:r>
            <a:r>
              <a:rPr lang="el-GR" dirty="0">
                <a:solidFill>
                  <a:prstClr val="black"/>
                </a:solidFill>
              </a:rPr>
              <a:t>1500στρ/</a:t>
            </a:r>
            <a:r>
              <a:rPr lang="en-US" dirty="0" smtClean="0">
                <a:solidFill>
                  <a:prstClr val="black"/>
                </a:solidFill>
              </a:rPr>
              <a:t>min =25</a:t>
            </a:r>
            <a:r>
              <a:rPr lang="el-GR" dirty="0" smtClean="0">
                <a:solidFill>
                  <a:prstClr val="black"/>
                </a:solidFill>
              </a:rPr>
              <a:t>στρ/</a:t>
            </a:r>
            <a:r>
              <a:rPr lang="en-US" dirty="0" smtClean="0">
                <a:solidFill>
                  <a:prstClr val="black"/>
                </a:solidFill>
              </a:rPr>
              <a:t>sec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K = 100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 </a:t>
            </a:r>
            <a:r>
              <a:rPr lang="el-GR" dirty="0" smtClean="0">
                <a:solidFill>
                  <a:prstClr val="black"/>
                </a:solidFill>
              </a:rPr>
              <a:t>;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99792" y="1948483"/>
                <a:ext cx="5040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𝐄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𝐊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𝚽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𝐧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</a:rPr>
                      <m:t>𝐄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𝟐𝟎𝟎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𝟎𝟐</m:t>
                    </m:r>
                    <m:r>
                      <a:rPr lang="el-GR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</a:rPr>
                      <m:t>𝐄</m:t>
                    </m:r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l-GR" b="1" dirty="0" smtClean="0"/>
                  <a:t>100</a:t>
                </a:r>
                <a:r>
                  <a:rPr lang="en-US" b="1" dirty="0"/>
                  <a:t>V</a:t>
                </a:r>
                <a:endParaRPr lang="el-GR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48483"/>
                <a:ext cx="504056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9962" y="32129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Γεννήτρια συνεχούς ρεύματος έχει διακύμανση τάσης 5% και η τάση με πλήρες φορτίο είναι 210</a:t>
            </a:r>
            <a:r>
              <a:rPr lang="en-US" dirty="0" smtClean="0"/>
              <a:t>V. </a:t>
            </a:r>
            <a:r>
              <a:rPr lang="el-GR" dirty="0" smtClean="0"/>
              <a:t>Να υπολογισθεί η τάση της χωρίς φορτίο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36306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ΔΕΔΟΜΕΝΑ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N</a:t>
            </a:r>
            <a:r>
              <a:rPr lang="en-US" dirty="0" smtClean="0"/>
              <a:t> = 210V</a:t>
            </a:r>
          </a:p>
          <a:p>
            <a:r>
              <a:rPr lang="el-GR" dirty="0" smtClean="0"/>
              <a:t>ε% = 5%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U</a:t>
            </a:r>
            <a:r>
              <a:rPr lang="en-US" baseline="-25000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l-GR" dirty="0">
                <a:solidFill>
                  <a:prstClr val="black"/>
                </a:solidFill>
              </a:rPr>
              <a:t>;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baseline="-25000" dirty="0" smtClean="0"/>
              <a:t>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5517232"/>
                <a:ext cx="8352928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l-GR" dirty="0" smtClean="0">
                    <a:ea typeface="Cambria Math"/>
                  </a:rPr>
                  <a:t>ε</a:t>
                </a:r>
                <a14:m>
                  <m:oMath xmlns:m="http://schemas.openxmlformats.org/officeDocument/2006/math">
                    <m:r>
                      <a:rPr lang="el-GR" b="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>
                                <a:latin typeface="Cambria Math"/>
                                <a:ea typeface="Cambria Math"/>
                              </a:rPr>
                              <m:t>0−</m:t>
                            </m:r>
                          </m:sub>
                        </m:sSub>
                        <m:sSub>
                          <m:sSubPr>
                            <m:ctrlPr>
                              <a:rPr lang="el-GR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N</m:t>
                            </m:r>
                            <m:r>
                              <a:rPr lang="en-US" b="0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/>
                        <a:ea typeface="Cambria Math"/>
                      </a:rPr>
                      <m:t>∙100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0−</m:t>
                            </m:r>
                          </m:sub>
                        </m:sSub>
                        <m:r>
                          <a:rPr lang="el-GR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l-GR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den>
                    </m:f>
                    <m:r>
                      <m:rPr>
                        <m:nor/>
                      </m:rPr>
                      <a:rPr lang="el-GR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∙100</m:t>
                    </m:r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0−</m:t>
                            </m:r>
                          </m:sub>
                        </m:sSub>
                        <m:r>
                          <a:rPr lang="el-GR" b="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l-GR" b="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</m:t>
                    </m:r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b="0" i="0" baseline="-25000" dirty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- 200</a:t>
                </a:r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b="1" baseline="-25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b="1" i="0" baseline="-25000" dirty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= 210V</a:t>
                </a:r>
                <a:endParaRPr lang="el-GR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17232"/>
                <a:ext cx="8352928" cy="524118"/>
              </a:xfrm>
              <a:prstGeom prst="rect">
                <a:avLst/>
              </a:prstGeom>
              <a:blipFill rotWithShape="1">
                <a:blip r:embed="rId3"/>
                <a:stretch>
                  <a:fillRect l="-657" b="-11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17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Κινητήρας συνεχούς ρεύματος λειτουργεί με τάση 100</a:t>
            </a:r>
            <a:r>
              <a:rPr lang="en-US" dirty="0" smtClean="0"/>
              <a:t>V </a:t>
            </a:r>
            <a:r>
              <a:rPr lang="el-GR" dirty="0" smtClean="0"/>
              <a:t>και έχει αντίσταση επαγωγικού τυμπάνου 0,5 Ω. Να υπολογισθούν 1) Το ρεύμα εκκινήσεως 2) Την αντίσταση που πρέπει να προσθέσουμε έτσι ώστε η ένταση του ρεύματος να μειωθεί κατά 80%.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1628800"/>
                <a:ext cx="18722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ΔΕΔΟΜΕΝΑ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>
                    <a:solidFill>
                      <a:prstClr val="black"/>
                    </a:solidFill>
                    <a:latin typeface="Cambria Math"/>
                  </a:rPr>
                  <a:t>U = 100V</a:t>
                </a:r>
                <a:endParaRPr lang="el-GR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>
                    <a:solidFill>
                      <a:prstClr val="black"/>
                    </a:solidFill>
                    <a:latin typeface="Cambria Math"/>
                  </a:rPr>
                  <a:t>R</a:t>
                </a:r>
                <a:r>
                  <a:rPr lang="el-GR" baseline="-25000" dirty="0">
                    <a:solidFill>
                      <a:prstClr val="black"/>
                    </a:solidFill>
                    <a:latin typeface="Cambria Math"/>
                  </a:rPr>
                  <a:t>Τ</a:t>
                </a:r>
                <a:r>
                  <a:rPr lang="el-GR" dirty="0">
                    <a:solidFill>
                      <a:prstClr val="black"/>
                    </a:solidFill>
                    <a:latin typeface="Cambria Math"/>
                  </a:rPr>
                  <a:t>: 0,5 Ω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l-GR" dirty="0" smtClean="0">
                    <a:solidFill>
                      <a:prstClr val="black"/>
                    </a:solidFill>
                    <a:latin typeface="Cambria Math"/>
                  </a:rPr>
                  <a:t>;</a:t>
                </a:r>
                <a:endParaRPr lang="en-US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>
                    <a:solidFill>
                      <a:prstClr val="black"/>
                    </a:solidFill>
                    <a:latin typeface="Cambria Math"/>
                  </a:rPr>
                  <a:t>R</a:t>
                </a:r>
                <a:r>
                  <a:rPr lang="el-GR" baseline="-25000" dirty="0" smtClean="0">
                    <a:solidFill>
                      <a:prstClr val="black"/>
                    </a:solidFill>
                    <a:latin typeface="Cambria Math"/>
                  </a:rPr>
                  <a:t>Ε</a:t>
                </a:r>
                <a:r>
                  <a:rPr lang="el-GR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  <a:latin typeface="Cambria Math"/>
                  </a:rPr>
                  <a:t>;</a:t>
                </a:r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1872208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2606" t="-1179" b="-28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755576" y="4185672"/>
                <a:ext cx="8136904" cy="1404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2) Ρεύμα </a:t>
                </a:r>
                <a:r>
                  <a:rPr lang="el-GR" dirty="0"/>
                  <a:t>εκκίνησης με </a:t>
                </a:r>
                <a:r>
                  <a:rPr lang="el-GR" dirty="0" err="1" smtClean="0"/>
                  <a:t>εκκινητή</a:t>
                </a:r>
                <a:r>
                  <a:rPr lang="el-GR" dirty="0" smtClean="0"/>
                  <a:t>, η ένταση πρέπει να μειωθεί 0,8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  <a:ea typeface="Cambria Math"/>
                      </a:rPr>
                      <m:t>∙200=160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άρα να γίνει 200- 160  = 40Α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l-GR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l-GR" sz="2000" b="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>
                            <a:latin typeface="Cambria Math"/>
                            <a:ea typeface="Cambria Math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l-GR" sz="200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  <m:r>
                          <a:rPr lang="el-GR" sz="2000" b="0" i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sz="200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>
                                <a:latin typeface="Cambria Math"/>
                                <a:ea typeface="Cambria Math"/>
                              </a:rPr>
                              <m:t>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000" dirty="0" smtClean="0"/>
                  <a:t>40</a:t>
                </a:r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num>
                      <m:den>
                        <m:r>
                          <a:rPr lang="el-GR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0,5</m:t>
                        </m:r>
                        <m:r>
                          <a:rPr lang="el-GR" sz="2000" b="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000" dirty="0" smtClean="0"/>
                  <a:t>20 +40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00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/>
                            <a:ea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>
                            <a:latin typeface="Cambria Math"/>
                            <a:ea typeface="Cambria Math"/>
                          </a:rPr>
                          <m:t>Ε</m:t>
                        </m:r>
                      </m:sub>
                    </m:sSub>
                  </m:oMath>
                </a14:m>
                <a:r>
                  <a:rPr lang="el-GR" sz="2000" dirty="0" smtClean="0"/>
                  <a:t> =100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E</m:t>
                        </m:r>
                      </m:sub>
                    </m:sSub>
                    <m:r>
                      <a:rPr lang="el-GR" sz="20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100−20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  <m:r>
                      <a:rPr lang="el-GR" sz="2000" b="0" i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b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𝐑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𝐄</m:t>
                        </m:r>
                      </m:sub>
                    </m:sSub>
                  </m:oMath>
                </a14:m>
                <a:r>
                  <a:rPr lang="en-US" sz="2000" b="1" dirty="0" smtClean="0"/>
                  <a:t> = 2</a:t>
                </a:r>
                <a:r>
                  <a:rPr lang="el-GR" sz="2000" b="1" dirty="0"/>
                  <a:t>Ω</a:t>
                </a:r>
              </a:p>
              <a:p>
                <a:pPr lvl="0"/>
                <a:endParaRPr lang="el-GR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85672"/>
                <a:ext cx="8136904" cy="1404808"/>
              </a:xfrm>
              <a:prstGeom prst="rect">
                <a:avLst/>
              </a:prstGeom>
              <a:blipFill rotWithShape="1">
                <a:blip r:embed="rId3"/>
                <a:stretch>
                  <a:fillRect l="-674" t="-2174" b="-6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Ορθογώνιο 6"/>
              <p:cNvSpPr/>
              <p:nvPr/>
            </p:nvSpPr>
            <p:spPr>
              <a:xfrm>
                <a:off x="2627784" y="2348880"/>
                <a:ext cx="5814392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l-GR" dirty="0">
                    <a:solidFill>
                      <a:prstClr val="black"/>
                    </a:solidFill>
                  </a:rPr>
                  <a:t>1) Ρεύμα εκκίνησης</a:t>
                </a:r>
                <a:r>
                  <a:rPr lang="el-GR" dirty="0">
                    <a:solidFill>
                      <a:prstClr val="black"/>
                    </a:solidFill>
                  </a:rPr>
                  <a:t> χωρίς </a:t>
                </a:r>
                <a:r>
                  <a:rPr lang="el-GR" dirty="0" err="1">
                    <a:solidFill>
                      <a:prstClr val="black"/>
                    </a:solidFill>
                  </a:rPr>
                  <a:t>εκκινητή</a:t>
                </a:r>
                <a:r>
                  <a:rPr lang="el-GR" dirty="0">
                    <a:solidFill>
                      <a:prstClr val="black"/>
                    </a:solidFill>
                  </a:rPr>
                  <a:t> (αντίσταση)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l-GR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</m:den>
                    </m:f>
                    <m:r>
                      <a:rPr lang="el-GR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l-GR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num>
                      <m:den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0,5</m:t>
                        </m:r>
                      </m:den>
                    </m:f>
                    <m:r>
                      <a:rPr lang="el-GR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l-GR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𝚬</m:t>
                        </m:r>
                      </m:sub>
                    </m:sSub>
                    <m:r>
                      <a:rPr lang="el-GR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𝟐𝟎𝟎</m:t>
                    </m:r>
                    <m:r>
                      <a:rPr lang="el-GR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  <m:r>
                      <a:rPr lang="el-GR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48880"/>
                <a:ext cx="5814392" cy="946991"/>
              </a:xfrm>
              <a:prstGeom prst="rect">
                <a:avLst/>
              </a:prstGeom>
              <a:blipFill rotWithShape="1">
                <a:blip r:embed="rId4"/>
                <a:stretch>
                  <a:fillRect l="-839" t="-3205" b="-6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9. Με ποια ταχύτητα πρέπει να κινείται αγωγός μήκους </a:t>
            </a:r>
            <a:r>
              <a:rPr lang="en-US" sz="2000" b="1" dirty="0" smtClean="0"/>
              <a:t>L </a:t>
            </a:r>
            <a:r>
              <a:rPr lang="el-GR" sz="2000" b="1" dirty="0" smtClean="0"/>
              <a:t>=</a:t>
            </a:r>
            <a:r>
              <a:rPr lang="en-US" sz="2000" b="1" dirty="0" smtClean="0"/>
              <a:t> </a:t>
            </a:r>
            <a:r>
              <a:rPr lang="el-GR" sz="2000" b="1" dirty="0" smtClean="0"/>
              <a:t>0,8 </a:t>
            </a:r>
            <a:r>
              <a:rPr lang="en-US" sz="2000" b="1" dirty="0" smtClean="0"/>
              <a:t>m</a:t>
            </a:r>
            <a:r>
              <a:rPr lang="el-GR" sz="2000" b="1" dirty="0" smtClean="0"/>
              <a:t> μέσα σε ομοιόμορφο μαγνητικό πεδίο που έχει μαγνητική επαγωγή </a:t>
            </a:r>
            <a:r>
              <a:rPr lang="en-US" sz="2000" b="1" dirty="0" smtClean="0"/>
              <a:t>B = 0,9T </a:t>
            </a:r>
            <a:r>
              <a:rPr lang="el-GR" sz="2000" b="1" dirty="0" smtClean="0"/>
              <a:t>αν η γωνία που κόβει τις μαγνητικές γραμμές είναι 60</a:t>
            </a:r>
            <a:r>
              <a:rPr lang="el-GR" sz="2000" b="1" baseline="30000" dirty="0" smtClean="0"/>
              <a:t>0</a:t>
            </a:r>
            <a:r>
              <a:rPr lang="el-GR" sz="2000" b="1" dirty="0" smtClean="0"/>
              <a:t> και η παραγόμενη ΗΕΔ από επαγωγή στον αγωγό είναι Ε = 6,23</a:t>
            </a:r>
            <a:r>
              <a:rPr lang="en-US" sz="2000" b="1" dirty="0" smtClean="0"/>
              <a:t>V</a:t>
            </a:r>
            <a:r>
              <a:rPr lang="el-GR" sz="2000" b="1" dirty="0" smtClean="0"/>
              <a:t>;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816" y="2780928"/>
                <a:ext cx="8262664" cy="3724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b="1" dirty="0" smtClean="0">
                    <a:latin typeface="Cambria Math"/>
                  </a:rPr>
                  <a:t>Ηλεκτρεργετική δύναμη  (τάση) στα  άκρα του αγωγού εξ επαγωγής:</a:t>
                </a:r>
                <a:endParaRPr lang="en-US" b="1" i="0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𝐄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𝚩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𝐋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𝛈𝛍𝛂</m:t>
                    </m:r>
                  </m:oMath>
                </a14:m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𝐄</m:t>
                        </m:r>
                      </m:num>
                      <m:den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𝐁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𝐋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𝛈𝛍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𝟔𝟎</m:t>
                        </m:r>
                      </m:den>
                    </m:f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l-GR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𝟐𝟑</m:t>
                        </m:r>
                      </m:num>
                      <m:den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𝟖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l-GR" dirty="0" smtClean="0"/>
                  <a:t> = 10 </a:t>
                </a:r>
                <a:r>
                  <a:rPr lang="en-US" dirty="0" smtClean="0"/>
                  <a:t>m/sec</a:t>
                </a:r>
                <a:endParaRPr lang="el-GR" dirty="0" smtClean="0"/>
              </a:p>
              <a:p>
                <a:pPr>
                  <a:lnSpc>
                    <a:spcPct val="150000"/>
                  </a:lnSpc>
                </a:pP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B</a:t>
                </a:r>
                <a:r>
                  <a:rPr lang="el-GR" b="1" dirty="0" smtClean="0"/>
                  <a:t>: </a:t>
                </a:r>
                <a:r>
                  <a:rPr lang="el-GR" dirty="0" smtClean="0"/>
                  <a:t>ένταση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μαγνητικού πεδίου (σε </a:t>
                </a:r>
                <a:r>
                  <a:rPr lang="en-US" dirty="0" smtClean="0"/>
                  <a:t>Tesla</a:t>
                </a:r>
                <a:r>
                  <a:rPr lang="el-GR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L</a:t>
                </a:r>
                <a:r>
                  <a:rPr lang="el-GR" b="1" dirty="0" smtClean="0"/>
                  <a:t>: </a:t>
                </a:r>
                <a:r>
                  <a:rPr lang="el-GR" dirty="0" smtClean="0"/>
                  <a:t>μήκος του αγωγού που βρίσκεται μέσα στο μαγνητικό πεδίο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μέτρα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𝐮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𝐧</m:t>
                    </m:r>
                  </m:oMath>
                </a14:m>
                <a:r>
                  <a:rPr lang="en-US" dirty="0" smtClean="0"/>
                  <a:t>, n = </a:t>
                </a:r>
                <a:r>
                  <a:rPr lang="el-GR" dirty="0" smtClean="0"/>
                  <a:t>στρ/</a:t>
                </a:r>
                <a:r>
                  <a:rPr lang="en-US" dirty="0" smtClean="0"/>
                  <a:t>sec </a:t>
                </a:r>
                <a:r>
                  <a:rPr lang="el-GR" dirty="0" smtClean="0"/>
                  <a:t>σε </a:t>
                </a:r>
                <a:r>
                  <a:rPr lang="en-US" dirty="0" smtClean="0"/>
                  <a:t>m/s</a:t>
                </a:r>
                <a:r>
                  <a:rPr lang="el-GR" dirty="0" smtClean="0"/>
                  <a:t> ταχύτητας που κινείται ο αγωγός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dirty="0" smtClean="0"/>
                  <a:t>Ημίτονο της γωνίας α που σχηματίζεται μεταξύ του αγωγού και του μαγνητικού πεδίου.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6" y="2780928"/>
                <a:ext cx="8262664" cy="3724802"/>
              </a:xfrm>
              <a:prstGeom prst="rect">
                <a:avLst/>
              </a:prstGeom>
              <a:blipFill rotWithShape="1">
                <a:blip r:embed="rId2"/>
                <a:stretch>
                  <a:fillRect l="-590" b="-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611107" y="21519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ΛΥΣΗ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9665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12" y="249880"/>
            <a:ext cx="8585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10. Η δύναμη που ασκείται σε αγωγό μήκους</a:t>
            </a:r>
            <a:r>
              <a:rPr lang="en-US" sz="2000" b="1" dirty="0" smtClean="0"/>
              <a:t> L= 0,4 m </a:t>
            </a:r>
            <a:r>
              <a:rPr lang="el-GR" sz="2000" b="1" dirty="0" smtClean="0"/>
              <a:t>κατά την κίνησή του υπό γωνία 45</a:t>
            </a:r>
            <a:r>
              <a:rPr lang="el-GR" sz="2000" b="1" baseline="30000" dirty="0" smtClean="0"/>
              <a:t>0</a:t>
            </a:r>
            <a:r>
              <a:rPr lang="el-GR" sz="2000" b="1" dirty="0" smtClean="0"/>
              <a:t> μέσα σε μαγνητικό πεδίο Β = 0,9 Τ είναι 12 Ν. Ζητείται η ένταση του ρεύματος που θα διαρρέει τον αγωγό.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4036" y="2276872"/>
                <a:ext cx="8607438" cy="3436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b="1" i="0" dirty="0" smtClean="0">
                    <a:latin typeface="Cambria Math"/>
                  </a:rPr>
                  <a:t>Δύναμη  που κινεί τον αγωγό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𝐁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𝛈𝛍𝛂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𝚰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𝐅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𝐁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𝐋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𝛈𝛍</m:t>
                          </m:r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𝟒𝟓</m:t>
                          </m:r>
                        </m:den>
                      </m:f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𝟕𝟎𝟕</m:t>
                          </m:r>
                        </m:den>
                      </m:f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𝟒𝟕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F</a:t>
                </a:r>
                <a:r>
                  <a:rPr lang="el-GR" b="1" dirty="0" smtClean="0"/>
                  <a:t>: 12 Ν  </a:t>
                </a:r>
                <a:r>
                  <a:rPr lang="el-GR" dirty="0" smtClean="0"/>
                  <a:t>η δύναμη που κινεί τον αγωγό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B</a:t>
                </a:r>
                <a:r>
                  <a:rPr lang="el-GR" b="1" dirty="0" smtClean="0"/>
                  <a:t>: 0,9</a:t>
                </a:r>
                <a:r>
                  <a:rPr lang="en-US" b="1" dirty="0" smtClean="0"/>
                  <a:t> </a:t>
                </a:r>
                <a:r>
                  <a:rPr lang="el-GR" dirty="0" smtClean="0"/>
                  <a:t>ένταση του μαγνητικού πεδίου (σε </a:t>
                </a:r>
                <a:r>
                  <a:rPr lang="en-US" dirty="0" smtClean="0"/>
                  <a:t>Tesla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I</a:t>
                </a:r>
                <a:r>
                  <a:rPr lang="el-GR" b="1" dirty="0" smtClean="0"/>
                  <a:t>:</a:t>
                </a:r>
                <a:r>
                  <a:rPr lang="en-US" b="1" dirty="0" smtClean="0"/>
                  <a:t> </a:t>
                </a:r>
                <a:r>
                  <a:rPr lang="el-GR" dirty="0" smtClean="0"/>
                  <a:t>ένταση του ρεύματος που διαρρέει τον αγωγό (σε </a:t>
                </a:r>
                <a:r>
                  <a:rPr lang="en-US" dirty="0" err="1" smtClean="0"/>
                  <a:t>Amper</a:t>
                </a:r>
                <a:r>
                  <a:rPr lang="el-GR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L</a:t>
                </a:r>
                <a:r>
                  <a:rPr lang="el-GR" b="1" dirty="0" smtClean="0"/>
                  <a:t>: 0,4 </a:t>
                </a:r>
                <a:r>
                  <a:rPr lang="el-GR" dirty="0" smtClean="0"/>
                  <a:t>Το μήκος του αγωγού που βρίσκεται μέσα στο μαγνητικό πεδίο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μέτρα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b="1" dirty="0" smtClean="0"/>
                  <a:t>Ημίτονο της γωνίας α = 45</a:t>
                </a:r>
                <a:r>
                  <a:rPr lang="el-GR" b="1" baseline="30000" dirty="0" smtClean="0"/>
                  <a:t>0</a:t>
                </a:r>
                <a:r>
                  <a:rPr lang="el-GR" dirty="0" smtClean="0"/>
                  <a:t> σχηματίζεται μεταξύ του αγωγού και του μαγνητικού πεδίου.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6" y="2276872"/>
                <a:ext cx="8607438" cy="3436262"/>
              </a:xfrm>
              <a:prstGeom prst="rect">
                <a:avLst/>
              </a:prstGeom>
              <a:blipFill rotWithShape="1">
                <a:blip r:embed="rId2"/>
                <a:stretch>
                  <a:fillRect l="-567" r="-283" b="-7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611651" y="161826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ΛΥΣΗ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0385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4"/>
          <a:stretch/>
        </p:blipFill>
        <p:spPr bwMode="auto">
          <a:xfrm>
            <a:off x="107504" y="476672"/>
            <a:ext cx="894547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75511" y="1196752"/>
            <a:ext cx="1440160" cy="360040"/>
          </a:xfrm>
          <a:prstGeom prst="rect">
            <a:avLst/>
          </a:prstGeom>
          <a:solidFill>
            <a:srgbClr val="FFFF00">
              <a:alpha val="19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75511" y="2708920"/>
            <a:ext cx="1440160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6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684" y="18593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ΕΝΟΤΗΤΑ 2.2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t>6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4" y="332656"/>
            <a:ext cx="9005630" cy="52954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521839" y="1412776"/>
            <a:ext cx="2826025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495960" y="2348880"/>
            <a:ext cx="2563871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95960" y="5085184"/>
            <a:ext cx="3139936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9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684" y="18593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ΕΝΟΤΗΤΑ 2.3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9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13"/>
          <a:stretch/>
        </p:blipFill>
        <p:spPr bwMode="auto">
          <a:xfrm>
            <a:off x="49035" y="332656"/>
            <a:ext cx="8986598" cy="7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831634" y="1556792"/>
                <a:ext cx="5480731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</a:rPr>
                      <m:t>𝐏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𝟑𝟎𝟎𝟎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𝟏𝟐𝟎</m:t>
                        </m:r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𝟐𝟓𝐀</m:t>
                    </m:r>
                  </m:oMath>
                </a14:m>
                <a:r>
                  <a:rPr lang="el-GR" sz="2400" b="1" dirty="0">
                    <a:solidFill>
                      <a:prstClr val="black"/>
                    </a:solidFill>
                  </a:rPr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34" y="1556792"/>
                <a:ext cx="5480731" cy="625877"/>
              </a:xfrm>
              <a:prstGeom prst="rect">
                <a:avLst/>
              </a:prstGeom>
              <a:blipFill rotWithShape="1">
                <a:blip r:embed="rId3"/>
                <a:stretch>
                  <a:fillRect r="-1889" b="-8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-1" y="4828548"/>
                <a:ext cx="9144000" cy="1233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n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</m:num>
                      <m:den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𝛆𝛊𝛔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</m:num>
                      <m:den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𝐏</m:t>
                        </m:r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𝛂𝛑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𝛂𝛑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𝛂𝛑</m:t>
                        </m:r>
                      </m:sub>
                    </m:sSub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400" b="1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𝛂𝛑</m:t>
                        </m:r>
                      </m:sub>
                    </m:sSub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𝛂𝛑</m:t>
                        </m:r>
                      </m:sub>
                    </m:sSub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num>
                      <m:den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𝟕𝟓𝐤𝐖</m:t>
                    </m:r>
                  </m:oMath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828548"/>
                <a:ext cx="9144000" cy="1233351"/>
              </a:xfrm>
              <a:prstGeom prst="rect">
                <a:avLst/>
              </a:prstGeom>
              <a:blipFill rotWithShape="1">
                <a:blip r:embed="rId4"/>
                <a:stretch>
                  <a:fillRect l="-1000" b="-19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5"/>
          <a:stretch/>
        </p:blipFill>
        <p:spPr bwMode="auto">
          <a:xfrm>
            <a:off x="0" y="3175686"/>
            <a:ext cx="8986598" cy="9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10997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ΛΥΣΗ</a:t>
            </a:r>
            <a:endParaRPr lang="el-GR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79168" y="403576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ΛΥΣΗ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7" b="58227"/>
          <a:stretch/>
        </p:blipFill>
        <p:spPr bwMode="auto">
          <a:xfrm>
            <a:off x="509423" y="425697"/>
            <a:ext cx="754909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43608" y="1196752"/>
            <a:ext cx="5040560" cy="504056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043608" y="2649198"/>
            <a:ext cx="324036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43608" y="4797152"/>
            <a:ext cx="180020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7293-3701-45DA-8307-747995FDD11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0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2031</Words>
  <Application>Microsoft Office PowerPoint</Application>
  <PresentationFormat>Προβολή στην οθόνη (4:3)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48</cp:revision>
  <dcterms:created xsi:type="dcterms:W3CDTF">2018-12-26T19:25:34Z</dcterms:created>
  <dcterms:modified xsi:type="dcterms:W3CDTF">2019-01-09T12:13:32Z</dcterms:modified>
</cp:coreProperties>
</file>