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65" r:id="rId3"/>
    <p:sldId id="257" r:id="rId4"/>
    <p:sldId id="258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61" r:id="rId13"/>
    <p:sldId id="275" r:id="rId14"/>
    <p:sldId id="274" r:id="rId15"/>
    <p:sldId id="276" r:id="rId16"/>
    <p:sldId id="277" r:id="rId17"/>
    <p:sldId id="278" r:id="rId18"/>
    <p:sldId id="280" r:id="rId19"/>
    <p:sldId id="279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02EC3-74A9-4324-8E9D-53F9493E87E8}" type="datetimeFigureOut">
              <a:rPr lang="el-GR" smtClean="0"/>
              <a:t>10/1/2019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FAAC8-56D9-49ED-A76B-886D72D7722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818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824E-4BD0-440B-88E6-366E23F7B46D}" type="datetime1">
              <a:rPr lang="el-GR" smtClean="0"/>
              <a:t>10/1/2019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36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54C8-F788-46D5-B24E-F6354FAAF60B}" type="datetime1">
              <a:rPr lang="el-GR" smtClean="0"/>
              <a:t>10/1/2019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25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7B66C-6EE6-4CA1-9238-2975BB033E71}" type="datetime1">
              <a:rPr lang="el-GR" smtClean="0"/>
              <a:t>10/1/2019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401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459F-7BD4-464F-B434-9348F0EAC978}" type="datetime1">
              <a:rPr lang="el-GR" smtClean="0"/>
              <a:t>10/1/2019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44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7BAB7-4635-436E-9EF6-CF0C8527B060}" type="datetime1">
              <a:rPr lang="el-GR" smtClean="0"/>
              <a:t>10/1/2019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07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60AF2-92BD-4F21-8CEB-A0387C525F48}" type="datetime1">
              <a:rPr lang="el-GR" smtClean="0"/>
              <a:t>10/1/2019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25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F9AC-F738-4AA9-B972-FF93EC039CF5}" type="datetime1">
              <a:rPr lang="el-GR" smtClean="0"/>
              <a:t>10/1/2019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7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0B37-4B19-4285-B385-2DDB4F1199A8}" type="datetime1">
              <a:rPr lang="el-GR" smtClean="0"/>
              <a:t>10/1/2019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118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0680-2836-4DA1-9CDC-904EFEEBFA4C}" type="datetime1">
              <a:rPr lang="el-GR" smtClean="0"/>
              <a:t>10/1/2019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84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D49AC-1DE1-4617-BF9B-759CB4C86687}" type="datetime1">
              <a:rPr lang="el-GR" smtClean="0"/>
              <a:t>10/1/2019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58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EA0F-8A7D-44D6-85C4-018F88AB6078}" type="datetime1">
              <a:rPr lang="el-GR" smtClean="0"/>
              <a:t>10/1/2019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35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C3B7B-EE65-4D7F-A448-5BF03D4DDE12}" type="datetime1">
              <a:rPr lang="el-GR" smtClean="0"/>
              <a:t>10/1/2019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C99CC-EBD7-4527-8EC6-F9CDA1D28B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0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475513" y="2636912"/>
            <a:ext cx="61929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/>
              <a:t>2. ΚΕΦΑΛΑΙΟ 1  ΜΕΤΑΣΧΗΜΑΤΙΣΤΕΣ ΑΣΚΗΣΕΙΣ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98"/>
          <a:stretch/>
        </p:blipFill>
        <p:spPr bwMode="auto">
          <a:xfrm>
            <a:off x="-1" y="165907"/>
            <a:ext cx="9078985" cy="40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563888" y="764704"/>
            <a:ext cx="4752528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577970" y="1992435"/>
            <a:ext cx="3456384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755576" y="3451248"/>
            <a:ext cx="864096" cy="40980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582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2659559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ΕΝΟΤΗΤΑ 1.</a:t>
            </a:r>
            <a:r>
              <a:rPr lang="en-US" sz="4400" dirty="0" smtClean="0"/>
              <a:t>3</a:t>
            </a:r>
            <a:endParaRPr lang="el-GR" sz="4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2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503" y="0"/>
            <a:ext cx="5921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lnSpc>
                <a:spcPct val="150000"/>
              </a:lnSpc>
              <a:defRPr sz="2000" b="1"/>
            </a:lvl1pPr>
          </a:lstStyle>
          <a:p>
            <a:r>
              <a:rPr lang="en-US" dirty="0"/>
              <a:t>13. </a:t>
            </a:r>
            <a:r>
              <a:rPr lang="el-GR" dirty="0"/>
              <a:t>Στο διπλανό σχήμα το αμπερόμετρο δείχνει  ένταση ρεύματος 4,2 Α. Αν η σχέση μεταφοράς του Μ/Σ είναι  Κ = 1/50 πόση ένταση ρεύματος περνά από το δίκτυο, δηλ. από το πρωτεύον του Μ/Σ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3110" y="3429000"/>
            <a:ext cx="5472608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14. </a:t>
            </a:r>
            <a:r>
              <a:rPr lang="el-GR" sz="2000" b="1" dirty="0" smtClean="0"/>
              <a:t>Στο διπλανό σχήμα ο Μ/Σ έχει σχέση μεταφοράς Κ = 96 και το βολτόμετρο δείχνει ένδειξη 69 </a:t>
            </a:r>
            <a:r>
              <a:rPr lang="en-US" sz="2000" b="1" dirty="0" smtClean="0"/>
              <a:t>V</a:t>
            </a:r>
            <a:r>
              <a:rPr lang="el-GR" sz="2000" b="1" dirty="0" smtClean="0"/>
              <a:t>. Τι τάση έχουν οι ζυγοί </a:t>
            </a:r>
            <a:r>
              <a:rPr lang="en-US" sz="2000" b="1" dirty="0" smtClean="0"/>
              <a:t>R </a:t>
            </a:r>
            <a:r>
              <a:rPr lang="el-GR" sz="2000" b="1" dirty="0" smtClean="0"/>
              <a:t>και </a:t>
            </a:r>
            <a:r>
              <a:rPr lang="en-US" sz="2000" b="1" dirty="0" smtClean="0"/>
              <a:t>T</a:t>
            </a:r>
            <a:r>
              <a:rPr lang="el-GR" sz="2000" b="1" dirty="0" smtClean="0"/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47864" y="5011653"/>
                <a:ext cx="5184576" cy="142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/>
                  <a:t>Απάντηση:</a:t>
                </a:r>
                <a:endParaRPr lang="en-US" sz="2000" b="1" dirty="0" smtClean="0"/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/>
                  <a:t>Γνωρίζουμε ότι Τάση ζυγών =                               Ένδειξη βολτομέτρου </a:t>
                </a:r>
                <a14:m>
                  <m:oMath xmlns:m="http://schemas.openxmlformats.org/officeDocument/2006/math">
                    <m:r>
                      <a:rPr lang="el-GR" sz="2000" b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sz="2000" b="1" dirty="0" smtClean="0"/>
                  <a:t> Κ = 69 </a:t>
                </a:r>
                <a14:m>
                  <m:oMath xmlns:m="http://schemas.openxmlformats.org/officeDocument/2006/math">
                    <m:r>
                      <a:rPr lang="el-GR" sz="2000" b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l-GR" sz="2000" b="1" dirty="0" smtClean="0"/>
                  <a:t> 96 = 6624 </a:t>
                </a:r>
                <a:r>
                  <a:rPr lang="en-US" sz="2000" b="1" dirty="0" smtClean="0"/>
                  <a:t>V.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011653"/>
                <a:ext cx="5184576" cy="1428853"/>
              </a:xfrm>
              <a:prstGeom prst="rect">
                <a:avLst/>
              </a:prstGeom>
              <a:blipFill rotWithShape="1">
                <a:blip r:embed="rId2"/>
                <a:stretch>
                  <a:fillRect l="-1175" b="-63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5618" y="1791089"/>
                <a:ext cx="518457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l-GR"/>
                </a:defPPr>
                <a:lvl1pPr>
                  <a:lnSpc>
                    <a:spcPct val="150000"/>
                  </a:lnSpc>
                  <a:defRPr sz="2000" b="1"/>
                </a:lvl1pPr>
              </a:lstStyle>
              <a:p>
                <a:r>
                  <a:rPr lang="el-GR" dirty="0"/>
                  <a:t>Απάντηση:</a:t>
                </a:r>
                <a:endParaRPr lang="en-US" dirty="0"/>
              </a:p>
              <a:p>
                <a:r>
                  <a:rPr lang="el-GR" dirty="0"/>
                  <a:t>Γνωρίζουμε ότι ένταση δικτύου =                       Ένδειξη αμπερομέτρου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∙</m:t>
                    </m:r>
                  </m:oMath>
                </a14:m>
                <a:r>
                  <a:rPr lang="el-GR" dirty="0"/>
                  <a:t> 1/Κ = 4,2 </a:t>
                </a:r>
                <a14:m>
                  <m:oMath xmlns:m="http://schemas.openxmlformats.org/officeDocument/2006/math">
                    <m:r>
                      <a:rPr lang="el-GR">
                        <a:latin typeface="Cambria Math"/>
                      </a:rPr>
                      <m:t>∙</m:t>
                    </m:r>
                  </m:oMath>
                </a14:m>
                <a:r>
                  <a:rPr lang="el-GR" dirty="0"/>
                  <a:t> 50 = </a:t>
                </a:r>
                <a:r>
                  <a:rPr lang="el-GR" dirty="0">
                    <a:solidFill>
                      <a:srgbClr val="FF0000"/>
                    </a:solidFill>
                  </a:rPr>
                  <a:t>210 </a:t>
                </a:r>
                <a:r>
                  <a:rPr lang="en-US" dirty="0">
                    <a:solidFill>
                      <a:srgbClr val="FF0000"/>
                    </a:solidFill>
                  </a:rPr>
                  <a:t>A</a:t>
                </a:r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618" y="1791089"/>
                <a:ext cx="5184576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1294" b="-33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1827"/>
            <a:ext cx="29146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394539"/>
            <a:ext cx="29908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96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6754"/>
            <a:ext cx="8696241" cy="372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67544" y="764704"/>
            <a:ext cx="2304256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23528" y="3140968"/>
            <a:ext cx="2304256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5" b="68858"/>
          <a:stretch/>
        </p:blipFill>
        <p:spPr bwMode="auto">
          <a:xfrm>
            <a:off x="133297" y="4149080"/>
            <a:ext cx="8742455" cy="193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755576" y="5229200"/>
            <a:ext cx="2304256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1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3682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611560" y="1628800"/>
            <a:ext cx="2304256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23528" y="3140968"/>
            <a:ext cx="2304256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59832" y="2996951"/>
                <a:ext cx="410445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Πολλαπλασιάζουμε την τάση που βλέπουμε στο βολτόμετρο επί τη σχέση μεταφοράς Κ, άρα:</a:t>
                </a:r>
              </a:p>
              <a:p>
                <a:r>
                  <a:rPr lang="el-GR" b="1" dirty="0" smtClean="0"/>
                  <a:t>250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𝟔𝟎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𝟏𝟓𝟎𝟎𝟎</m:t>
                    </m:r>
                    <m:r>
                      <a:rPr lang="el-GR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𝐕</m:t>
                    </m:r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996951"/>
                <a:ext cx="410445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337" t="-2538" b="-71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467544" y="5589240"/>
            <a:ext cx="2736304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21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15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Το δευτερεύον μονοφασικού μετασχηματιστή τροφοδοτεί κινητήρα ισχύος 64</a:t>
            </a:r>
            <a:r>
              <a:rPr lang="en-US" dirty="0" smtClean="0"/>
              <a:t>W</a:t>
            </a:r>
            <a:r>
              <a:rPr lang="el-GR" dirty="0" smtClean="0"/>
              <a:t> με συντελεστή ισχύος 0,8. Η τάση στο δευτερεύον του μετασχηματιστή είναι 40</a:t>
            </a:r>
            <a:r>
              <a:rPr lang="en-US" dirty="0" smtClean="0"/>
              <a:t>V </a:t>
            </a:r>
            <a:r>
              <a:rPr lang="el-GR" dirty="0" smtClean="0"/>
              <a:t>όταν η τάση του δικτύου τροφοδοτήσεως είναι 200</a:t>
            </a:r>
            <a:r>
              <a:rPr lang="en-US" dirty="0" smtClean="0"/>
              <a:t>V. </a:t>
            </a:r>
            <a:r>
              <a:rPr lang="el-GR" dirty="0" smtClean="0"/>
              <a:t>Ποια σύνθετη αντίσταση παρουσιάζει ο μετασχηματιστής στο δίκτυο τροφοδοτήσεως αν θεωρηθούν αμελητέες οι απώλειές του;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3614120" y="1951729"/>
            <a:ext cx="1440160" cy="79208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Μ/Σ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5054280" y="2135288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Έλλειψη 10"/>
          <p:cNvSpPr/>
          <p:nvPr/>
        </p:nvSpPr>
        <p:spPr>
          <a:xfrm>
            <a:off x="5558336" y="1915725"/>
            <a:ext cx="864096" cy="6480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ΚΙΝ.</a:t>
            </a:r>
            <a:endParaRPr lang="el-GR" dirty="0">
              <a:solidFill>
                <a:schemeClr val="tx1"/>
              </a:solidFill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5055079" y="2347773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3109265" y="2250396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/>
          <p:nvPr/>
        </p:nvCxnSpPr>
        <p:spPr>
          <a:xfrm>
            <a:off x="3110064" y="2462881"/>
            <a:ext cx="504056" cy="0"/>
          </a:xfrm>
          <a:prstGeom prst="straightConnector1">
            <a:avLst/>
          </a:prstGeom>
          <a:ln w="412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42520" y="176595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b="1" baseline="-25000" dirty="0" smtClean="0"/>
              <a:t>1</a:t>
            </a:r>
            <a:r>
              <a:rPr lang="en-US" b="1" dirty="0" smtClean="0"/>
              <a:t>=200V</a:t>
            </a:r>
            <a:endParaRPr lang="el-G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806426" y="158436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</a:t>
            </a:r>
            <a:r>
              <a:rPr lang="en-US" b="1" baseline="-25000" dirty="0" smtClean="0"/>
              <a:t>2</a:t>
            </a:r>
            <a:r>
              <a:rPr lang="en-US" b="1" dirty="0" smtClean="0"/>
              <a:t>=40V</a:t>
            </a:r>
            <a:endParaRPr lang="el-G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19255" y="2462881"/>
            <a:ext cx="68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Z</a:t>
            </a:r>
            <a:r>
              <a:rPr lang="en-US" b="1" baseline="-25000" dirty="0" smtClean="0"/>
              <a:t>1</a:t>
            </a:r>
            <a:r>
              <a:rPr lang="en-US" b="1" dirty="0" smtClean="0"/>
              <a:t>= </a:t>
            </a:r>
            <a:r>
              <a:rPr lang="el-GR" b="1" dirty="0" smtClean="0"/>
              <a:t>;</a:t>
            </a:r>
            <a:endParaRPr lang="el-G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47330" y="2563797"/>
            <a:ext cx="118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</a:t>
            </a:r>
            <a:r>
              <a:rPr lang="en-US" b="1" baseline="-25000" dirty="0" smtClean="0"/>
              <a:t>2</a:t>
            </a:r>
            <a:r>
              <a:rPr lang="en-US" b="1" dirty="0" smtClean="0"/>
              <a:t>=64W</a:t>
            </a:r>
          </a:p>
          <a:p>
            <a:r>
              <a:rPr lang="el-GR" b="1" dirty="0" smtClean="0"/>
              <a:t>συνφ=0,8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7504" y="3429000"/>
                <a:ext cx="8928992" cy="2638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Η ισχύς στο δευτερεύον του Μ/Σ θα είναι η ισχύς εισόδου του κινητήρα δηλ.: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U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/>
                          <a:ea typeface="Cambria Math"/>
                        </a:rPr>
                        <m:t>συνφ</m:t>
                      </m:r>
                      <m:r>
                        <a:rPr lang="el-GR" b="0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l-GR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P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συνφ</m:t>
                          </m:r>
                        </m:den>
                      </m:f>
                      <m:r>
                        <a:rPr lang="el-GR" b="0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64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40∙0,8</m:t>
                          </m:r>
                        </m:den>
                      </m:f>
                      <m:r>
                        <a:rPr lang="en-US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I</m:t>
                          </m:r>
                        </m:e>
                        <m:sub>
                          <m:r>
                            <a:rPr lang="en-US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A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l-GR" dirty="0" smtClean="0"/>
                  <a:t>οι απώλειες είναι αμελητέες</a:t>
                </a:r>
                <a:r>
                  <a:rPr lang="en-US" dirty="0" smtClean="0"/>
                  <a:t>, </a:t>
                </a:r>
                <a:r>
                  <a:rPr lang="el-GR" dirty="0" smtClean="0"/>
                  <a:t>άρα: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sz="240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l-GR" sz="2400" i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200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40</m:t>
                        </m:r>
                      </m:den>
                    </m:f>
                    <m:r>
                      <a:rPr lang="el-GR" sz="2400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40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l-GR" sz="2400" i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2∙40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200</m:t>
                        </m:r>
                      </m:den>
                    </m:f>
                    <m:r>
                      <a:rPr lang="en-US" sz="240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4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0,4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endParaRPr lang="el-GR" sz="2400" dirty="0" smtClean="0"/>
              </a:p>
              <a:p>
                <a:endParaRPr lang="el-GR" sz="2400" dirty="0"/>
              </a:p>
              <a:p>
                <a:r>
                  <a:rPr lang="el-GR" dirty="0" smtClean="0"/>
                  <a:t>Και από το νόμο του Ωμ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/>
                          <m:t>U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400" b="0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b="0" i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200</m:t>
                        </m:r>
                      </m:num>
                      <m:den>
                        <m:r>
                          <a:rPr lang="en-US" b="0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0,4</m:t>
                        </m:r>
                      </m:den>
                    </m:f>
                    <m:r>
                      <a:rPr lang="en-US" b="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𝐙</m:t>
                        </m:r>
                      </m:e>
                      <m:sub>
                        <m:r>
                          <a:rPr lang="en-US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1" i="0" smtClean="0">
                        <a:solidFill>
                          <a:prstClr val="black"/>
                        </a:solidFill>
                        <a:latin typeface="Cambria Math"/>
                      </a:rPr>
                      <m:t>𝟓𝟎𝟎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</a:rPr>
                      <m:t>𝛀</m:t>
                    </m:r>
                  </m:oMath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429000"/>
                <a:ext cx="8928992" cy="2638799"/>
              </a:xfrm>
              <a:prstGeom prst="rect">
                <a:avLst/>
              </a:prstGeom>
              <a:blipFill rotWithShape="1">
                <a:blip r:embed="rId2"/>
                <a:stretch>
                  <a:fillRect l="-1093" t="-1157" r="-17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164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/>
      <p:bldP spid="16" grpId="0"/>
      <p:bldP spid="17" grpId="0"/>
      <p:bldP spid="18" grpId="0"/>
      <p:bldP spid="2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Να υπολογισθεί σε ποια τιμή μπορεί να φθάσει η ένταση βραχυκυκλώσεως στο δευτερεύον ενός μετασχηματιστή με την ονομαστική του τάση τροφοδοτήσεως στο πρωτεύον όταν η ονομαστική ένταση του δευτερεύοντος είναι 90Α και η τάση βραχυκυκλώσεως 3%.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683568" y="1737976"/>
                <a:ext cx="4572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l-GR" b="1" dirty="0" smtClean="0">
                    <a:latin typeface="Cambria Math"/>
                  </a:rPr>
                  <a:t>ΔΕΔΟΜΕΝΑ:</a:t>
                </a:r>
              </a:p>
              <a:p>
                <a:r>
                  <a:rPr lang="el-GR" dirty="0" smtClean="0">
                    <a:latin typeface="Cambria Math"/>
                  </a:rPr>
                  <a:t>Τάση βραχυκύκλωσης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l-GR" b="0">
                        <a:latin typeface="Cambria Math"/>
                        <a:ea typeface="Cambria Math"/>
                      </a:rPr>
                      <m:t>%=</m:t>
                    </m:r>
                    <m:r>
                      <a:rPr lang="el-GR" b="0" i="0" smtClean="0">
                        <a:latin typeface="Cambria Math"/>
                        <a:ea typeface="Cambria Math"/>
                      </a:rPr>
                      <m:t>3%</m:t>
                    </m:r>
                  </m:oMath>
                </a14:m>
                <a:endParaRPr lang="el-GR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ονομαστική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ένταση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στο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l-GR" dirty="0">
                            <a:solidFill>
                              <a:prstClr val="black"/>
                            </a:solidFill>
                          </a:rPr>
                          <m:t>δευτερεύον</m:t>
                        </m:r>
                        <m:r>
                          <a:rPr lang="el-GR" b="0" i="0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= </a:t>
                </a:r>
                <a:r>
                  <a:rPr lang="el-GR" dirty="0" smtClean="0">
                    <a:solidFill>
                      <a:prstClr val="black"/>
                    </a:solidFill>
                  </a:rPr>
                  <a:t>90Α 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37976"/>
                <a:ext cx="457200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067" t="-3947" r="-1867" b="-92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3568" y="2924944"/>
                <a:ext cx="6840760" cy="107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Γνωρίζουμε ότι η ένταση βραχυκυκλώσεως στο δευτερεύον είναι:</a:t>
                </a:r>
              </a:p>
              <a:p>
                <a:endParaRPr lang="el-GR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𝟐𝐊</m:t>
                        </m:r>
                      </m:sub>
                    </m:sSub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𝟐𝐍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𝐮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𝐤</m:t>
                            </m:r>
                          </m:sub>
                        </m:sSub>
                        <m:r>
                          <a:rPr lang="el-GR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</m:oMath>
                </a14:m>
                <a:r>
                  <a:rPr lang="el-GR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𝟐𝐊</m:t>
                        </m:r>
                      </m:sub>
                    </m:sSub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num>
                      <m:den>
                        <m:r>
                          <a:rPr lang="el-GR" b="1" i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l-GR" b="1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𝐈</m:t>
                        </m:r>
                      </m:e>
                      <m:sub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𝟐𝐊</m:t>
                        </m:r>
                      </m:sub>
                    </m:sSub>
                    <m:r>
                      <a:rPr lang="el-GR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𝟑𝟎𝟎𝟎</m:t>
                    </m:r>
                    <m:r>
                      <a:rPr lang="el-GR" b="1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𝚨</m:t>
                    </m:r>
                  </m:oMath>
                </a14:m>
                <a:endParaRPr lang="el-GR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924944"/>
                <a:ext cx="6840760" cy="1078309"/>
              </a:xfrm>
              <a:prstGeom prst="rect">
                <a:avLst/>
              </a:prstGeom>
              <a:blipFill rotWithShape="1">
                <a:blip r:embed="rId3"/>
                <a:stretch>
                  <a:fillRect l="-713" t="-2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51520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Μονοφασικός μετασχηματιστής έχει φαινόμενη ονομαστική ισχύ 10Κ</a:t>
            </a:r>
            <a:r>
              <a:rPr lang="en-US" dirty="0" smtClean="0"/>
              <a:t>VA</a:t>
            </a:r>
            <a:r>
              <a:rPr lang="el-GR" dirty="0" smtClean="0"/>
              <a:t> και ονομαστική τάση δευτερεύοντος 400</a:t>
            </a:r>
            <a:r>
              <a:rPr lang="en-US" dirty="0" smtClean="0"/>
              <a:t>V</a:t>
            </a:r>
            <a:r>
              <a:rPr lang="el-GR" dirty="0" smtClean="0"/>
              <a:t> ενώ η τάση βραχυκύκλωσης είναι 2%. Να υπολογισθούν 1) η ένταση στο δευτερεύον 2) Η ένταση βραχυκύκλωσης.</a:t>
            </a:r>
          </a:p>
          <a:p>
            <a:pPr algn="ctr"/>
            <a:r>
              <a:rPr lang="el-GR" dirty="0" smtClean="0"/>
              <a:t>ΛΥΣΗ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1520" y="1628800"/>
                <a:ext cx="23762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/>
                  <a:t>ΔΕΔΟΜΕΝΑ</a:t>
                </a:r>
                <a:endParaRPr lang="en-US" b="1" dirty="0" smtClean="0"/>
              </a:p>
              <a:p>
                <a:r>
                  <a:rPr lang="en-US" dirty="0" smtClean="0"/>
                  <a:t>P</a:t>
                </a:r>
                <a:r>
                  <a:rPr lang="el-GR" baseline="-25000" dirty="0" smtClean="0"/>
                  <a:t>φ </a:t>
                </a:r>
                <a:r>
                  <a:rPr lang="el-GR" dirty="0" smtClean="0"/>
                  <a:t> = 10</a:t>
                </a:r>
                <a:r>
                  <a:rPr lang="en-US" dirty="0" smtClean="0"/>
                  <a:t>KVA = 10.000VA</a:t>
                </a: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>
                            <a:latin typeface="Cambria Math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l-GR" b="0">
                        <a:latin typeface="Cambria Math"/>
                        <a:ea typeface="Cambria Math"/>
                      </a:rPr>
                      <m:t>%=</m:t>
                    </m:r>
                  </m:oMath>
                </a14:m>
                <a:r>
                  <a:rPr lang="en-US" dirty="0" smtClean="0"/>
                  <a:t> 2%</a:t>
                </a:r>
              </a:p>
              <a:p>
                <a:pPr/>
                <a:r>
                  <a:rPr lang="en-US" dirty="0" smtClean="0"/>
                  <a:t>U</a:t>
                </a:r>
                <a:r>
                  <a:rPr lang="en-US" baseline="-25000" dirty="0" smtClean="0"/>
                  <a:t>2</a:t>
                </a:r>
                <a:r>
                  <a:rPr lang="el-GR" baseline="-25000" dirty="0"/>
                  <a:t>Ν</a:t>
                </a:r>
                <a:r>
                  <a:rPr lang="en-US" dirty="0" smtClean="0"/>
                  <a:t> = 400V</a:t>
                </a:r>
              </a:p>
              <a:p>
                <a:pPr/>
                <a:r>
                  <a:rPr lang="en-US" dirty="0" smtClean="0"/>
                  <a:t>I</a:t>
                </a:r>
                <a:r>
                  <a:rPr lang="en-US" baseline="-25000" dirty="0" smtClean="0"/>
                  <a:t>2</a:t>
                </a:r>
                <a:r>
                  <a:rPr lang="el-GR" baseline="-25000" dirty="0" smtClean="0"/>
                  <a:t>Ν</a:t>
                </a:r>
                <a:r>
                  <a:rPr lang="en-US" dirty="0" smtClean="0"/>
                  <a:t> </a:t>
                </a:r>
                <a:r>
                  <a:rPr lang="el-GR" dirty="0" smtClean="0"/>
                  <a:t>;</a:t>
                </a:r>
              </a:p>
              <a:p>
                <a:pPr/>
                <a:r>
                  <a:rPr lang="el-GR" dirty="0" smtClean="0"/>
                  <a:t>Ι</a:t>
                </a:r>
                <a:r>
                  <a:rPr lang="el-GR" baseline="-25000" dirty="0" smtClean="0"/>
                  <a:t>2</a:t>
                </a:r>
                <a:r>
                  <a:rPr lang="en-US" baseline="-25000" dirty="0"/>
                  <a:t>K</a:t>
                </a:r>
                <a:r>
                  <a:rPr lang="el-GR" dirty="0" smtClean="0"/>
                  <a:t> ;</a:t>
                </a:r>
                <a:endParaRPr lang="en-US" dirty="0" smtClean="0"/>
              </a:p>
              <a:p>
                <a:pPr/>
                <a:endParaRPr lang="el-GR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2376264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2051" t="-1502" r="-4359" b="-390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771800" y="2032015"/>
                <a:ext cx="6071283" cy="1397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Η ονομαστική ισχύ ενός Μ/Σ αναφέρεται στο δευτερεύον του Μ/Σ. Γνωρίζουμε ότι</a:t>
                </a:r>
                <a:r>
                  <a:rPr lang="en-US" dirty="0" smtClean="0"/>
                  <a:t>:</a:t>
                </a:r>
              </a:p>
              <a:p>
                <a:endParaRPr lang="el-GR" dirty="0" smtClean="0"/>
              </a:p>
              <a:p>
                <a:r>
                  <a:rPr lang="en-US" sz="2000" dirty="0" smtClean="0"/>
                  <a:t>P</a:t>
                </a:r>
                <a:r>
                  <a:rPr lang="el-GR" sz="2000" baseline="-25000" dirty="0" smtClean="0"/>
                  <a:t>Φ=</a:t>
                </a:r>
                <a:r>
                  <a:rPr lang="el-GR" sz="2000" dirty="0" smtClean="0"/>
                  <a:t> =</a:t>
                </a:r>
                <a:r>
                  <a:rPr lang="en-US" sz="2000" dirty="0" smtClean="0"/>
                  <a:t> U</a:t>
                </a:r>
                <a:r>
                  <a:rPr lang="en-US" sz="2000" baseline="-25000" dirty="0" smtClean="0"/>
                  <a:t>2</a:t>
                </a:r>
                <a:r>
                  <a:rPr lang="el-GR" sz="2000" baseline="-25000" dirty="0" smtClean="0"/>
                  <a:t>Ν</a:t>
                </a:r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r>
                      <a:rPr lang="el-GR" sz="2000" i="0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en-US" sz="2000" dirty="0"/>
                      <m:t>I</m:t>
                    </m:r>
                    <m:r>
                      <m:rPr>
                        <m:nor/>
                      </m:rPr>
                      <a:rPr lang="en-US" sz="2000" baseline="-25000" dirty="0"/>
                      <m:t>2</m:t>
                    </m:r>
                    <m:r>
                      <m:rPr>
                        <m:nor/>
                      </m:rPr>
                      <a:rPr lang="el-GR" sz="2000" b="0" baseline="-25000" dirty="0" smtClean="0"/>
                      <m:t>Ν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b="0" i="0" dirty="0" smtClean="0"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a:rPr lang="el-GR" sz="2000" b="0" i="0" dirty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000" b="0" i="0" dirty="0" smtClean="0">
                            <a:latin typeface="Cambria Math"/>
                          </a:rPr>
                          <m:t>Ν</m:t>
                        </m:r>
                      </m:sub>
                    </m:sSub>
                    <m:r>
                      <a:rPr lang="el-GR" sz="2000" i="0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l-GR" sz="2000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/>
                                <a:ea typeface="Cambria Math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000" b="0" i="0" dirty="0" smtClean="0">
                                <a:latin typeface="Cambria Math"/>
                                <a:ea typeface="Cambria Math"/>
                              </a:rPr>
                              <m:t>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000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/>
                                <a:ea typeface="Cambria Math"/>
                              </a:rPr>
                              <m:t>U</m:t>
                            </m:r>
                          </m:e>
                          <m:sub>
                            <m:r>
                              <a:rPr lang="en-US" sz="2000" b="0" i="0" dirty="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 b="0" i="0" dirty="0" smtClean="0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sub>
                        </m:sSub>
                      </m:den>
                    </m:f>
                    <m:r>
                      <a:rPr lang="el-GR" sz="2000" i="0" dirty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l-GR" sz="2000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0" dirty="0" smtClean="0">
                            <a:latin typeface="Cambria Math"/>
                            <a:ea typeface="Cambria Math"/>
                          </a:rPr>
                          <m:t>10.000</m:t>
                        </m:r>
                      </m:num>
                      <m:den>
                        <m:r>
                          <a:rPr lang="en-US" sz="2000" b="0" i="0" dirty="0" smtClean="0">
                            <a:latin typeface="Cambria Math"/>
                            <a:ea typeface="Cambria Math"/>
                          </a:rPr>
                          <m:t>400</m:t>
                        </m:r>
                      </m:den>
                    </m:f>
                    <m:sSub>
                      <m:sSubPr>
                        <m:ctrlPr>
                          <a:rPr lang="el-GR" sz="2000" b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000" b="1" i="0" dirty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l-GR" sz="2000" b="1" i="0" dirty="0">
                            <a:latin typeface="Cambria Math"/>
                          </a:rPr>
                          <m:t>𝚰</m:t>
                        </m:r>
                      </m:e>
                      <m:sub>
                        <m:r>
                          <a:rPr lang="el-GR" sz="2000" b="1" i="0" dirty="0">
                            <a:latin typeface="Cambria Math"/>
                          </a:rPr>
                          <m:t>𝟐</m:t>
                        </m:r>
                        <m:r>
                          <a:rPr lang="el-GR" sz="2000" b="1" i="0" dirty="0" smtClean="0">
                            <a:latin typeface="Cambria Math"/>
                          </a:rPr>
                          <m:t>𝚴</m:t>
                        </m:r>
                        <m:r>
                          <a:rPr lang="el-GR" sz="2000" b="1" i="0" dirty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000" b="1" i="0" dirty="0" smtClean="0">
                        <a:latin typeface="Cambria Math"/>
                      </a:rPr>
                      <m:t>=</m:t>
                    </m:r>
                    <m:r>
                      <a:rPr lang="en-US" sz="2000" b="1" i="0" dirty="0" smtClean="0">
                        <a:latin typeface="Cambria Math"/>
                      </a:rPr>
                      <m:t>𝟐𝟓𝐀</m:t>
                    </m:r>
                  </m:oMath>
                </a14:m>
                <a:endParaRPr lang="en-US" sz="2000" b="1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032015"/>
                <a:ext cx="6071283" cy="1397498"/>
              </a:xfrm>
              <a:prstGeom prst="rect">
                <a:avLst/>
              </a:prstGeom>
              <a:blipFill rotWithShape="1">
                <a:blip r:embed="rId3"/>
                <a:stretch>
                  <a:fillRect l="-1104" t="-21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5536" y="4149080"/>
                <a:ext cx="8136904" cy="84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Η </a:t>
                </a:r>
                <a:r>
                  <a:rPr lang="el-GR" dirty="0"/>
                  <a:t>ένταση βραχυκύκλωσης είναι: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 i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l-GR" sz="2000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000" i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 i="0"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r>
                          <a:rPr lang="el-GR" i="0"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0">
                        <a:latin typeface="Cambria Math"/>
                        <a:ea typeface="Cambria Math"/>
                      </a:rPr>
                      <m:t>∙100→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00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I</m:t>
                            </m:r>
                          </m:e>
                          <m:sub>
                            <m:r>
                              <a:rPr lang="en-US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2000" i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Ν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u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r>
                          <a:rPr lang="el-GR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%</m:t>
                        </m:r>
                      </m:den>
                    </m:f>
                    <m:r>
                      <a:rPr lang="el-GR" sz="2000" i="0">
                        <a:latin typeface="Cambria Math"/>
                        <a:ea typeface="Cambria Math"/>
                      </a:rPr>
                      <m:t>∙100</m:t>
                    </m:r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m:rPr>
                        <m:nor/>
                      </m:rPr>
                      <a:rPr lang="el-GR" sz="2000" dirty="0">
                        <a:solidFill>
                          <a:prstClr val="black"/>
                        </a:solidFill>
                      </a:rPr>
                      <m:t> </m:t>
                    </m:r>
                    <m:sSub>
                      <m:sSub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  <m:sub>
                        <m: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prstClr val="black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000" i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25</m:t>
                        </m:r>
                      </m:num>
                      <m:den>
                        <m:r>
                          <a:rPr lang="el-GR" i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l-GR" sz="2000" i="0">
                        <a:latin typeface="Cambria Math"/>
                        <a:ea typeface="Cambria Math"/>
                      </a:rPr>
                      <m:t>∙100 </m:t>
                    </m:r>
                    <m:r>
                      <a:rPr lang="el-GR" sz="2000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000" b="1" i="0">
                            <a:solidFill>
                              <a:prstClr val="black"/>
                            </a:solidFill>
                            <a:latin typeface="Cambria Math"/>
                          </a:rPr>
                          <m:t>𝟐𝐊</m:t>
                        </m:r>
                      </m:sub>
                    </m:sSub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𝟏𝟐𝟓𝟎</m:t>
                    </m:r>
                    <m:r>
                      <a:rPr lang="el-GR" sz="2000" b="1" i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𝚨</m:t>
                    </m:r>
                  </m:oMath>
                </a14:m>
                <a:endParaRPr lang="el-GR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49080"/>
                <a:ext cx="8136904" cy="847220"/>
              </a:xfrm>
              <a:prstGeom prst="rect">
                <a:avLst/>
              </a:prstGeom>
              <a:blipFill rotWithShape="1">
                <a:blip r:embed="rId4"/>
                <a:stretch>
                  <a:fillRect l="-674" t="-3597" b="-7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4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14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2659559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ΕΝΟΤΗΤΑ 1.1</a:t>
            </a:r>
            <a:endParaRPr lang="el-GR" sz="4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82" y="332656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/>
              <a:t>14. Στο πείραμα βραχυκύκλωσης ενός μετασχηματιστή Μ/Σ 220/9900 </a:t>
            </a:r>
            <a:r>
              <a:rPr lang="en-US" b="1" dirty="0" smtClean="0"/>
              <a:t>V “</a:t>
            </a:r>
            <a:r>
              <a:rPr lang="el-GR" b="1" dirty="0" smtClean="0"/>
              <a:t>φωτεινών επιγραφών</a:t>
            </a:r>
            <a:r>
              <a:rPr lang="en-US" b="1" dirty="0" smtClean="0"/>
              <a:t>”</a:t>
            </a:r>
            <a:r>
              <a:rPr lang="el-GR" b="1" dirty="0" smtClean="0"/>
              <a:t> για να έχουμε τα κανονικά ρεύματα φόρτισης 2,25</a:t>
            </a:r>
            <a:r>
              <a:rPr lang="en-US" b="1" dirty="0" smtClean="0"/>
              <a:t>A</a:t>
            </a:r>
            <a:r>
              <a:rPr lang="el-GR" b="1" dirty="0" smtClean="0"/>
              <a:t>/50</a:t>
            </a:r>
            <a:r>
              <a:rPr lang="en-US" b="1" dirty="0" smtClean="0"/>
              <a:t>mA</a:t>
            </a:r>
            <a:r>
              <a:rPr lang="el-GR" b="1" dirty="0" smtClean="0"/>
              <a:t> χρειάστηκε να τροφοδοτήσουμε το πρωτεύον με τάση 11</a:t>
            </a:r>
            <a:r>
              <a:rPr lang="en-US" b="1" dirty="0" smtClean="0"/>
              <a:t> V. </a:t>
            </a:r>
            <a:r>
              <a:rPr lang="el-GR" b="1" dirty="0" smtClean="0"/>
              <a:t>Ποια είναι</a:t>
            </a:r>
            <a:r>
              <a:rPr lang="el-GR" b="1" dirty="0"/>
              <a:t>:</a:t>
            </a:r>
            <a:r>
              <a:rPr lang="el-GR" b="1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α) η σχέση μεταφοράς του Μ/Σ</a:t>
            </a:r>
            <a:r>
              <a:rPr lang="el-GR" b="1" dirty="0"/>
              <a:t> </a:t>
            </a:r>
            <a:r>
              <a:rPr lang="el-GR" b="1" dirty="0" smtClean="0"/>
              <a:t>      β) η τάση βραχυκύκλωσης 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2747" y="4077072"/>
                <a:ext cx="3335016" cy="763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b="1" i="0" smtClean="0">
                            <a:latin typeface="Cambria Math"/>
                          </a:rPr>
                          <m:t>𝛃</m:t>
                        </m:r>
                        <m:r>
                          <a:rPr lang="el-GR" sz="2800" b="1" i="0" smtClean="0">
                            <a:latin typeface="Cambria Math"/>
                          </a:rPr>
                          <m:t>) </m:t>
                        </m:r>
                        <m:r>
                          <a:rPr lang="en-US" sz="2800" b="1" i="0" smtClean="0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𝐤</m:t>
                        </m:r>
                      </m:sub>
                    </m:sSub>
                    <m:r>
                      <a:rPr lang="el-GR" sz="2800" b="1" i="0" smtClean="0">
                        <a:latin typeface="Cambria Math"/>
                        <a:ea typeface="Cambria Math"/>
                      </a:rPr>
                      <m:t>%=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𝟏𝐊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800" b="1" i="0" smtClean="0">
                                <a:latin typeface="Cambria Math"/>
                                <a:ea typeface="Cambria Math"/>
                              </a:rPr>
                              <m:t>𝟏𝐍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l-GR" sz="2800" b="1" i="1" dirty="0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7" y="4077072"/>
                <a:ext cx="3335016" cy="763992"/>
              </a:xfrm>
              <a:prstGeom prst="rect">
                <a:avLst/>
              </a:prstGeom>
              <a:blipFill rotWithShape="1">
                <a:blip r:embed="rId2"/>
                <a:stretch>
                  <a:fillRect r="-4936" b="-4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Δεξιό βέλος 6"/>
          <p:cNvSpPr/>
          <p:nvPr/>
        </p:nvSpPr>
        <p:spPr>
          <a:xfrm>
            <a:off x="3822895" y="4373383"/>
            <a:ext cx="432048" cy="12206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0915" y="4077072"/>
                <a:ext cx="373890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𝐮</m:t>
                        </m:r>
                      </m:e>
                      <m:sub>
                        <m:r>
                          <a:rPr lang="en-US" sz="2800" b="1" i="0" smtClean="0">
                            <a:latin typeface="Cambria Math"/>
                          </a:rPr>
                          <m:t>𝐤</m:t>
                        </m:r>
                      </m:sub>
                    </m:sSub>
                    <m:r>
                      <a:rPr lang="el-GR" sz="2800" b="1" i="0" smtClean="0">
                        <a:latin typeface="Cambria Math"/>
                        <a:ea typeface="Cambria Math"/>
                      </a:rPr>
                      <m:t>%=</m:t>
                    </m:r>
                    <m:f>
                      <m:fPr>
                        <m:ctrlPr>
                          <a:rPr lang="el-G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𝟏𝟏</m:t>
                        </m:r>
                      </m:num>
                      <m:den>
                        <m:r>
                          <a:rPr lang="el-GR" sz="2800" b="1" i="0" smtClean="0">
                            <a:latin typeface="Cambria Math"/>
                            <a:ea typeface="Cambria Math"/>
                          </a:rPr>
                          <m:t>𝟐𝟐𝟎</m:t>
                        </m:r>
                      </m:den>
                    </m:f>
                  </m:oMath>
                </a14:m>
                <a:r>
                  <a:rPr lang="el-GR" sz="2800" b="1" dirty="0" smtClean="0"/>
                  <a:t> </a:t>
                </a:r>
                <a:r>
                  <a:rPr lang="el-GR" sz="2800" b="1" dirty="0"/>
                  <a:t>∙</a:t>
                </a:r>
                <a14:m>
                  <m:oMath xmlns:m="http://schemas.openxmlformats.org/officeDocument/2006/math"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𝟏𝟎𝟎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l-GR" sz="2800" b="1" i="0" dirty="0" smtClean="0">
                        <a:latin typeface="Cambria Math"/>
                        <a:ea typeface="Cambria Math"/>
                      </a:rPr>
                      <m:t>% </m:t>
                    </m:r>
                  </m:oMath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915" y="4077072"/>
                <a:ext cx="3738909" cy="714683"/>
              </a:xfrm>
              <a:prstGeom prst="rect">
                <a:avLst/>
              </a:prstGeom>
              <a:blipFill rotWithShape="1">
                <a:blip r:embed="rId3"/>
                <a:stretch>
                  <a:fillRect r="-4405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40915" y="2186106"/>
            <a:ext cx="842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/>
              <a:t>ΛΥΣΗ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5049" y="2765844"/>
                <a:ext cx="8173415" cy="66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b="1" dirty="0">
                    <a:latin typeface="Cambria Math"/>
                  </a:rPr>
                  <a:t>α) Γνωρίζουμε ότι η σχέση μεταφοράς Κ </a:t>
                </a:r>
                <a14:m>
                  <m:oMath xmlns:m="http://schemas.openxmlformats.org/officeDocument/2006/math">
                    <m:r>
                      <a:rPr lang="el-GR" sz="2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</a:rPr>
                              <m:t>𝟏𝐍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>
                                <a:latin typeface="Cambria Math"/>
                              </a:rPr>
                              <m:t>𝟐𝐍</m:t>
                            </m:r>
                          </m:sub>
                        </m:sSub>
                      </m:den>
                    </m:f>
                    <m:r>
                      <a:rPr lang="el-GR" sz="2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/>
                          </a:rPr>
                          <m:t>𝟐𝟐𝟎</m:t>
                        </m:r>
                      </m:num>
                      <m:den>
                        <m:r>
                          <a:rPr lang="en-US" sz="2400" b="1" i="0">
                            <a:latin typeface="Cambria Math"/>
                          </a:rPr>
                          <m:t>𝟗𝟗𝟎𝟎</m:t>
                        </m:r>
                      </m:den>
                    </m:f>
                    <m:r>
                      <a:rPr lang="el-GR" sz="2400" b="1" i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>
                            <a:latin typeface="Cambria Math"/>
                          </a:rPr>
                          <m:t>𝟒𝟓</m:t>
                        </m:r>
                      </m:den>
                    </m:f>
                  </m:oMath>
                </a14:m>
                <a:endParaRPr lang="el-GR" sz="2400" b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49" y="2765844"/>
                <a:ext cx="8173415" cy="669863"/>
              </a:xfrm>
              <a:prstGeom prst="rect">
                <a:avLst/>
              </a:prstGeom>
              <a:blipFill rotWithShape="1">
                <a:blip r:embed="rId4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56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6632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/>
              <a:t>15. Το πρωτεύον τύλιγμα ενός Μ/Σ έχει 300 σπείρες και το δευτερεύον έχει 1500 σπείρες. Αν η τάση του πρωτεύοντος είναι 12 </a:t>
            </a:r>
            <a:r>
              <a:rPr lang="en-US" b="1" dirty="0" smtClean="0"/>
              <a:t>V</a:t>
            </a:r>
            <a:r>
              <a:rPr lang="el-GR" b="1" dirty="0" smtClean="0"/>
              <a:t> και διαρρέεται με ρεύμα εντάσεως 2 </a:t>
            </a:r>
            <a:r>
              <a:rPr lang="en-US" b="1" dirty="0" smtClean="0"/>
              <a:t>A</a:t>
            </a:r>
            <a:r>
              <a:rPr lang="el-GR" b="1" dirty="0" smtClean="0"/>
              <a:t> ποια είναι η τάση και η ένταση του ρεύματος στο δευτερεύον; Ποιο πηνίο έχει σύρμα μεγαλύτερης διατομής;</a:t>
            </a:r>
          </a:p>
          <a:p>
            <a:pPr algn="just"/>
            <a:endParaRPr lang="el-GR" b="1" dirty="0"/>
          </a:p>
          <a:p>
            <a:pPr algn="ctr"/>
            <a:r>
              <a:rPr lang="el-GR" sz="2000" b="1" dirty="0" smtClean="0"/>
              <a:t>ΛΥΣΗ</a:t>
            </a:r>
            <a:endParaRPr lang="el-G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1918" y="2879070"/>
                <a:ext cx="8496944" cy="669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𝐖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</a:rPr>
                              <m:t>𝐖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l-GR" sz="2400" b="1" i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𝟑𝟎𝟎</m:t>
                        </m:r>
                      </m:num>
                      <m:den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𝟏𝟓𝟎𝟎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dirty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dirty="0" smtClean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2400" b="1" i="0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0" dirty="0" smtClean="0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dirty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dirty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dirty="0">
                                <a:latin typeface="Cambria Math"/>
                                <a:ea typeface="Cambria Math"/>
                              </a:rPr>
                              <m:t>𝐔</m:t>
                            </m:r>
                          </m:e>
                          <m:sub>
                            <m:r>
                              <a:rPr lang="en-US" sz="2400" b="1" i="0" dirty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 =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l-GR" sz="2400" b="1" i="0" dirty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0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𝐔</m:t>
                        </m:r>
                      </m:e>
                      <m:sub>
                        <m:r>
                          <a:rPr lang="en-US" sz="2000" b="1" i="0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0" dirty="0">
                        <a:latin typeface="Cambria Math"/>
                      </a:rPr>
                      <m:t>𝟓</m:t>
                    </m:r>
                    <m:r>
                      <a:rPr lang="el-GR" sz="2400" b="1" i="0" dirty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𝟏𝟐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𝟔𝟎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0" dirty="0" smtClean="0">
                        <a:latin typeface="Cambria Math"/>
                        <a:ea typeface="Cambria Math"/>
                      </a:rPr>
                      <m:t>𝐕</m:t>
                    </m:r>
                  </m:oMath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18" y="2879070"/>
                <a:ext cx="8496944" cy="669863"/>
              </a:xfrm>
              <a:prstGeom prst="rect">
                <a:avLst/>
              </a:prstGeom>
              <a:blipFill rotWithShape="1">
                <a:blip r:embed="rId2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727" y="3933056"/>
                <a:ext cx="8496944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l-GR" sz="2400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l-GR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𝟑𝟎𝟎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𝟏𝟓𝟎𝟎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→</m:t>
                    </m:r>
                    <m:f>
                      <m:fPr>
                        <m:ctrlPr>
                          <a:rPr lang="en-US" sz="2400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dirty="0" smtClean="0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𝑰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en-US" sz="2800" b="1" i="1" dirty="0" smtClean="0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800" b="1" i="1" dirty="0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/>
                  <a:t> = 0,4 A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27" y="3933056"/>
                <a:ext cx="8496944" cy="803682"/>
              </a:xfrm>
              <a:prstGeom prst="rect">
                <a:avLst/>
              </a:prstGeom>
              <a:blipFill rotWithShape="1">
                <a:blip r:embed="rId3"/>
                <a:stretch>
                  <a:fillRect b="-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79513" y="530120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Το πηνίο του πρωτεύοντος έχει σύρμα μεγαλύτερης διατομής αφού διαρρέεται από ρεύμα μεγαλύτερης εντάσεως.</a:t>
            </a:r>
            <a:endParaRPr lang="el-GR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31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5436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4230" y="1637928"/>
            <a:ext cx="7686675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67544" y="764704"/>
            <a:ext cx="3168352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29762" y="6037911"/>
            <a:ext cx="172347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503222" y="3537012"/>
            <a:ext cx="172347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7544" y="2315870"/>
            <a:ext cx="3066182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26696" y="3717032"/>
                <a:ext cx="6665784" cy="72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000" b="1" i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𝟑𝟎𝟎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𝟔𝟎</m:t>
                          </m:r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𝟐𝟐𝟎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𝟐𝟐𝟎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𝟔𝟎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𝟑𝟎𝟎</m:t>
                          </m:r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000" b="1" i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𝟒𝟒𝐕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696" y="3717032"/>
                <a:ext cx="6665784" cy="7208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58254" y="5677492"/>
                <a:ext cx="6665784" cy="72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l-GR" sz="20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/>
                            </a:rPr>
                            <m:t>𝟐𝟐</m:t>
                          </m:r>
                        </m:num>
                        <m:den>
                          <m:r>
                            <a:rPr lang="en-US" sz="2000" b="1" i="0" dirty="0" smtClean="0">
                              <a:latin typeface="Cambria Math"/>
                            </a:rPr>
                            <m:t>𝟐𝟐𝟎</m:t>
                          </m:r>
                        </m:den>
                      </m:f>
                      <m:r>
                        <a:rPr lang="el-GR" sz="2000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𝟐𝟐𝟎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𝟐𝟐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254" y="5677492"/>
                <a:ext cx="6665784" cy="7208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82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67544" y="620688"/>
            <a:ext cx="7686675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899592" y="1556792"/>
            <a:ext cx="201622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899592" y="3248980"/>
            <a:ext cx="1512168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755576" y="4653136"/>
            <a:ext cx="2016224" cy="360040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0190" y="5719913"/>
                <a:ext cx="8248273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f>
                        <m:fPr>
                          <m:ctrlPr>
                            <a:rPr lang="el-GR" sz="2000" b="1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dirty="0" smtClean="0">
                              <a:latin typeface="Cambria Math"/>
                            </a:rPr>
                            <m:t>𝟐𝟎𝟎𝟎</m:t>
                          </m:r>
                        </m:num>
                        <m:den>
                          <m:r>
                            <a:rPr lang="en-US" sz="2000" b="1" i="0" dirty="0" smtClean="0">
                              <a:latin typeface="Cambria Math"/>
                            </a:rPr>
                            <m:t>𝟖𝟎</m:t>
                          </m:r>
                        </m:den>
                      </m:f>
                      <m:r>
                        <a:rPr lang="el-GR" sz="2000" b="1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 i="0" dirty="0" smtClean="0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𝟐𝟎𝟎𝟎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l-GR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𝟖𝟎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𝟖𝟎</m:t>
                          </m:r>
                        </m:num>
                        <m:den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𝟐𝟎𝟎𝟎</m:t>
                          </m:r>
                        </m:den>
                      </m:f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𝟐𝐀</m:t>
                      </m:r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90" y="5719913"/>
                <a:ext cx="8248273" cy="7271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88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716" y="2659559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/>
              <a:t>ΕΝΟΤΗΤΑ 1.2</a:t>
            </a:r>
            <a:endParaRPr lang="el-GR" sz="4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74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11. Σε 3φασικό Μ/Σ </a:t>
            </a:r>
            <a:r>
              <a:rPr lang="en-US" sz="2400" dirty="0" err="1" smtClean="0"/>
              <a:t>Dy</a:t>
            </a:r>
            <a:r>
              <a:rPr lang="el-GR" sz="2400" dirty="0" smtClean="0"/>
              <a:t> σημειώνεται η ένδειξη 15</a:t>
            </a:r>
            <a:r>
              <a:rPr lang="en-US" sz="2400" dirty="0" smtClean="0"/>
              <a:t>kV</a:t>
            </a:r>
            <a:r>
              <a:rPr lang="el-GR" sz="2400" dirty="0" smtClean="0"/>
              <a:t>/380-220</a:t>
            </a:r>
            <a:r>
              <a:rPr lang="en-US" sz="2400" dirty="0" smtClean="0"/>
              <a:t>V.</a:t>
            </a:r>
          </a:p>
          <a:p>
            <a:r>
              <a:rPr lang="el-GR" sz="2400" dirty="0" smtClean="0"/>
              <a:t>Τι σημαίνει αυτό;</a:t>
            </a:r>
            <a:endParaRPr lang="el-GR" sz="2400" dirty="0"/>
          </a:p>
        </p:txBody>
      </p:sp>
      <p:sp>
        <p:nvSpPr>
          <p:cNvPr id="5" name="Ορθογώνιο 4"/>
          <p:cNvSpPr/>
          <p:nvPr/>
        </p:nvSpPr>
        <p:spPr>
          <a:xfrm>
            <a:off x="359532" y="1412776"/>
            <a:ext cx="8604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l-GR" sz="2400" b="1" dirty="0"/>
              <a:t>Απάντηση: </a:t>
            </a:r>
          </a:p>
          <a:p>
            <a:pPr>
              <a:lnSpc>
                <a:spcPct val="200000"/>
              </a:lnSpc>
            </a:pPr>
            <a:r>
              <a:rPr lang="el-GR" sz="2400" b="1" dirty="0"/>
              <a:t>α. Σημαίνει πως η ζεύξη των τυλιγμάτων είναι: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/>
              <a:t>στο πρωτεύον υψηλής τάσης</a:t>
            </a:r>
            <a:r>
              <a:rPr lang="en-US" sz="2400" b="1" dirty="0"/>
              <a:t> (</a:t>
            </a:r>
            <a:r>
              <a:rPr lang="el-GR" sz="2400" b="1" dirty="0"/>
              <a:t>πολική τάση </a:t>
            </a:r>
            <a:r>
              <a:rPr lang="en-US" sz="2400" b="1" dirty="0" smtClean="0"/>
              <a:t>15 </a:t>
            </a:r>
            <a:r>
              <a:rPr lang="en-US" sz="2400" b="1" dirty="0"/>
              <a:t>kV)</a:t>
            </a:r>
            <a:r>
              <a:rPr lang="el-GR" sz="2400" b="1" dirty="0"/>
              <a:t> τρίγωνο και 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/>
              <a:t>στο δευτερεύον χαμηλής τάσης αστέρας (πολική τάση </a:t>
            </a:r>
            <a:r>
              <a:rPr lang="en-US" sz="2400" b="1" dirty="0" smtClean="0"/>
              <a:t>380</a:t>
            </a:r>
            <a:r>
              <a:rPr lang="el-GR" sz="2400" b="1" dirty="0" smtClean="0"/>
              <a:t> </a:t>
            </a:r>
            <a:r>
              <a:rPr lang="en-US" sz="2400" b="1" dirty="0"/>
              <a:t>V, </a:t>
            </a:r>
            <a:r>
              <a:rPr lang="el-GR" sz="2400" b="1" dirty="0"/>
              <a:t>φασική τάση </a:t>
            </a:r>
            <a:r>
              <a:rPr lang="el-GR" sz="2400" b="1" dirty="0" smtClean="0"/>
              <a:t>2</a:t>
            </a:r>
            <a:r>
              <a:rPr lang="en-US" sz="2400" b="1" dirty="0" smtClean="0"/>
              <a:t>2</a:t>
            </a:r>
            <a:r>
              <a:rPr lang="el-GR" sz="2400" b="1" dirty="0" smtClean="0"/>
              <a:t>0</a:t>
            </a:r>
            <a:r>
              <a:rPr lang="en-US" sz="2400" b="1" dirty="0" smtClean="0"/>
              <a:t> </a:t>
            </a:r>
            <a:r>
              <a:rPr lang="en-US" sz="2400" b="1" dirty="0"/>
              <a:t>V</a:t>
            </a:r>
            <a:r>
              <a:rPr lang="el-GR" sz="2400" b="1" dirty="0" smtClean="0"/>
              <a:t>)</a:t>
            </a:r>
            <a:endParaRPr lang="en-US" sz="2400" b="1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l-GR" sz="2400" b="1" dirty="0" smtClean="0"/>
              <a:t>Μ/Σ υποβιβασμού τάσης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2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1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93446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1804011"/>
            <a:ext cx="9000690" cy="447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11560" y="5157192"/>
            <a:ext cx="4752528" cy="288032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7544" y="3573016"/>
            <a:ext cx="3384376" cy="469803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851920" y="1988840"/>
            <a:ext cx="3240360" cy="432048"/>
          </a:xfrm>
          <a:prstGeom prst="rect">
            <a:avLst/>
          </a:prstGeom>
          <a:solidFill>
            <a:srgbClr val="FFFF00">
              <a:alpha val="20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755576" y="767700"/>
            <a:ext cx="3816424" cy="429052"/>
          </a:xfrm>
          <a:prstGeom prst="rect">
            <a:avLst/>
          </a:prstGeom>
          <a:solidFill>
            <a:srgbClr val="FFFF00">
              <a:alpha val="1900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99CC-EBD7-4527-8EC6-F9CDA1D28B16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4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1243</Words>
  <Application>Microsoft Office PowerPoint</Application>
  <PresentationFormat>Προβολή στην οθόνη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33</cp:revision>
  <dcterms:created xsi:type="dcterms:W3CDTF">2018-11-19T08:09:25Z</dcterms:created>
  <dcterms:modified xsi:type="dcterms:W3CDTF">2019-01-10T19:07:48Z</dcterms:modified>
</cp:coreProperties>
</file>