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47F19FDE-D71B-41D6-A77A-D778E83C68EF}">
          <p14:sldIdLst>
            <p14:sldId id="256"/>
            <p14:sldId id="257"/>
            <p14:sldId id="263"/>
          </p14:sldIdLst>
        </p14:section>
        <p14:section name="Ενότητα χωρίς τίτλο" id="{26D86654-7876-48A3-A931-9BA8E923EFA4}">
          <p14:sldIdLst>
            <p14:sldId id="258"/>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15AF1-D36B-464F-A3EC-E7358F295513}" type="datetimeFigureOut">
              <a:rPr lang="el-GR" smtClean="0"/>
              <a:t>7/5/2025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4CEF-DB80-47EB-8E76-BFDD27C5EF94}" type="slidenum">
              <a:rPr lang="el-GR" smtClean="0"/>
              <a:t>‹#›</a:t>
            </a:fld>
            <a:endParaRPr lang="el-GR"/>
          </a:p>
        </p:txBody>
      </p:sp>
    </p:spTree>
    <p:extLst>
      <p:ext uri="{BB962C8B-B14F-4D97-AF65-F5344CB8AC3E}">
        <p14:creationId xmlns:p14="http://schemas.microsoft.com/office/powerpoint/2010/main" val="89170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endParaRPr lang="el-GR" dirty="0"/>
          </a:p>
          <a:p>
            <a:endParaRPr lang="el-GR" dirty="0"/>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9A664CEF-DB80-47EB-8E76-BFDD27C5EF94}" type="slidenum">
              <a:rPr lang="el-GR" smtClean="0"/>
              <a:t>5</a:t>
            </a:fld>
            <a:endParaRPr lang="el-GR"/>
          </a:p>
        </p:txBody>
      </p:sp>
    </p:spTree>
    <p:extLst>
      <p:ext uri="{BB962C8B-B14F-4D97-AF65-F5344CB8AC3E}">
        <p14:creationId xmlns:p14="http://schemas.microsoft.com/office/powerpoint/2010/main" val="4017382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5/7/2025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5/7/2025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5/7/2025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hopkinsmedicine.org/healthlibrary/conditions/adult/pediatrics/shortness_of_breath_22,ShortnessOfBreath/"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68C540-7F06-CF6E-631D-E0EA60C5D4C9}"/>
              </a:ext>
            </a:extLst>
          </p:cNvPr>
          <p:cNvSpPr>
            <a:spLocks noGrp="1"/>
          </p:cNvSpPr>
          <p:nvPr>
            <p:ph type="ctrTitle"/>
          </p:nvPr>
        </p:nvSpPr>
        <p:spPr>
          <a:xfrm>
            <a:off x="1455175" y="-1228165"/>
            <a:ext cx="8689976" cy="2626657"/>
          </a:xfrm>
        </p:spPr>
        <p:txBody>
          <a:bodyPr>
            <a:normAutofit/>
          </a:bodyPr>
          <a:lstStyle/>
          <a:p>
            <a:r>
              <a:rPr lang="en-US" b="1" i="1" dirty="0">
                <a:solidFill>
                  <a:schemeClr val="bg2">
                    <a:lumMod val="60000"/>
                    <a:lumOff val="40000"/>
                  </a:schemeClr>
                </a:solidFill>
                <a:latin typeface="Baskerville Old Face" panose="02020602080505020303" pitchFamily="18" charset="0"/>
              </a:rPr>
              <a:t>first aid</a:t>
            </a:r>
            <a:endParaRPr lang="el-GR" b="1" i="1" dirty="0">
              <a:solidFill>
                <a:schemeClr val="bg2">
                  <a:lumMod val="60000"/>
                  <a:lumOff val="40000"/>
                </a:schemeClr>
              </a:solidFill>
            </a:endParaRPr>
          </a:p>
        </p:txBody>
      </p:sp>
      <p:sp>
        <p:nvSpPr>
          <p:cNvPr id="3" name="Υπότιτλος 2">
            <a:extLst>
              <a:ext uri="{FF2B5EF4-FFF2-40B4-BE49-F238E27FC236}">
                <a16:creationId xmlns:a16="http://schemas.microsoft.com/office/drawing/2014/main" id="{0BEE3A49-6968-5901-C39F-D7B81AD80AAF}"/>
              </a:ext>
            </a:extLst>
          </p:cNvPr>
          <p:cNvSpPr>
            <a:spLocks noGrp="1"/>
          </p:cNvSpPr>
          <p:nvPr>
            <p:ph type="subTitle" idx="1"/>
          </p:nvPr>
        </p:nvSpPr>
        <p:spPr>
          <a:xfrm>
            <a:off x="1849625" y="2743200"/>
            <a:ext cx="8689976" cy="1371599"/>
          </a:xfrm>
        </p:spPr>
        <p:txBody>
          <a:bodyPr/>
          <a:lstStyle/>
          <a:p>
            <a:r>
              <a:rPr lang="en-US" dirty="0"/>
              <a:t> </a:t>
            </a:r>
            <a:r>
              <a:rPr lang="en-US" sz="4400" b="1" dirty="0">
                <a:solidFill>
                  <a:schemeClr val="tx1">
                    <a:lumMod val="50000"/>
                  </a:schemeClr>
                </a:solidFill>
                <a:latin typeface="Baskerville Old Face" panose="02020602080505020303" pitchFamily="18" charset="0"/>
              </a:rPr>
              <a:t>hyperventilation</a:t>
            </a:r>
            <a:endParaRPr lang="el-GR" sz="4400" b="1" dirty="0">
              <a:solidFill>
                <a:schemeClr val="tx1">
                  <a:lumMod val="50000"/>
                </a:schemeClr>
              </a:solidFill>
            </a:endParaRPr>
          </a:p>
        </p:txBody>
      </p:sp>
    </p:spTree>
    <p:extLst>
      <p:ext uri="{BB962C8B-B14F-4D97-AF65-F5344CB8AC3E}">
        <p14:creationId xmlns:p14="http://schemas.microsoft.com/office/powerpoint/2010/main" val="132198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CFD70-541C-6F72-4CDC-01E60502C1FB}"/>
              </a:ext>
            </a:extLst>
          </p:cNvPr>
          <p:cNvSpPr>
            <a:spLocks noGrp="1"/>
          </p:cNvSpPr>
          <p:nvPr>
            <p:ph type="title" idx="4294967295"/>
          </p:nvPr>
        </p:nvSpPr>
        <p:spPr>
          <a:xfrm>
            <a:off x="0" y="466725"/>
            <a:ext cx="5935663" cy="2022475"/>
          </a:xfrm>
        </p:spPr>
        <p:txBody>
          <a:bodyPr/>
          <a:lstStyle/>
          <a:p>
            <a:r>
              <a:rPr lang="en-US" dirty="0">
                <a:solidFill>
                  <a:schemeClr val="bg2">
                    <a:lumMod val="60000"/>
                    <a:lumOff val="40000"/>
                  </a:schemeClr>
                </a:solidFill>
                <a:latin typeface="Arial Black" panose="020B0A04020102020204" pitchFamily="34" charset="0"/>
              </a:rPr>
              <a:t>WHAT IS HYPERVENTILATION?</a:t>
            </a:r>
            <a:endParaRPr lang="el-GR" dirty="0">
              <a:solidFill>
                <a:schemeClr val="bg2">
                  <a:lumMod val="60000"/>
                  <a:lumOff val="40000"/>
                </a:schemeClr>
              </a:solidFill>
              <a:latin typeface="Arial Black" panose="020B0A04020102020204" pitchFamily="34" charset="0"/>
            </a:endParaRPr>
          </a:p>
        </p:txBody>
      </p:sp>
      <p:sp>
        <p:nvSpPr>
          <p:cNvPr id="4" name="Θέση κειμένου 3">
            <a:extLst>
              <a:ext uri="{FF2B5EF4-FFF2-40B4-BE49-F238E27FC236}">
                <a16:creationId xmlns:a16="http://schemas.microsoft.com/office/drawing/2014/main" id="{D92C4B2D-4F61-D8D3-2DE3-F999521BBF68}"/>
              </a:ext>
            </a:extLst>
          </p:cNvPr>
          <p:cNvSpPr>
            <a:spLocks noGrp="1"/>
          </p:cNvSpPr>
          <p:nvPr>
            <p:ph type="body" sz="half" idx="4294967295"/>
          </p:nvPr>
        </p:nvSpPr>
        <p:spPr>
          <a:xfrm>
            <a:off x="0" y="2789238"/>
            <a:ext cx="5935663" cy="3159125"/>
          </a:xfrm>
        </p:spPr>
        <p:txBody>
          <a:bodyPr>
            <a:normAutofit/>
          </a:bodyPr>
          <a:lstStyle/>
          <a:p>
            <a:pPr algn="l" fontAlgn="base">
              <a:buNone/>
            </a:pPr>
            <a:r>
              <a:rPr lang="en-US" sz="1400" b="1" i="1" u="sng" dirty="0">
                <a:solidFill>
                  <a:schemeClr val="tx1">
                    <a:lumMod val="85000"/>
                  </a:schemeClr>
                </a:solidFill>
                <a:effectLst/>
                <a:latin typeface="Noto Serif" panose="02020600060500020200" pitchFamily="18" charset="0"/>
              </a:rPr>
              <a:t>What is hyperventilation?</a:t>
            </a:r>
          </a:p>
          <a:p>
            <a:pPr algn="l" fontAlgn="base">
              <a:buNone/>
            </a:pPr>
            <a:r>
              <a:rPr lang="en-US" sz="1400" b="1" i="1" u="sng" dirty="0">
                <a:solidFill>
                  <a:schemeClr val="tx1">
                    <a:lumMod val="85000"/>
                  </a:schemeClr>
                </a:solidFill>
                <a:effectLst/>
                <a:latin typeface="Noto Sans" panose="020B0502040504020204" pitchFamily="34" charset="0"/>
              </a:rPr>
              <a:t>Hyperventilation is rapid or deep breathing, usually caused by anxiety or panic. This </a:t>
            </a:r>
            <a:r>
              <a:rPr lang="en-US" sz="1400" b="1" i="1" u="sng" dirty="0" err="1">
                <a:solidFill>
                  <a:schemeClr val="tx1">
                    <a:lumMod val="85000"/>
                  </a:schemeClr>
                </a:solidFill>
                <a:effectLst/>
                <a:latin typeface="Noto Sans" panose="020B0502040504020204" pitchFamily="34" charset="0"/>
              </a:rPr>
              <a:t>overbreathing</a:t>
            </a:r>
            <a:r>
              <a:rPr lang="en-US" sz="1400" b="1" i="1" u="sng" dirty="0">
                <a:solidFill>
                  <a:schemeClr val="tx1">
                    <a:lumMod val="85000"/>
                  </a:schemeClr>
                </a:solidFill>
                <a:effectLst/>
                <a:latin typeface="Noto Sans" panose="020B0502040504020204" pitchFamily="34" charset="0"/>
              </a:rPr>
              <a:t>, as it is sometimes called, may actually leave you feeling breathless. </a:t>
            </a:r>
          </a:p>
          <a:p>
            <a:pPr algn="l" fontAlgn="base"/>
            <a:r>
              <a:rPr lang="en-US" sz="1400" b="1" i="1" u="sng" dirty="0">
                <a:solidFill>
                  <a:schemeClr val="tx1">
                    <a:lumMod val="85000"/>
                  </a:schemeClr>
                </a:solidFill>
                <a:effectLst/>
                <a:latin typeface="Noto Sans" panose="020B0502040504020204" pitchFamily="34" charset="0"/>
              </a:rPr>
              <a:t>When you breathe, you inhale oxygen and exhale carbon dioxide. Excessive breathing may lead to low levels of carbon dioxide in your blood, which causes many of the symptoms that you may feel if you hyperventilate. </a:t>
            </a:r>
          </a:p>
          <a:p>
            <a:endParaRPr lang="el-GR" dirty="0"/>
          </a:p>
        </p:txBody>
      </p:sp>
      <p:pic>
        <p:nvPicPr>
          <p:cNvPr id="5" name="Εικόνα 4">
            <a:extLst>
              <a:ext uri="{FF2B5EF4-FFF2-40B4-BE49-F238E27FC236}">
                <a16:creationId xmlns:a16="http://schemas.microsoft.com/office/drawing/2014/main" id="{01D932F9-EE49-CFAC-79B6-147B9E5D20DC}"/>
              </a:ext>
            </a:extLst>
          </p:cNvPr>
          <p:cNvPicPr>
            <a:picLocks noChangeAspect="1"/>
          </p:cNvPicPr>
          <p:nvPr/>
        </p:nvPicPr>
        <p:blipFill>
          <a:blip r:embed="rId2"/>
          <a:stretch>
            <a:fillRect/>
          </a:stretch>
        </p:blipFill>
        <p:spPr>
          <a:xfrm>
            <a:off x="7324165" y="466165"/>
            <a:ext cx="3446111" cy="5485222"/>
          </a:xfrm>
          <a:prstGeom prst="rect">
            <a:avLst/>
          </a:prstGeom>
        </p:spPr>
      </p:pic>
    </p:spTree>
    <p:extLst>
      <p:ext uri="{BB962C8B-B14F-4D97-AF65-F5344CB8AC3E}">
        <p14:creationId xmlns:p14="http://schemas.microsoft.com/office/powerpoint/2010/main" val="25435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12467FC-AD9B-C74D-AE2D-9FF115060B39}"/>
              </a:ext>
            </a:extLst>
          </p:cNvPr>
          <p:cNvPicPr>
            <a:picLocks noChangeAspect="1"/>
          </p:cNvPicPr>
          <p:nvPr/>
        </p:nvPicPr>
        <p:blipFill>
          <a:blip r:embed="rId2"/>
          <a:stretch>
            <a:fillRect/>
          </a:stretch>
        </p:blipFill>
        <p:spPr>
          <a:xfrm>
            <a:off x="1333500" y="878541"/>
            <a:ext cx="9525000" cy="4588528"/>
          </a:xfrm>
          <a:prstGeom prst="rect">
            <a:avLst/>
          </a:prstGeom>
        </p:spPr>
      </p:pic>
    </p:spTree>
    <p:extLst>
      <p:ext uri="{BB962C8B-B14F-4D97-AF65-F5344CB8AC3E}">
        <p14:creationId xmlns:p14="http://schemas.microsoft.com/office/powerpoint/2010/main" val="204967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2A4528-EFEB-76D1-67D7-FFE18C307A74}"/>
              </a:ext>
            </a:extLst>
          </p:cNvPr>
          <p:cNvSpPr>
            <a:spLocks noGrp="1"/>
          </p:cNvSpPr>
          <p:nvPr>
            <p:ph type="title"/>
          </p:nvPr>
        </p:nvSpPr>
        <p:spPr>
          <a:xfrm>
            <a:off x="1272988" y="436096"/>
            <a:ext cx="9404258" cy="2992904"/>
          </a:xfrm>
        </p:spPr>
        <p:txBody>
          <a:bodyPr/>
          <a:lstStyle/>
          <a:p>
            <a:r>
              <a:rPr lang="en-US" b="0" i="0" dirty="0">
                <a:solidFill>
                  <a:schemeClr val="tx1">
                    <a:lumMod val="65000"/>
                  </a:schemeClr>
                </a:solidFill>
                <a:effectLst/>
                <a:latin typeface="Rockwell Extra Bold" panose="02060903040505020403" pitchFamily="18" charset="0"/>
              </a:rPr>
              <a:t>Symptoms</a:t>
            </a:r>
            <a:br>
              <a:rPr lang="en-US" b="0" i="0" dirty="0">
                <a:solidFill>
                  <a:srgbClr val="333333"/>
                </a:solidFill>
                <a:effectLst/>
                <a:latin typeface="Noto Serif" panose="02020600060500020200" pitchFamily="18" charset="0"/>
              </a:rPr>
            </a:br>
            <a:endParaRPr lang="el-GR" dirty="0"/>
          </a:p>
        </p:txBody>
      </p:sp>
      <p:sp>
        <p:nvSpPr>
          <p:cNvPr id="4" name="Θέση κειμένου 3">
            <a:extLst>
              <a:ext uri="{FF2B5EF4-FFF2-40B4-BE49-F238E27FC236}">
                <a16:creationId xmlns:a16="http://schemas.microsoft.com/office/drawing/2014/main" id="{9DBD6D2A-6909-79DA-55D1-EB145F5F1382}"/>
              </a:ext>
            </a:extLst>
          </p:cNvPr>
          <p:cNvSpPr>
            <a:spLocks noGrp="1"/>
          </p:cNvSpPr>
          <p:nvPr>
            <p:ph type="body" sz="half" idx="13"/>
          </p:nvPr>
        </p:nvSpPr>
        <p:spPr/>
        <p:txBody>
          <a:bodyPr/>
          <a:lstStyle/>
          <a:p>
            <a:r>
              <a:rPr lang="el-GR" dirty="0"/>
              <a:t>  </a:t>
            </a:r>
          </a:p>
        </p:txBody>
      </p:sp>
      <p:sp>
        <p:nvSpPr>
          <p:cNvPr id="3" name="Θέση κειμένου 2">
            <a:extLst>
              <a:ext uri="{FF2B5EF4-FFF2-40B4-BE49-F238E27FC236}">
                <a16:creationId xmlns:a16="http://schemas.microsoft.com/office/drawing/2014/main" id="{D69085B2-53E3-BE40-7962-665591DF1325}"/>
              </a:ext>
            </a:extLst>
          </p:cNvPr>
          <p:cNvSpPr>
            <a:spLocks noGrp="1"/>
          </p:cNvSpPr>
          <p:nvPr>
            <p:ph type="body" sz="half" idx="2"/>
          </p:nvPr>
        </p:nvSpPr>
        <p:spPr>
          <a:xfrm>
            <a:off x="554560" y="2438400"/>
            <a:ext cx="10364452" cy="3361764"/>
          </a:xfrm>
        </p:spPr>
        <p:txBody>
          <a:bodyPr>
            <a:normAutofit/>
          </a:bodyPr>
          <a:lstStyle/>
          <a:p>
            <a:pPr marL="3943350" lvl="8" indent="-285750">
              <a:buFont typeface="Wingdings" panose="05000000000000000000" pitchFamily="2" charset="2"/>
              <a:buChar char="v"/>
            </a:pPr>
            <a:r>
              <a:rPr lang="en-US" sz="1600" b="0" i="0" dirty="0">
                <a:solidFill>
                  <a:schemeClr val="tx1">
                    <a:lumMod val="65000"/>
                  </a:schemeClr>
                </a:solidFill>
                <a:effectLst/>
                <a:latin typeface="Noto Sans" panose="020B0502040504020204" pitchFamily="34" charset="0"/>
              </a:rPr>
              <a:t>Dizziness or lightheadedness </a:t>
            </a:r>
          </a:p>
          <a:p>
            <a:pPr marL="3943350" lvl="8" indent="-285750">
              <a:buFont typeface="Wingdings" panose="05000000000000000000" pitchFamily="2" charset="2"/>
              <a:buChar char="v"/>
            </a:pPr>
            <a:r>
              <a:rPr lang="en-US" sz="1600" b="0" dirty="0">
                <a:solidFill>
                  <a:schemeClr val="tx1">
                    <a:lumMod val="65000"/>
                  </a:schemeClr>
                </a:solidFill>
                <a:effectLst/>
                <a:latin typeface="Noto Sans" panose="020B0502040504020204" pitchFamily="34" charset="0"/>
                <a:hlinkClick r:id="rId2">
                  <a:extLst>
                    <a:ext uri="{A12FA001-AC4F-418D-AE19-62706E023703}">
                      <ahyp:hlinkClr xmlns:ahyp="http://schemas.microsoft.com/office/drawing/2018/hyperlinkcolor" val="tx"/>
                    </a:ext>
                  </a:extLst>
                </a:hlinkClick>
              </a:rPr>
              <a:t>Shortness of breath</a:t>
            </a:r>
            <a:r>
              <a:rPr lang="en-US" sz="1600" b="0" dirty="0">
                <a:solidFill>
                  <a:schemeClr val="tx1">
                    <a:lumMod val="65000"/>
                  </a:schemeClr>
                </a:solidFill>
                <a:effectLst/>
                <a:latin typeface="Noto Sans" panose="020B0502040504020204" pitchFamily="34" charset="0"/>
              </a:rPr>
              <a:t> </a:t>
            </a:r>
          </a:p>
          <a:p>
            <a:pPr marL="3943350" lvl="8" indent="-285750">
              <a:buFont typeface="Wingdings" panose="05000000000000000000" pitchFamily="2" charset="2"/>
              <a:buChar char="v"/>
            </a:pPr>
            <a:r>
              <a:rPr lang="en-US" sz="1600" b="0" i="0" dirty="0">
                <a:solidFill>
                  <a:schemeClr val="tx1">
                    <a:lumMod val="65000"/>
                  </a:schemeClr>
                </a:solidFill>
                <a:effectLst/>
                <a:latin typeface="Noto Sans" panose="020B0502040504020204" pitchFamily="34" charset="0"/>
              </a:rPr>
              <a:t>Belching, bloating, dry mouth </a:t>
            </a:r>
          </a:p>
          <a:p>
            <a:pPr marL="3943350" lvl="8" indent="-285750">
              <a:buFont typeface="Wingdings" panose="05000000000000000000" pitchFamily="2" charset="2"/>
              <a:buChar char="v"/>
            </a:pPr>
            <a:r>
              <a:rPr lang="en-US" sz="1600" b="0" i="0" dirty="0">
                <a:solidFill>
                  <a:schemeClr val="tx1">
                    <a:lumMod val="65000"/>
                  </a:schemeClr>
                </a:solidFill>
                <a:effectLst/>
                <a:latin typeface="Noto Sans" panose="020B0502040504020204" pitchFamily="34" charset="0"/>
              </a:rPr>
              <a:t>Weakness, confusion </a:t>
            </a:r>
          </a:p>
          <a:p>
            <a:pPr marL="3943350" lvl="8" indent="-285750">
              <a:buFont typeface="Wingdings" panose="05000000000000000000" pitchFamily="2" charset="2"/>
              <a:buChar char="v"/>
            </a:pPr>
            <a:r>
              <a:rPr lang="en-US" sz="1600" dirty="0">
                <a:solidFill>
                  <a:schemeClr val="tx1">
                    <a:lumMod val="65000"/>
                  </a:schemeClr>
                </a:solidFill>
              </a:rPr>
              <a:t>Chest pain.</a:t>
            </a:r>
            <a:endParaRPr lang="el-GR" sz="1600" dirty="0">
              <a:solidFill>
                <a:schemeClr val="tx1">
                  <a:lumMod val="65000"/>
                </a:schemeClr>
              </a:solidFill>
            </a:endParaRPr>
          </a:p>
        </p:txBody>
      </p:sp>
    </p:spTree>
    <p:extLst>
      <p:ext uri="{BB962C8B-B14F-4D97-AF65-F5344CB8AC3E}">
        <p14:creationId xmlns:p14="http://schemas.microsoft.com/office/powerpoint/2010/main" val="390816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603B1-6B40-1E53-3DF8-A9A6079DCE03}"/>
              </a:ext>
            </a:extLst>
          </p:cNvPr>
          <p:cNvSpPr>
            <a:spLocks noGrp="1"/>
          </p:cNvSpPr>
          <p:nvPr>
            <p:ph type="title"/>
          </p:nvPr>
        </p:nvSpPr>
        <p:spPr>
          <a:xfrm>
            <a:off x="1284847" y="0"/>
            <a:ext cx="9302752" cy="1353671"/>
          </a:xfrm>
        </p:spPr>
        <p:txBody>
          <a:bodyPr/>
          <a:lstStyle/>
          <a:p>
            <a:br>
              <a:rPr lang="el-GR" dirty="0"/>
            </a:br>
            <a:endParaRPr lang="el-GR" dirty="0"/>
          </a:p>
        </p:txBody>
      </p:sp>
      <p:sp>
        <p:nvSpPr>
          <p:cNvPr id="3" name="Θέση κειμένου 2">
            <a:extLst>
              <a:ext uri="{FF2B5EF4-FFF2-40B4-BE49-F238E27FC236}">
                <a16:creationId xmlns:a16="http://schemas.microsoft.com/office/drawing/2014/main" id="{B0FAF4EE-6A2F-10F7-2F07-B6E6A10D3E2C}"/>
              </a:ext>
            </a:extLst>
          </p:cNvPr>
          <p:cNvSpPr>
            <a:spLocks noGrp="1"/>
          </p:cNvSpPr>
          <p:nvPr>
            <p:ph type="body" sz="half" idx="13"/>
          </p:nvPr>
        </p:nvSpPr>
        <p:spPr>
          <a:xfrm>
            <a:off x="1200645" y="3074894"/>
            <a:ext cx="8752299" cy="3003176"/>
          </a:xfrm>
        </p:spPr>
        <p:txBody>
          <a:bodyPr>
            <a:normAutofit fontScale="55000" lnSpcReduction="20000"/>
          </a:bodyPr>
          <a:lstStyle/>
          <a:p>
            <a:pPr algn="l">
              <a:buNone/>
            </a:pPr>
            <a:r>
              <a:rPr lang="en-US" sz="3500" b="0" i="0" dirty="0">
                <a:solidFill>
                  <a:schemeClr val="tx1">
                    <a:lumMod val="75000"/>
                  </a:schemeClr>
                </a:solidFill>
                <a:effectLst/>
                <a:latin typeface="proxima_nova_rgregular"/>
              </a:rPr>
              <a:t>Because respiratory distress or chest pain has many potentially serious causes, the diagnosis of hyperventilation syndrome (HVS) should never be made in the field. Even when a patient with these complaints carries a prior diagnosis of HVS, he or she must still be transported to a hospital for a more complete evaluation.</a:t>
            </a:r>
          </a:p>
          <a:p>
            <a:pPr algn="l"/>
            <a:r>
              <a:rPr lang="en-US" sz="3500" b="0" i="0" dirty="0">
                <a:solidFill>
                  <a:schemeClr val="tx1">
                    <a:lumMod val="75000"/>
                  </a:schemeClr>
                </a:solidFill>
                <a:effectLst/>
                <a:latin typeface="proxima_nova_rgregular"/>
              </a:rPr>
              <a:t>Rebreathing into a paper bag is not recommended. Deaths have occurred in patients with acute myocardial infarction (MI), pneumothorax, and pulmonary embolism (PE) who were initially misdiagnosed with HVS and treated with paper bag rebreathing</a:t>
            </a:r>
          </a:p>
          <a:p>
            <a:endParaRPr lang="el-GR" dirty="0"/>
          </a:p>
        </p:txBody>
      </p:sp>
      <p:sp>
        <p:nvSpPr>
          <p:cNvPr id="4" name="Θέση κειμένου 3">
            <a:extLst>
              <a:ext uri="{FF2B5EF4-FFF2-40B4-BE49-F238E27FC236}">
                <a16:creationId xmlns:a16="http://schemas.microsoft.com/office/drawing/2014/main" id="{ABD79840-DEB1-05E4-1DC9-079B7898C787}"/>
              </a:ext>
            </a:extLst>
          </p:cNvPr>
          <p:cNvSpPr>
            <a:spLocks noGrp="1"/>
          </p:cNvSpPr>
          <p:nvPr>
            <p:ph type="body" sz="half" idx="2"/>
          </p:nvPr>
        </p:nvSpPr>
        <p:spPr>
          <a:xfrm>
            <a:off x="626903" y="4679575"/>
            <a:ext cx="10364452" cy="1212885"/>
          </a:xfrm>
        </p:spPr>
        <p:txBody>
          <a:bodyPr>
            <a:normAutofit/>
          </a:bodyPr>
          <a:lstStyle/>
          <a:p>
            <a:pPr algn="l">
              <a:buNone/>
            </a:pPr>
            <a:endParaRPr lang="el-GR" b="0" i="0" dirty="0">
              <a:solidFill>
                <a:schemeClr val="tx1">
                  <a:lumMod val="75000"/>
                </a:schemeClr>
              </a:solidFill>
              <a:effectLst/>
              <a:latin typeface="proxima_nova_rgregular"/>
            </a:endParaRPr>
          </a:p>
          <a:p>
            <a:pPr algn="l">
              <a:buNone/>
            </a:pPr>
            <a:endParaRPr lang="el-GR" b="0" i="0" dirty="0">
              <a:solidFill>
                <a:schemeClr val="tx1">
                  <a:lumMod val="75000"/>
                </a:schemeClr>
              </a:solidFill>
              <a:effectLst/>
              <a:latin typeface="proxima_nova_rgregular"/>
            </a:endParaRPr>
          </a:p>
          <a:p>
            <a:endParaRPr lang="el-GR" dirty="0"/>
          </a:p>
        </p:txBody>
      </p:sp>
      <p:sp>
        <p:nvSpPr>
          <p:cNvPr id="6" name="TextBox 5">
            <a:extLst>
              <a:ext uri="{FF2B5EF4-FFF2-40B4-BE49-F238E27FC236}">
                <a16:creationId xmlns:a16="http://schemas.microsoft.com/office/drawing/2014/main" id="{63B1E99C-87C4-206C-364F-DADCBF5D9947}"/>
              </a:ext>
            </a:extLst>
          </p:cNvPr>
          <p:cNvSpPr txBox="1"/>
          <p:nvPr/>
        </p:nvSpPr>
        <p:spPr>
          <a:xfrm>
            <a:off x="2940423" y="965540"/>
            <a:ext cx="6311153" cy="769441"/>
          </a:xfrm>
          <a:prstGeom prst="rect">
            <a:avLst/>
          </a:prstGeom>
          <a:noFill/>
        </p:spPr>
        <p:txBody>
          <a:bodyPr wrap="square">
            <a:spAutoFit/>
          </a:bodyPr>
          <a:lstStyle/>
          <a:p>
            <a:r>
              <a:rPr lang="en-US" sz="4400" dirty="0">
                <a:solidFill>
                  <a:schemeClr val="tx1">
                    <a:lumMod val="65000"/>
                  </a:schemeClr>
                </a:solidFill>
              </a:rPr>
              <a:t>Treatment &amp; Management</a:t>
            </a:r>
          </a:p>
        </p:txBody>
      </p:sp>
    </p:spTree>
    <p:extLst>
      <p:ext uri="{BB962C8B-B14F-4D97-AF65-F5344CB8AC3E}">
        <p14:creationId xmlns:p14="http://schemas.microsoft.com/office/powerpoint/2010/main" val="299220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61C714-7A93-8450-6246-660841411CDA}"/>
              </a:ext>
            </a:extLst>
          </p:cNvPr>
          <p:cNvSpPr>
            <a:spLocks noGrp="1"/>
          </p:cNvSpPr>
          <p:nvPr>
            <p:ph type="title"/>
          </p:nvPr>
        </p:nvSpPr>
        <p:spPr>
          <a:xfrm>
            <a:off x="1446212" y="609600"/>
            <a:ext cx="9302752" cy="1595718"/>
          </a:xfrm>
        </p:spPr>
        <p:txBody>
          <a:bodyPr/>
          <a:lstStyle/>
          <a:p>
            <a:r>
              <a:rPr lang="el-GR" dirty="0"/>
              <a:t> </a:t>
            </a:r>
          </a:p>
        </p:txBody>
      </p:sp>
      <p:sp>
        <p:nvSpPr>
          <p:cNvPr id="3" name="Θέση κειμένου 2">
            <a:extLst>
              <a:ext uri="{FF2B5EF4-FFF2-40B4-BE49-F238E27FC236}">
                <a16:creationId xmlns:a16="http://schemas.microsoft.com/office/drawing/2014/main" id="{928ECE1E-AA82-C2A1-1F6B-01D189286EB4}"/>
              </a:ext>
            </a:extLst>
          </p:cNvPr>
          <p:cNvSpPr>
            <a:spLocks noGrp="1"/>
          </p:cNvSpPr>
          <p:nvPr>
            <p:ph type="body" sz="half" idx="13"/>
          </p:nvPr>
        </p:nvSpPr>
        <p:spPr>
          <a:xfrm>
            <a:off x="1639168" y="860612"/>
            <a:ext cx="8752299" cy="3101788"/>
          </a:xfrm>
        </p:spPr>
        <p:txBody>
          <a:bodyPr>
            <a:noAutofit/>
          </a:bodyPr>
          <a:lstStyle/>
          <a:p>
            <a:r>
              <a:rPr lang="en-US" sz="2000" dirty="0">
                <a:solidFill>
                  <a:schemeClr val="tx1">
                    <a:lumMod val="75000"/>
                  </a:schemeClr>
                </a:solidFill>
              </a:rPr>
              <a:t>Subspecialty consultation usually is not required for HVS. Patients should be treated by a psychiatrist, psychologist, or family physician with experience and interest in managing HVS. Some physiotherapists and respiratory therapists have extensive experience in retraining patients in proper breathing techniques and should be consulted. Pharmacotherapy may be helpful</a:t>
            </a:r>
            <a:r>
              <a:rPr lang="en-US" sz="2400" dirty="0"/>
              <a:t>.</a:t>
            </a:r>
            <a:endParaRPr lang="el-GR" sz="2400" dirty="0"/>
          </a:p>
        </p:txBody>
      </p:sp>
      <p:sp>
        <p:nvSpPr>
          <p:cNvPr id="4" name="Θέση κειμένου 3">
            <a:extLst>
              <a:ext uri="{FF2B5EF4-FFF2-40B4-BE49-F238E27FC236}">
                <a16:creationId xmlns:a16="http://schemas.microsoft.com/office/drawing/2014/main" id="{0220123A-3079-6EC5-5918-735279C2526F}"/>
              </a:ext>
            </a:extLst>
          </p:cNvPr>
          <p:cNvSpPr>
            <a:spLocks noGrp="1"/>
          </p:cNvSpPr>
          <p:nvPr>
            <p:ph type="body" sz="half" idx="2"/>
          </p:nvPr>
        </p:nvSpPr>
        <p:spPr/>
        <p:txBody>
          <a:bodyPr/>
          <a:lstStyle/>
          <a:p>
            <a:r>
              <a:rPr lang="el-GR" dirty="0"/>
              <a:t> </a:t>
            </a:r>
          </a:p>
        </p:txBody>
      </p:sp>
    </p:spTree>
    <p:extLst>
      <p:ext uri="{BB962C8B-B14F-4D97-AF65-F5344CB8AC3E}">
        <p14:creationId xmlns:p14="http://schemas.microsoft.com/office/powerpoint/2010/main" val="327212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D9596E-1FA9-7D1E-57A9-5CFA61BE1E50}"/>
              </a:ext>
            </a:extLst>
          </p:cNvPr>
          <p:cNvSpPr>
            <a:spLocks noGrp="1"/>
          </p:cNvSpPr>
          <p:nvPr>
            <p:ph type="title"/>
          </p:nvPr>
        </p:nvSpPr>
        <p:spPr>
          <a:xfrm>
            <a:off x="1444624" y="744070"/>
            <a:ext cx="9302752" cy="2992904"/>
          </a:xfrm>
        </p:spPr>
        <p:txBody>
          <a:bodyPr/>
          <a:lstStyle/>
          <a:p>
            <a:r>
              <a:rPr lang="el-GR" dirty="0"/>
              <a:t> </a:t>
            </a:r>
          </a:p>
        </p:txBody>
      </p:sp>
      <p:sp>
        <p:nvSpPr>
          <p:cNvPr id="3" name="Θέση κειμένου 2">
            <a:extLst>
              <a:ext uri="{FF2B5EF4-FFF2-40B4-BE49-F238E27FC236}">
                <a16:creationId xmlns:a16="http://schemas.microsoft.com/office/drawing/2014/main" id="{09663F27-8E51-642A-E9CD-50387AD9E861}"/>
              </a:ext>
            </a:extLst>
          </p:cNvPr>
          <p:cNvSpPr>
            <a:spLocks noGrp="1"/>
          </p:cNvSpPr>
          <p:nvPr>
            <p:ph type="body" sz="half" idx="13"/>
          </p:nvPr>
        </p:nvSpPr>
        <p:spPr/>
        <p:txBody>
          <a:bodyPr>
            <a:noAutofit/>
          </a:bodyPr>
          <a:lstStyle/>
          <a:p>
            <a:r>
              <a:rPr lang="el-GR" dirty="0">
                <a:solidFill>
                  <a:schemeClr val="tx1">
                    <a:lumMod val="75000"/>
                  </a:schemeClr>
                </a:solidFill>
              </a:rPr>
              <a:t>  </a:t>
            </a:r>
          </a:p>
        </p:txBody>
      </p:sp>
      <p:sp>
        <p:nvSpPr>
          <p:cNvPr id="4" name="Θέση κειμένου 3">
            <a:extLst>
              <a:ext uri="{FF2B5EF4-FFF2-40B4-BE49-F238E27FC236}">
                <a16:creationId xmlns:a16="http://schemas.microsoft.com/office/drawing/2014/main" id="{3FFA1D2B-F060-1183-9272-5CB82F31E950}"/>
              </a:ext>
            </a:extLst>
          </p:cNvPr>
          <p:cNvSpPr>
            <a:spLocks noGrp="1"/>
          </p:cNvSpPr>
          <p:nvPr>
            <p:ph type="body" sz="half" idx="2"/>
          </p:nvPr>
        </p:nvSpPr>
        <p:spPr>
          <a:xfrm>
            <a:off x="797232" y="851179"/>
            <a:ext cx="10364452" cy="3119718"/>
          </a:xfrm>
        </p:spPr>
        <p:txBody>
          <a:bodyPr>
            <a:noAutofit/>
          </a:bodyPr>
          <a:lstStyle/>
          <a:p>
            <a:r>
              <a:rPr lang="en-US" sz="1800" dirty="0">
                <a:solidFill>
                  <a:schemeClr val="tx1">
                    <a:lumMod val="75000"/>
                  </a:schemeClr>
                </a:solidFill>
              </a:rPr>
              <a:t>Although inpatient care is not indicated, many patients with chronic HVS are admitted because their symptoms resemble those of many serious organic problems and because there is no simple way of confirming the diagnosis in the emergency department </a:t>
            </a:r>
            <a:endParaRPr lang="el-GR" sz="1800" dirty="0">
              <a:solidFill>
                <a:schemeClr val="tx1">
                  <a:lumMod val="75000"/>
                </a:schemeClr>
              </a:solidFill>
            </a:endParaRPr>
          </a:p>
          <a:p>
            <a:r>
              <a:rPr lang="el-GR" sz="2800" dirty="0"/>
              <a:t> </a:t>
            </a:r>
          </a:p>
        </p:txBody>
      </p:sp>
    </p:spTree>
    <p:extLst>
      <p:ext uri="{BB962C8B-B14F-4D97-AF65-F5344CB8AC3E}">
        <p14:creationId xmlns:p14="http://schemas.microsoft.com/office/powerpoint/2010/main" val="315749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CF0EB4-43BA-11D5-4F42-3716281287A7}"/>
              </a:ext>
            </a:extLst>
          </p:cNvPr>
          <p:cNvSpPr>
            <a:spLocks noGrp="1"/>
          </p:cNvSpPr>
          <p:nvPr>
            <p:ph type="title"/>
          </p:nvPr>
        </p:nvSpPr>
        <p:spPr>
          <a:xfrm>
            <a:off x="1446212" y="1080247"/>
            <a:ext cx="9302752" cy="1963271"/>
          </a:xfrm>
        </p:spPr>
        <p:txBody>
          <a:bodyPr/>
          <a:lstStyle/>
          <a:p>
            <a:r>
              <a:rPr lang="el-GR" dirty="0"/>
              <a:t> </a:t>
            </a:r>
          </a:p>
        </p:txBody>
      </p:sp>
      <p:sp>
        <p:nvSpPr>
          <p:cNvPr id="3" name="Θέση κειμένου 2">
            <a:extLst>
              <a:ext uri="{FF2B5EF4-FFF2-40B4-BE49-F238E27FC236}">
                <a16:creationId xmlns:a16="http://schemas.microsoft.com/office/drawing/2014/main" id="{6975D65B-DBC8-F747-A5A8-0110CCD7EBEC}"/>
              </a:ext>
            </a:extLst>
          </p:cNvPr>
          <p:cNvSpPr>
            <a:spLocks noGrp="1"/>
          </p:cNvSpPr>
          <p:nvPr>
            <p:ph type="body" sz="half" idx="13"/>
          </p:nvPr>
        </p:nvSpPr>
        <p:spPr>
          <a:xfrm>
            <a:off x="1460684" y="1465730"/>
            <a:ext cx="8752299" cy="2348753"/>
          </a:xfrm>
        </p:spPr>
        <p:txBody>
          <a:bodyPr>
            <a:normAutofit/>
          </a:bodyPr>
          <a:lstStyle/>
          <a:p>
            <a:r>
              <a:rPr lang="en-US" sz="1800" dirty="0">
                <a:solidFill>
                  <a:schemeClr val="tx1">
                    <a:lumMod val="75000"/>
                  </a:schemeClr>
                </a:solidFill>
              </a:rPr>
              <a:t>Patients may also be referred for treatment with acupuncture. This modality is useful in decreasing anxiety and thereby reducing the severity of the symptoms associated with HVS.</a:t>
            </a:r>
          </a:p>
          <a:p>
            <a:endParaRPr lang="en-US" sz="2300" dirty="0">
              <a:solidFill>
                <a:schemeClr val="tx1">
                  <a:lumMod val="75000"/>
                </a:schemeClr>
              </a:solidFill>
            </a:endParaRPr>
          </a:p>
          <a:p>
            <a:endParaRPr lang="el-GR" dirty="0"/>
          </a:p>
        </p:txBody>
      </p:sp>
      <p:sp>
        <p:nvSpPr>
          <p:cNvPr id="4" name="Θέση κειμένου 3">
            <a:extLst>
              <a:ext uri="{FF2B5EF4-FFF2-40B4-BE49-F238E27FC236}">
                <a16:creationId xmlns:a16="http://schemas.microsoft.com/office/drawing/2014/main" id="{11C99472-07C0-3581-B5E6-63FC41E49B08}"/>
              </a:ext>
            </a:extLst>
          </p:cNvPr>
          <p:cNvSpPr>
            <a:spLocks noGrp="1"/>
          </p:cNvSpPr>
          <p:nvPr>
            <p:ph type="body" sz="half" idx="2"/>
          </p:nvPr>
        </p:nvSpPr>
        <p:spPr>
          <a:xfrm>
            <a:off x="1039280" y="5287195"/>
            <a:ext cx="10364452" cy="1421053"/>
          </a:xfrm>
        </p:spPr>
        <p:txBody>
          <a:bodyPr/>
          <a:lstStyle/>
          <a:p>
            <a:r>
              <a:rPr lang="el-GR" dirty="0"/>
              <a:t> </a:t>
            </a:r>
          </a:p>
        </p:txBody>
      </p:sp>
    </p:spTree>
    <p:extLst>
      <p:ext uri="{BB962C8B-B14F-4D97-AF65-F5344CB8AC3E}">
        <p14:creationId xmlns:p14="http://schemas.microsoft.com/office/powerpoint/2010/main" val="2578040777"/>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48</TotalTime>
  <Words>337</Words>
  <Application>Microsoft Office PowerPoint</Application>
  <PresentationFormat>Ευρεία οθόνη</PresentationFormat>
  <Paragraphs>32</Paragraphs>
  <Slides>8</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8</vt:i4>
      </vt:variant>
    </vt:vector>
  </HeadingPairs>
  <TitlesOfParts>
    <vt:vector size="19" baseType="lpstr">
      <vt:lpstr>Arial</vt:lpstr>
      <vt:lpstr>Arial Black</vt:lpstr>
      <vt:lpstr>Baskerville Old Face</vt:lpstr>
      <vt:lpstr>Calibri</vt:lpstr>
      <vt:lpstr>Noto Sans</vt:lpstr>
      <vt:lpstr>Noto Serif</vt:lpstr>
      <vt:lpstr>proxima_nova_rgregular</vt:lpstr>
      <vt:lpstr>Rockwell Extra Bold</vt:lpstr>
      <vt:lpstr>Tw Cen MT</vt:lpstr>
      <vt:lpstr>Wingdings</vt:lpstr>
      <vt:lpstr>Σταγονίδιο</vt:lpstr>
      <vt:lpstr>first aid</vt:lpstr>
      <vt:lpstr>WHAT IS HYPERVENTILATION?</vt:lpstr>
      <vt:lpstr>Παρουσίαση του PowerPoint</vt:lpstr>
      <vt:lpstr>Symptoms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Student</dc:creator>
  <cp:lastModifiedBy>Student</cp:lastModifiedBy>
  <cp:revision>5</cp:revision>
  <dcterms:created xsi:type="dcterms:W3CDTF">2025-03-26T10:16:02Z</dcterms:created>
  <dcterms:modified xsi:type="dcterms:W3CDTF">2025-05-07T09:02:16Z</dcterms:modified>
</cp:coreProperties>
</file>