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9" r:id="rId22"/>
    <p:sldId id="277" r:id="rId23"/>
    <p:sldId id="278" r:id="rId24"/>
    <p:sldId id="280" r:id="rId25"/>
    <p:sldId id="281" r:id="rId26"/>
    <p:sldId id="282" r:id="rId27"/>
    <p:sldId id="283" r:id="rId28"/>
    <p:sldId id="284" r:id="rId2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D90797-E603-438D-843C-7FA960256A5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9BCD800-BEF2-408C-9471-D9CB0BC856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CFD94449-F759-49FA-8AE0-3597D6956F40}"/>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5" name="Θέση υποσέλιδου 4">
            <a:extLst>
              <a:ext uri="{FF2B5EF4-FFF2-40B4-BE49-F238E27FC236}">
                <a16:creationId xmlns:a16="http://schemas.microsoft.com/office/drawing/2014/main" id="{5C3D2337-6908-422C-9D2F-BA4DC1A6012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B8C17CE-C038-4848-B8CD-CC7D817E8070}"/>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369884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3CF7FE-5403-4615-9A1C-ED274A069D6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4F4E679-845E-4A14-B5CC-8C794585932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ED58908-D652-4162-8574-7E49D0E1B421}"/>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5" name="Θέση υποσέλιδου 4">
            <a:extLst>
              <a:ext uri="{FF2B5EF4-FFF2-40B4-BE49-F238E27FC236}">
                <a16:creationId xmlns:a16="http://schemas.microsoft.com/office/drawing/2014/main" id="{E642F440-4CCB-45D1-AC35-F8002096D31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3AAA1F3-E262-4567-96EB-BA31C0BAC5E4}"/>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3724703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68FB407-F7D5-4F19-AE1C-B63A66ACF15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547D76D-4AAB-4FA2-A10F-6539F44649C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37B5554-644F-419D-B850-130752B00C05}"/>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5" name="Θέση υποσέλιδου 4">
            <a:extLst>
              <a:ext uri="{FF2B5EF4-FFF2-40B4-BE49-F238E27FC236}">
                <a16:creationId xmlns:a16="http://schemas.microsoft.com/office/drawing/2014/main" id="{C84869F2-F9BD-417A-A29F-40C085905B0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A7635D4-06E1-42F4-B6FF-8782E4264785}"/>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116140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1F03A-4159-4B88-BAD3-E12A6774B8A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6D54343-D502-40A4-9410-7DF46D57BC5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BCAB51D-6094-4EFA-83D2-DC6034C8BDF8}"/>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5" name="Θέση υποσέλιδου 4">
            <a:extLst>
              <a:ext uri="{FF2B5EF4-FFF2-40B4-BE49-F238E27FC236}">
                <a16:creationId xmlns:a16="http://schemas.microsoft.com/office/drawing/2014/main" id="{B0DAE050-87D3-4F7C-BC91-29DB7BB1256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E89196E-B504-42F2-BEE0-4F9C7386A8EC}"/>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1296539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85BB34-D553-45DB-B27E-B184EBCEC38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D910B5E-10B0-4525-9D15-787AB2D0BE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1DE7684-ABB0-4045-AAF8-193CA3DEFCBC}"/>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5" name="Θέση υποσέλιδου 4">
            <a:extLst>
              <a:ext uri="{FF2B5EF4-FFF2-40B4-BE49-F238E27FC236}">
                <a16:creationId xmlns:a16="http://schemas.microsoft.com/office/drawing/2014/main" id="{E8C8DF3F-65ED-4DF1-9930-4508616EE12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F7C1851-9432-4E0B-B811-38BC46969335}"/>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427048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09EED2-4D86-4D97-8A20-2332D6526E0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ADB3983-FF79-43FE-812B-2BEBB5F696A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8E986C0-0207-4014-88B6-031DB73EE47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23FCFD2-EBF7-49FD-BB1F-665687AE2595}"/>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6" name="Θέση υποσέλιδου 5">
            <a:extLst>
              <a:ext uri="{FF2B5EF4-FFF2-40B4-BE49-F238E27FC236}">
                <a16:creationId xmlns:a16="http://schemas.microsoft.com/office/drawing/2014/main" id="{E6D2909D-1F60-4264-B4E5-4F0F65E5B08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680025D-DAAE-465E-8328-9C6365DD0BCE}"/>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2043664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10B714-9CBF-418A-AEA0-226C154B105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2E99916-1061-4DA2-92B0-C8F044BC8A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932E767-97EB-468C-BE75-52992961A1E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31915CF-9B89-4A1E-8792-7905BA497E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FFBF27A-E014-435D-8254-B99B5E9C0DF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36A38E1-A011-4589-9B21-FCBD4622BB06}"/>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8" name="Θέση υποσέλιδου 7">
            <a:extLst>
              <a:ext uri="{FF2B5EF4-FFF2-40B4-BE49-F238E27FC236}">
                <a16:creationId xmlns:a16="http://schemas.microsoft.com/office/drawing/2014/main" id="{2A8B1C87-9EAB-406B-B036-B5AB60D602A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38DC711-F433-44AF-9ABB-6C043586DC45}"/>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3085542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A66427-B92A-40BE-B8DD-B412EF1BF2F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F027985-DFE4-4BC2-A99A-5A3B6F79C1B0}"/>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4" name="Θέση υποσέλιδου 3">
            <a:extLst>
              <a:ext uri="{FF2B5EF4-FFF2-40B4-BE49-F238E27FC236}">
                <a16:creationId xmlns:a16="http://schemas.microsoft.com/office/drawing/2014/main" id="{BEE7C90B-8158-44FB-973B-D9622C6A58B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E7A3437-AC24-4C13-AEA7-5AD0D7F64427}"/>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290362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744914C-A5B5-41C1-B766-2E09EF8E200C}"/>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3" name="Θέση υποσέλιδου 2">
            <a:extLst>
              <a:ext uri="{FF2B5EF4-FFF2-40B4-BE49-F238E27FC236}">
                <a16:creationId xmlns:a16="http://schemas.microsoft.com/office/drawing/2014/main" id="{40DAE468-8AB5-4B2E-B369-758D6D5F9F9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392ADD2-24B5-40FC-BB8D-E63345CCCBA7}"/>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361533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985519-3CA7-40D4-8BCE-3FF2DB2D2EC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8B2AE53-86AE-4E94-8D14-543EC78F85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1501F08-8C3D-4AE0-893B-22CDE5DDFA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5F583CF-5AB4-47E4-B22D-68D3829F1853}"/>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6" name="Θέση υποσέλιδου 5">
            <a:extLst>
              <a:ext uri="{FF2B5EF4-FFF2-40B4-BE49-F238E27FC236}">
                <a16:creationId xmlns:a16="http://schemas.microsoft.com/office/drawing/2014/main" id="{20106FD3-8A55-4BB9-936B-A0F576666EB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E17943D-F75B-4B77-AF88-2740B70204B9}"/>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214699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2B3B94-25D2-49A3-AC3F-18CB44A510B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DF9FE8F-11E6-4725-B61D-DEB9E3F652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C9837F6-122D-41AE-9662-E389E4D260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800CB79-38C1-4943-9D7E-BF752CD0D309}"/>
              </a:ext>
            </a:extLst>
          </p:cNvPr>
          <p:cNvSpPr>
            <a:spLocks noGrp="1"/>
          </p:cNvSpPr>
          <p:nvPr>
            <p:ph type="dt" sz="half" idx="10"/>
          </p:nvPr>
        </p:nvSpPr>
        <p:spPr/>
        <p:txBody>
          <a:bodyPr/>
          <a:lstStyle/>
          <a:p>
            <a:fld id="{AA16CCB7-9C6E-495C-8045-DBE798750253}" type="datetimeFigureOut">
              <a:rPr lang="el-GR" smtClean="0"/>
              <a:t>25/9/2020</a:t>
            </a:fld>
            <a:endParaRPr lang="el-GR"/>
          </a:p>
        </p:txBody>
      </p:sp>
      <p:sp>
        <p:nvSpPr>
          <p:cNvPr id="6" name="Θέση υποσέλιδου 5">
            <a:extLst>
              <a:ext uri="{FF2B5EF4-FFF2-40B4-BE49-F238E27FC236}">
                <a16:creationId xmlns:a16="http://schemas.microsoft.com/office/drawing/2014/main" id="{C97A51B1-303F-48F2-AF5B-51900EC1612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DE75B11-E11C-4036-98FE-7126D2A2E681}"/>
              </a:ext>
            </a:extLst>
          </p:cNvPr>
          <p:cNvSpPr>
            <a:spLocks noGrp="1"/>
          </p:cNvSpPr>
          <p:nvPr>
            <p:ph type="sldNum" sz="quarter" idx="12"/>
          </p:nvPr>
        </p:nvSpPr>
        <p:spPr/>
        <p:txBody>
          <a:bodyPr/>
          <a:lstStyle/>
          <a:p>
            <a:fld id="{44E93E66-07F4-429C-9E19-032662ABFBF2}" type="slidenum">
              <a:rPr lang="el-GR" smtClean="0"/>
              <a:t>‹#›</a:t>
            </a:fld>
            <a:endParaRPr lang="el-GR"/>
          </a:p>
        </p:txBody>
      </p:sp>
    </p:spTree>
    <p:extLst>
      <p:ext uri="{BB962C8B-B14F-4D97-AF65-F5344CB8AC3E}">
        <p14:creationId xmlns:p14="http://schemas.microsoft.com/office/powerpoint/2010/main" val="2805818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B86960D-4D33-4251-B6DC-3F9982141D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601DBB5-37DF-47FF-BAEA-1C97935471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02F4E43-82BF-4C01-A9E2-3324D0C59D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6CCB7-9C6E-495C-8045-DBE798750253}" type="datetimeFigureOut">
              <a:rPr lang="el-GR" smtClean="0"/>
              <a:t>25/9/2020</a:t>
            </a:fld>
            <a:endParaRPr lang="el-GR"/>
          </a:p>
        </p:txBody>
      </p:sp>
      <p:sp>
        <p:nvSpPr>
          <p:cNvPr id="5" name="Θέση υποσέλιδου 4">
            <a:extLst>
              <a:ext uri="{FF2B5EF4-FFF2-40B4-BE49-F238E27FC236}">
                <a16:creationId xmlns:a16="http://schemas.microsoft.com/office/drawing/2014/main" id="{65003307-6124-4764-94A6-EE4129EC71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398D184-4797-486E-A9B2-F5BFFA3CE1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E93E66-07F4-429C-9E19-032662ABFBF2}" type="slidenum">
              <a:rPr lang="el-GR" smtClean="0"/>
              <a:t>‹#›</a:t>
            </a:fld>
            <a:endParaRPr lang="el-GR"/>
          </a:p>
        </p:txBody>
      </p:sp>
    </p:spTree>
    <p:extLst>
      <p:ext uri="{BB962C8B-B14F-4D97-AF65-F5344CB8AC3E}">
        <p14:creationId xmlns:p14="http://schemas.microsoft.com/office/powerpoint/2010/main" val="3800970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49CE49-59A4-451A-9B23-6D60819C707E}"/>
              </a:ext>
            </a:extLst>
          </p:cNvPr>
          <p:cNvSpPr txBox="1"/>
          <p:nvPr/>
        </p:nvSpPr>
        <p:spPr>
          <a:xfrm>
            <a:off x="1367743" y="1427477"/>
            <a:ext cx="9724393" cy="523220"/>
          </a:xfrm>
          <a:prstGeom prst="rect">
            <a:avLst/>
          </a:prstGeom>
          <a:noFill/>
        </p:spPr>
        <p:txBody>
          <a:bodyPr wrap="none" rtlCol="0">
            <a:spAutoFit/>
          </a:bodyPr>
          <a:lstStyle/>
          <a:p>
            <a:r>
              <a:rPr lang="el-GR" sz="2800" b="1" dirty="0">
                <a:cs typeface="Times New Roman" panose="02020603050405020304" pitchFamily="18" charset="0"/>
              </a:rPr>
              <a:t>ΑΝΑΠΤΥΞΗ ΕΦΑΡΜΟΓΩΝ ΣΕ ΠΡΟΓΡΑΜΜΑΤΙΣΤΙΚΟ ΠΕΡΙΒΑΛΛΟΝ</a:t>
            </a:r>
          </a:p>
        </p:txBody>
      </p:sp>
      <p:sp>
        <p:nvSpPr>
          <p:cNvPr id="5" name="TextBox 4">
            <a:extLst>
              <a:ext uri="{FF2B5EF4-FFF2-40B4-BE49-F238E27FC236}">
                <a16:creationId xmlns:a16="http://schemas.microsoft.com/office/drawing/2014/main" id="{3CBAE304-F7A1-4871-A0D8-D7D0E63690A5}"/>
              </a:ext>
            </a:extLst>
          </p:cNvPr>
          <p:cNvSpPr txBox="1"/>
          <p:nvPr/>
        </p:nvSpPr>
        <p:spPr>
          <a:xfrm>
            <a:off x="1825247" y="3267564"/>
            <a:ext cx="8541505" cy="646331"/>
          </a:xfrm>
          <a:prstGeom prst="rect">
            <a:avLst/>
          </a:prstGeom>
          <a:noFill/>
        </p:spPr>
        <p:txBody>
          <a:bodyPr wrap="none" rtlCol="0">
            <a:spAutoFit/>
          </a:bodyPr>
          <a:lstStyle/>
          <a:p>
            <a:r>
              <a:rPr lang="el-GR" sz="3600" dirty="0"/>
              <a:t>Κεφάλαιο</a:t>
            </a:r>
            <a:r>
              <a:rPr lang="en-US" sz="3600" dirty="0"/>
              <a:t> </a:t>
            </a:r>
            <a:r>
              <a:rPr lang="el-GR" sz="3600" dirty="0"/>
              <a:t>2</a:t>
            </a:r>
            <a:r>
              <a:rPr lang="en-US" sz="3600" dirty="0"/>
              <a:t>o – </a:t>
            </a:r>
            <a:r>
              <a:rPr lang="el-GR" sz="3600" dirty="0"/>
              <a:t>Βασικές έννοιες αλγορίθμων</a:t>
            </a:r>
            <a:r>
              <a:rPr lang="en-US" sz="3600" dirty="0"/>
              <a:t> </a:t>
            </a:r>
          </a:p>
        </p:txBody>
      </p:sp>
    </p:spTree>
    <p:extLst>
      <p:ext uri="{BB962C8B-B14F-4D97-AF65-F5344CB8AC3E}">
        <p14:creationId xmlns:p14="http://schemas.microsoft.com/office/powerpoint/2010/main" val="2276748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0BBD5D9-E86D-435E-9AAD-E10F4979A767}"/>
              </a:ext>
            </a:extLst>
          </p:cNvPr>
          <p:cNvSpPr txBox="1"/>
          <p:nvPr/>
        </p:nvSpPr>
        <p:spPr>
          <a:xfrm>
            <a:off x="2050149" y="560126"/>
            <a:ext cx="8091702" cy="584775"/>
          </a:xfrm>
          <a:prstGeom prst="rect">
            <a:avLst/>
          </a:prstGeom>
          <a:noFill/>
          <a:ln>
            <a:solidFill>
              <a:schemeClr val="accent2">
                <a:lumMod val="75000"/>
              </a:schemeClr>
            </a:solidFill>
          </a:ln>
        </p:spPr>
        <p:txBody>
          <a:bodyPr wrap="none" rtlCol="0">
            <a:spAutoFit/>
          </a:bodyPr>
          <a:lstStyle/>
          <a:p>
            <a:r>
              <a:rPr lang="el-GR" sz="3200" dirty="0"/>
              <a:t>2.3 Περιγραφή και αναπαράσταση αλγορίθμων</a:t>
            </a:r>
          </a:p>
        </p:txBody>
      </p:sp>
      <p:sp>
        <p:nvSpPr>
          <p:cNvPr id="5" name="Ορθογώνιο 4">
            <a:extLst>
              <a:ext uri="{FF2B5EF4-FFF2-40B4-BE49-F238E27FC236}">
                <a16:creationId xmlns:a16="http://schemas.microsoft.com/office/drawing/2014/main" id="{ACAB80BC-F3EB-4F46-B886-D774DC0C5F3F}"/>
              </a:ext>
            </a:extLst>
          </p:cNvPr>
          <p:cNvSpPr/>
          <p:nvPr/>
        </p:nvSpPr>
        <p:spPr>
          <a:xfrm>
            <a:off x="609599" y="1789744"/>
            <a:ext cx="10778837" cy="4154984"/>
          </a:xfrm>
          <a:prstGeom prst="rect">
            <a:avLst/>
          </a:prstGeom>
        </p:spPr>
        <p:txBody>
          <a:bodyPr wrap="square">
            <a:spAutoFit/>
          </a:bodyPr>
          <a:lstStyle/>
          <a:p>
            <a:pPr marL="457200" indent="-457200" algn="just">
              <a:buAutoNum type="arabicPeriod"/>
            </a:pPr>
            <a:r>
              <a:rPr lang="el-GR" sz="2400" b="1" dirty="0"/>
              <a:t>Με ελεύθερο κείμενο </a:t>
            </a:r>
            <a:r>
              <a:rPr lang="el-GR" sz="2400" dirty="0"/>
              <a:t>(</a:t>
            </a:r>
            <a:r>
              <a:rPr lang="el-GR" sz="2400" dirty="0" err="1"/>
              <a:t>free</a:t>
            </a:r>
            <a:r>
              <a:rPr lang="el-GR" sz="2400" dirty="0"/>
              <a:t> </a:t>
            </a:r>
            <a:r>
              <a:rPr lang="el-GR" sz="2400" dirty="0" err="1"/>
              <a:t>text</a:t>
            </a:r>
            <a:r>
              <a:rPr lang="el-GR" sz="2400" dirty="0"/>
              <a:t>), που αποτελεί τον πιο ανεπεξέργαστο και αδόμητο τρόπο παρουσίασης αλγορίθμου. Έτσι εγκυμονεί τον κίνδυνο ότι μπορεί εύκολα να οδηγήσει σε μη εκτελέσιμη παρουσίαση </a:t>
            </a:r>
            <a:r>
              <a:rPr lang="el-GR" sz="2400" b="1" dirty="0"/>
              <a:t>παραβιάζοντας</a:t>
            </a:r>
            <a:r>
              <a:rPr lang="el-GR" sz="2400" dirty="0"/>
              <a:t> το τελευταίο χαρακτηριστικό των αλγορίθμων, δηλαδή την </a:t>
            </a:r>
            <a:r>
              <a:rPr lang="el-GR" sz="2400" b="1" dirty="0"/>
              <a:t>αποτελεσματικότητα</a:t>
            </a:r>
            <a:r>
              <a:rPr lang="el-GR" sz="2400" dirty="0"/>
              <a:t>.</a:t>
            </a:r>
          </a:p>
          <a:p>
            <a:pPr marL="457200" indent="-457200" algn="just">
              <a:buAutoNum type="arabicPeriod"/>
            </a:pPr>
            <a:endParaRPr lang="el-GR" sz="2400" dirty="0"/>
          </a:p>
          <a:p>
            <a:pPr marL="457200" indent="-457200" algn="just">
              <a:buAutoNum type="arabicPeriod"/>
            </a:pPr>
            <a:r>
              <a:rPr lang="el-GR" sz="2400" b="1" dirty="0"/>
              <a:t>Με διαγραμματικές τεχνικές </a:t>
            </a:r>
            <a:r>
              <a:rPr lang="el-GR" sz="2400" dirty="0"/>
              <a:t>(</a:t>
            </a:r>
            <a:r>
              <a:rPr lang="el-GR" sz="2400" dirty="0" err="1"/>
              <a:t>diagramming</a:t>
            </a:r>
            <a:r>
              <a:rPr lang="el-GR" sz="2400" dirty="0"/>
              <a:t> </a:t>
            </a:r>
            <a:r>
              <a:rPr lang="el-GR" sz="2400" dirty="0" err="1"/>
              <a:t>techniques</a:t>
            </a:r>
            <a:r>
              <a:rPr lang="el-GR" sz="2400" dirty="0"/>
              <a:t>), που συνιστούν ένα γραφικό τρόπο παρουσίασης του αλγορίθμου. Από τις διάφορες διαγραμματικές τεχνικές που έχουν επινοηθεί, η πιο παλιά και η πιο γνωστή ίσως, είναι το διάγραμμα ροής (</a:t>
            </a:r>
            <a:r>
              <a:rPr lang="el-GR" sz="2400" dirty="0" err="1"/>
              <a:t>flow</a:t>
            </a:r>
            <a:r>
              <a:rPr lang="el-GR" sz="2400" dirty="0"/>
              <a:t> </a:t>
            </a:r>
            <a:r>
              <a:rPr lang="el-GR" sz="2400" dirty="0" err="1"/>
              <a:t>chart</a:t>
            </a:r>
            <a:r>
              <a:rPr lang="el-GR" sz="2400" dirty="0"/>
              <a:t>). Ωστόσο η χρήση διαγραμμάτων ροής για την παρουσίαση αλγορίθμων δεν αποτελεί την καλύτερη λύση, γι’ αυτό και εμφανίζονται όλο και σπανιότερα στη βιβλιογραφία και στην πράξη.</a:t>
            </a:r>
          </a:p>
        </p:txBody>
      </p:sp>
    </p:spTree>
    <p:extLst>
      <p:ext uri="{BB962C8B-B14F-4D97-AF65-F5344CB8AC3E}">
        <p14:creationId xmlns:p14="http://schemas.microsoft.com/office/powerpoint/2010/main" val="1533264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0BBD5D9-E86D-435E-9AAD-E10F4979A767}"/>
              </a:ext>
            </a:extLst>
          </p:cNvPr>
          <p:cNvSpPr txBox="1"/>
          <p:nvPr/>
        </p:nvSpPr>
        <p:spPr>
          <a:xfrm>
            <a:off x="2050149" y="560126"/>
            <a:ext cx="8091702" cy="584775"/>
          </a:xfrm>
          <a:prstGeom prst="rect">
            <a:avLst/>
          </a:prstGeom>
          <a:noFill/>
          <a:ln>
            <a:solidFill>
              <a:schemeClr val="accent2">
                <a:lumMod val="75000"/>
              </a:schemeClr>
            </a:solidFill>
          </a:ln>
        </p:spPr>
        <p:txBody>
          <a:bodyPr wrap="none" rtlCol="0">
            <a:spAutoFit/>
          </a:bodyPr>
          <a:lstStyle/>
          <a:p>
            <a:r>
              <a:rPr lang="el-GR" sz="3200" dirty="0"/>
              <a:t>2.3 Περιγραφή και αναπαράσταση αλγορίθμων</a:t>
            </a:r>
          </a:p>
        </p:txBody>
      </p:sp>
      <p:sp>
        <p:nvSpPr>
          <p:cNvPr id="5" name="Ορθογώνιο 4">
            <a:extLst>
              <a:ext uri="{FF2B5EF4-FFF2-40B4-BE49-F238E27FC236}">
                <a16:creationId xmlns:a16="http://schemas.microsoft.com/office/drawing/2014/main" id="{ACAB80BC-F3EB-4F46-B886-D774DC0C5F3F}"/>
              </a:ext>
            </a:extLst>
          </p:cNvPr>
          <p:cNvSpPr/>
          <p:nvPr/>
        </p:nvSpPr>
        <p:spPr>
          <a:xfrm>
            <a:off x="595744" y="1748181"/>
            <a:ext cx="10778837" cy="3046988"/>
          </a:xfrm>
          <a:prstGeom prst="rect">
            <a:avLst/>
          </a:prstGeom>
        </p:spPr>
        <p:txBody>
          <a:bodyPr wrap="square">
            <a:spAutoFit/>
          </a:bodyPr>
          <a:lstStyle/>
          <a:p>
            <a:pPr marL="457200" indent="-457200" algn="just">
              <a:buFont typeface="+mj-lt"/>
              <a:buAutoNum type="arabicPeriod" startAt="3"/>
            </a:pPr>
            <a:r>
              <a:rPr lang="el-GR" sz="2400" b="1" dirty="0"/>
              <a:t>Με φυσική γλώσσα </a:t>
            </a:r>
            <a:r>
              <a:rPr lang="el-GR" sz="2400" dirty="0"/>
              <a:t>(</a:t>
            </a:r>
            <a:r>
              <a:rPr lang="el-GR" sz="2400" dirty="0" err="1"/>
              <a:t>natural</a:t>
            </a:r>
            <a:r>
              <a:rPr lang="el-GR" sz="2400" dirty="0"/>
              <a:t> </a:t>
            </a:r>
            <a:r>
              <a:rPr lang="el-GR" sz="2400" dirty="0" err="1"/>
              <a:t>language</a:t>
            </a:r>
            <a:r>
              <a:rPr lang="el-GR" sz="2400" dirty="0"/>
              <a:t>) κατά βήματα. Στην περίπτωση αυτή   χρειάζεται προσοχή, γιατί μπορεί να παραβιασθεί το τρίτο βασικό χαρακτηριστικό ενός αλγορίθμου, όπως προσδιορίσθηκε προηγουμένως, δηλαδή το κριτήριο του καθορισμού. </a:t>
            </a:r>
          </a:p>
          <a:p>
            <a:pPr algn="just"/>
            <a:endParaRPr lang="el-GR" sz="2400" dirty="0"/>
          </a:p>
          <a:p>
            <a:pPr marL="457200" indent="-457200" algn="just">
              <a:buFont typeface="+mj-lt"/>
              <a:buAutoNum type="arabicPeriod" startAt="4"/>
            </a:pPr>
            <a:r>
              <a:rPr lang="el-GR" sz="2400" b="1" dirty="0"/>
              <a:t>Με κωδικοποίηση </a:t>
            </a:r>
            <a:r>
              <a:rPr lang="el-GR" sz="2400" dirty="0"/>
              <a:t>(</a:t>
            </a:r>
            <a:r>
              <a:rPr lang="el-GR" sz="2400" dirty="0" err="1"/>
              <a:t>coding</a:t>
            </a:r>
            <a:r>
              <a:rPr lang="el-GR" sz="2400" dirty="0"/>
              <a:t>), δηλαδή με ένα πρόγραμμα γραμμένο είτε σε μία ψευδογλώσσα είτε σε κάποια γλώσσα προγραμματισμού που όταν εκτελεσθεί θα δώσει τα ίδια αποτελέσματα με τον αλγόριθμο.</a:t>
            </a:r>
          </a:p>
        </p:txBody>
      </p:sp>
    </p:spTree>
    <p:extLst>
      <p:ext uri="{BB962C8B-B14F-4D97-AF65-F5344CB8AC3E}">
        <p14:creationId xmlns:p14="http://schemas.microsoft.com/office/powerpoint/2010/main" val="2868368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731D528C-CB68-41FD-A8B1-551CE95C198B}"/>
              </a:ext>
            </a:extLst>
          </p:cNvPr>
          <p:cNvSpPr/>
          <p:nvPr/>
        </p:nvSpPr>
        <p:spPr>
          <a:xfrm>
            <a:off x="789710" y="2577050"/>
            <a:ext cx="10266218" cy="1569660"/>
          </a:xfrm>
          <a:prstGeom prst="rect">
            <a:avLst/>
          </a:prstGeom>
        </p:spPr>
        <p:txBody>
          <a:bodyPr wrap="square">
            <a:spAutoFit/>
          </a:bodyPr>
          <a:lstStyle/>
          <a:p>
            <a:pPr algn="just"/>
            <a:r>
              <a:rPr lang="el-GR" sz="2400" dirty="0"/>
              <a:t>Όλοι οι αλγόριθμοι του βιβλίου σας είναι κωδικοποιημένοι σε μία υποθετική </a:t>
            </a:r>
            <a:r>
              <a:rPr lang="el-GR" sz="2400" b="1" dirty="0"/>
              <a:t>δομημένη</a:t>
            </a:r>
            <a:r>
              <a:rPr lang="el-GR" sz="2400" dirty="0"/>
              <a:t> </a:t>
            </a:r>
            <a:r>
              <a:rPr lang="el-GR" sz="2400" b="1" dirty="0"/>
              <a:t>ψευδογλώσσα</a:t>
            </a:r>
            <a:r>
              <a:rPr lang="el-GR" sz="2400" dirty="0"/>
              <a:t>, ωστόσο οι περισσότεροι από αυτούς μπορούν εύκολα σχετικά να προγραμματισθούν σε οποιαδήποτε γλώσσα προγραμματισμού.</a:t>
            </a:r>
          </a:p>
        </p:txBody>
      </p:sp>
      <p:sp>
        <p:nvSpPr>
          <p:cNvPr id="5" name="TextBox 4">
            <a:extLst>
              <a:ext uri="{FF2B5EF4-FFF2-40B4-BE49-F238E27FC236}">
                <a16:creationId xmlns:a16="http://schemas.microsoft.com/office/drawing/2014/main" id="{DC32420E-49B0-438F-BB59-32471254E6BF}"/>
              </a:ext>
            </a:extLst>
          </p:cNvPr>
          <p:cNvSpPr txBox="1"/>
          <p:nvPr/>
        </p:nvSpPr>
        <p:spPr>
          <a:xfrm>
            <a:off x="2050149" y="560126"/>
            <a:ext cx="8091702" cy="584775"/>
          </a:xfrm>
          <a:prstGeom prst="rect">
            <a:avLst/>
          </a:prstGeom>
          <a:noFill/>
          <a:ln>
            <a:solidFill>
              <a:schemeClr val="accent2">
                <a:lumMod val="75000"/>
              </a:schemeClr>
            </a:solidFill>
          </a:ln>
        </p:spPr>
        <p:txBody>
          <a:bodyPr wrap="none" rtlCol="0">
            <a:spAutoFit/>
          </a:bodyPr>
          <a:lstStyle/>
          <a:p>
            <a:r>
              <a:rPr lang="el-GR" sz="3200" dirty="0"/>
              <a:t>2.3 Περιγραφή και αναπαράσταση αλγορίθμων</a:t>
            </a:r>
          </a:p>
        </p:txBody>
      </p:sp>
      <p:sp>
        <p:nvSpPr>
          <p:cNvPr id="6" name="TextBox 5">
            <a:extLst>
              <a:ext uri="{FF2B5EF4-FFF2-40B4-BE49-F238E27FC236}">
                <a16:creationId xmlns:a16="http://schemas.microsoft.com/office/drawing/2014/main" id="{3D0A62C7-4F99-4188-98F3-AD41BCE32BFE}"/>
              </a:ext>
            </a:extLst>
          </p:cNvPr>
          <p:cNvSpPr txBox="1"/>
          <p:nvPr/>
        </p:nvSpPr>
        <p:spPr>
          <a:xfrm>
            <a:off x="5186937" y="1676401"/>
            <a:ext cx="1856598" cy="461665"/>
          </a:xfrm>
          <a:prstGeom prst="rect">
            <a:avLst/>
          </a:prstGeom>
          <a:noFill/>
        </p:spPr>
        <p:txBody>
          <a:bodyPr wrap="none" rtlCol="0">
            <a:spAutoFit/>
          </a:bodyPr>
          <a:lstStyle/>
          <a:p>
            <a:r>
              <a:rPr lang="el-GR" sz="2400" b="1" dirty="0"/>
              <a:t>Παρατήρηση</a:t>
            </a:r>
          </a:p>
        </p:txBody>
      </p:sp>
    </p:spTree>
    <p:extLst>
      <p:ext uri="{BB962C8B-B14F-4D97-AF65-F5344CB8AC3E}">
        <p14:creationId xmlns:p14="http://schemas.microsoft.com/office/powerpoint/2010/main" val="834659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AE0F97-CCE1-4589-9952-0AA0E924FBCF}"/>
              </a:ext>
            </a:extLst>
          </p:cNvPr>
          <p:cNvSpPr txBox="1"/>
          <p:nvPr/>
        </p:nvSpPr>
        <p:spPr>
          <a:xfrm>
            <a:off x="1803382" y="601690"/>
            <a:ext cx="8585235" cy="584775"/>
          </a:xfrm>
          <a:prstGeom prst="rect">
            <a:avLst/>
          </a:prstGeom>
          <a:noFill/>
          <a:ln>
            <a:solidFill>
              <a:schemeClr val="accent2">
                <a:lumMod val="75000"/>
              </a:schemeClr>
            </a:solidFill>
          </a:ln>
        </p:spPr>
        <p:txBody>
          <a:bodyPr wrap="none" rtlCol="0">
            <a:spAutoFit/>
          </a:bodyPr>
          <a:lstStyle/>
          <a:p>
            <a:r>
              <a:rPr lang="el-GR" sz="3200" dirty="0"/>
              <a:t>2.4 Βασικές συνιστώσες/εντολές ενός αλγορίθμου</a:t>
            </a:r>
          </a:p>
        </p:txBody>
      </p:sp>
      <p:sp>
        <p:nvSpPr>
          <p:cNvPr id="5" name="TextBox 4">
            <a:extLst>
              <a:ext uri="{FF2B5EF4-FFF2-40B4-BE49-F238E27FC236}">
                <a16:creationId xmlns:a16="http://schemas.microsoft.com/office/drawing/2014/main" id="{BC05F1EF-5848-4B41-A779-C3EB64A27EE3}"/>
              </a:ext>
            </a:extLst>
          </p:cNvPr>
          <p:cNvSpPr txBox="1"/>
          <p:nvPr/>
        </p:nvSpPr>
        <p:spPr>
          <a:xfrm>
            <a:off x="3865418" y="1565563"/>
            <a:ext cx="3725122" cy="461665"/>
          </a:xfrm>
          <a:prstGeom prst="rect">
            <a:avLst/>
          </a:prstGeom>
          <a:solidFill>
            <a:schemeClr val="accent6">
              <a:lumMod val="40000"/>
              <a:lumOff val="60000"/>
            </a:schemeClr>
          </a:solidFill>
        </p:spPr>
        <p:txBody>
          <a:bodyPr wrap="none" rtlCol="0">
            <a:spAutoFit/>
          </a:bodyPr>
          <a:lstStyle/>
          <a:p>
            <a:r>
              <a:rPr lang="el-GR" sz="2400" dirty="0"/>
              <a:t>Σύμβολα διαγράμματος ροή</a:t>
            </a:r>
          </a:p>
        </p:txBody>
      </p:sp>
      <p:sp>
        <p:nvSpPr>
          <p:cNvPr id="6" name="Ορθογώνιο 5">
            <a:extLst>
              <a:ext uri="{FF2B5EF4-FFF2-40B4-BE49-F238E27FC236}">
                <a16:creationId xmlns:a16="http://schemas.microsoft.com/office/drawing/2014/main" id="{3863354E-C9BD-4295-A599-75F6F73DBFC0}"/>
              </a:ext>
            </a:extLst>
          </p:cNvPr>
          <p:cNvSpPr/>
          <p:nvPr/>
        </p:nvSpPr>
        <p:spPr>
          <a:xfrm>
            <a:off x="995235" y="2843066"/>
            <a:ext cx="9434946" cy="1938992"/>
          </a:xfrm>
          <a:prstGeom prst="rect">
            <a:avLst/>
          </a:prstGeom>
        </p:spPr>
        <p:txBody>
          <a:bodyPr wrap="square">
            <a:spAutoFit/>
          </a:bodyPr>
          <a:lstStyle/>
          <a:p>
            <a:pPr algn="just"/>
            <a:r>
              <a:rPr lang="el-GR" sz="2400" dirty="0"/>
              <a:t>Ένα </a:t>
            </a:r>
            <a:r>
              <a:rPr lang="el-GR" sz="2400" b="1" dirty="0"/>
              <a:t>διάγραμμα ροής </a:t>
            </a:r>
            <a:r>
              <a:rPr lang="el-GR" sz="2400" dirty="0"/>
              <a:t>αποτελείται από ένα </a:t>
            </a:r>
            <a:r>
              <a:rPr lang="el-GR" sz="2400" b="1" dirty="0"/>
              <a:t>σύνολο γεωμετρικών σχημάτων</a:t>
            </a:r>
            <a:r>
              <a:rPr lang="el-GR" sz="2400" dirty="0"/>
              <a:t>, όπου το καθένα δηλώνει μία συγκεκριμένη </a:t>
            </a:r>
            <a:r>
              <a:rPr lang="el-GR" sz="2400" b="1" dirty="0"/>
              <a:t>ενέργεια</a:t>
            </a:r>
            <a:r>
              <a:rPr lang="el-GR" sz="2400" dirty="0"/>
              <a:t> ή </a:t>
            </a:r>
            <a:r>
              <a:rPr lang="el-GR" sz="2400" b="1" dirty="0"/>
              <a:t>λειτουργία</a:t>
            </a:r>
            <a:r>
              <a:rPr lang="el-GR" sz="2400" dirty="0"/>
              <a:t>. Τα γεωμετρικά σχήματα </a:t>
            </a:r>
            <a:r>
              <a:rPr lang="el-GR" sz="2400" b="1" dirty="0"/>
              <a:t>ενώνονται</a:t>
            </a:r>
            <a:r>
              <a:rPr lang="el-GR" sz="2400" dirty="0"/>
              <a:t> μεταξύ τους με </a:t>
            </a:r>
            <a:r>
              <a:rPr lang="el-GR" sz="2400" b="1" dirty="0"/>
              <a:t>βέλη</a:t>
            </a:r>
            <a:r>
              <a:rPr lang="el-GR" sz="2400" dirty="0"/>
              <a:t>, που δηλώνουν τη </a:t>
            </a:r>
            <a:r>
              <a:rPr lang="el-GR" sz="2400" b="1" dirty="0"/>
              <a:t>σειρά εκτέλεσης των ενεργειών αυτών</a:t>
            </a:r>
            <a:r>
              <a:rPr lang="el-GR" sz="2400" dirty="0"/>
              <a:t>. Τα κυριότερα χρησιμοποιούμενα γεωμετρικά σχήματα είναι τα εξής:</a:t>
            </a:r>
          </a:p>
        </p:txBody>
      </p:sp>
    </p:spTree>
    <p:extLst>
      <p:ext uri="{BB962C8B-B14F-4D97-AF65-F5344CB8AC3E}">
        <p14:creationId xmlns:p14="http://schemas.microsoft.com/office/powerpoint/2010/main" val="3256534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AE0F97-CCE1-4589-9952-0AA0E924FBCF}"/>
              </a:ext>
            </a:extLst>
          </p:cNvPr>
          <p:cNvSpPr txBox="1"/>
          <p:nvPr/>
        </p:nvSpPr>
        <p:spPr>
          <a:xfrm>
            <a:off x="1803382" y="601690"/>
            <a:ext cx="8585235" cy="584775"/>
          </a:xfrm>
          <a:prstGeom prst="rect">
            <a:avLst/>
          </a:prstGeom>
          <a:noFill/>
          <a:ln>
            <a:solidFill>
              <a:schemeClr val="accent2">
                <a:lumMod val="75000"/>
              </a:schemeClr>
            </a:solidFill>
          </a:ln>
        </p:spPr>
        <p:txBody>
          <a:bodyPr wrap="none" rtlCol="0">
            <a:spAutoFit/>
          </a:bodyPr>
          <a:lstStyle/>
          <a:p>
            <a:r>
              <a:rPr lang="el-GR" sz="3200" dirty="0"/>
              <a:t>2.4 Βασικές συνιστώσες/εντολές ενός αλγορίθμου</a:t>
            </a:r>
          </a:p>
        </p:txBody>
      </p:sp>
      <p:sp>
        <p:nvSpPr>
          <p:cNvPr id="5" name="TextBox 4">
            <a:extLst>
              <a:ext uri="{FF2B5EF4-FFF2-40B4-BE49-F238E27FC236}">
                <a16:creationId xmlns:a16="http://schemas.microsoft.com/office/drawing/2014/main" id="{BC05F1EF-5848-4B41-A779-C3EB64A27EE3}"/>
              </a:ext>
            </a:extLst>
          </p:cNvPr>
          <p:cNvSpPr txBox="1"/>
          <p:nvPr/>
        </p:nvSpPr>
        <p:spPr>
          <a:xfrm>
            <a:off x="3865418" y="1565563"/>
            <a:ext cx="3725122" cy="461665"/>
          </a:xfrm>
          <a:prstGeom prst="rect">
            <a:avLst/>
          </a:prstGeom>
          <a:solidFill>
            <a:schemeClr val="accent6">
              <a:lumMod val="40000"/>
              <a:lumOff val="60000"/>
            </a:schemeClr>
          </a:solidFill>
        </p:spPr>
        <p:txBody>
          <a:bodyPr wrap="none" rtlCol="0">
            <a:spAutoFit/>
          </a:bodyPr>
          <a:lstStyle/>
          <a:p>
            <a:r>
              <a:rPr lang="el-GR" sz="2400" dirty="0"/>
              <a:t>Σύμβολα διαγράμματος ροή</a:t>
            </a:r>
          </a:p>
        </p:txBody>
      </p:sp>
      <p:sp>
        <p:nvSpPr>
          <p:cNvPr id="6" name="Ορθογώνιο 5">
            <a:extLst>
              <a:ext uri="{FF2B5EF4-FFF2-40B4-BE49-F238E27FC236}">
                <a16:creationId xmlns:a16="http://schemas.microsoft.com/office/drawing/2014/main" id="{3863354E-C9BD-4295-A599-75F6F73DBFC0}"/>
              </a:ext>
            </a:extLst>
          </p:cNvPr>
          <p:cNvSpPr/>
          <p:nvPr/>
        </p:nvSpPr>
        <p:spPr>
          <a:xfrm>
            <a:off x="995235" y="2843066"/>
            <a:ext cx="9434946" cy="461665"/>
          </a:xfrm>
          <a:prstGeom prst="rect">
            <a:avLst/>
          </a:prstGeom>
        </p:spPr>
        <p:txBody>
          <a:bodyPr wrap="square">
            <a:spAutoFit/>
          </a:bodyPr>
          <a:lstStyle/>
          <a:p>
            <a:pPr algn="just"/>
            <a:r>
              <a:rPr lang="el-GR" sz="2400" b="1" dirty="0"/>
              <a:t>1. Έλλειψη</a:t>
            </a:r>
            <a:r>
              <a:rPr lang="el-GR" sz="2400" dirty="0"/>
              <a:t>, που δηλώνει την αρχή και το τέλος του κάθε αλγορίθμου</a:t>
            </a:r>
          </a:p>
        </p:txBody>
      </p:sp>
      <p:pic>
        <p:nvPicPr>
          <p:cNvPr id="3" name="Εικόνα 2">
            <a:extLst>
              <a:ext uri="{FF2B5EF4-FFF2-40B4-BE49-F238E27FC236}">
                <a16:creationId xmlns:a16="http://schemas.microsoft.com/office/drawing/2014/main" id="{65E6FA0E-B13F-4940-9E47-D809C97B0C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0218" y="3553270"/>
            <a:ext cx="2854037" cy="2703825"/>
          </a:xfrm>
          <a:prstGeom prst="rect">
            <a:avLst/>
          </a:prstGeom>
        </p:spPr>
      </p:pic>
    </p:spTree>
    <p:extLst>
      <p:ext uri="{BB962C8B-B14F-4D97-AF65-F5344CB8AC3E}">
        <p14:creationId xmlns:p14="http://schemas.microsoft.com/office/powerpoint/2010/main" val="3304476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AE0F97-CCE1-4589-9952-0AA0E924FBCF}"/>
              </a:ext>
            </a:extLst>
          </p:cNvPr>
          <p:cNvSpPr txBox="1"/>
          <p:nvPr/>
        </p:nvSpPr>
        <p:spPr>
          <a:xfrm>
            <a:off x="1803382" y="601690"/>
            <a:ext cx="8585235" cy="584775"/>
          </a:xfrm>
          <a:prstGeom prst="rect">
            <a:avLst/>
          </a:prstGeom>
          <a:noFill/>
          <a:ln>
            <a:solidFill>
              <a:schemeClr val="accent2">
                <a:lumMod val="75000"/>
              </a:schemeClr>
            </a:solidFill>
          </a:ln>
        </p:spPr>
        <p:txBody>
          <a:bodyPr wrap="none" rtlCol="0">
            <a:spAutoFit/>
          </a:bodyPr>
          <a:lstStyle/>
          <a:p>
            <a:r>
              <a:rPr lang="el-GR" sz="3200" dirty="0"/>
              <a:t>2.4 Βασικές συνιστώσες/εντολές ενός αλγορίθμου</a:t>
            </a:r>
          </a:p>
        </p:txBody>
      </p:sp>
      <p:sp>
        <p:nvSpPr>
          <p:cNvPr id="5" name="TextBox 4">
            <a:extLst>
              <a:ext uri="{FF2B5EF4-FFF2-40B4-BE49-F238E27FC236}">
                <a16:creationId xmlns:a16="http://schemas.microsoft.com/office/drawing/2014/main" id="{BC05F1EF-5848-4B41-A779-C3EB64A27EE3}"/>
              </a:ext>
            </a:extLst>
          </p:cNvPr>
          <p:cNvSpPr txBox="1"/>
          <p:nvPr/>
        </p:nvSpPr>
        <p:spPr>
          <a:xfrm>
            <a:off x="3865418" y="1565563"/>
            <a:ext cx="3725122" cy="461665"/>
          </a:xfrm>
          <a:prstGeom prst="rect">
            <a:avLst/>
          </a:prstGeom>
          <a:solidFill>
            <a:schemeClr val="accent6">
              <a:lumMod val="40000"/>
              <a:lumOff val="60000"/>
            </a:schemeClr>
          </a:solidFill>
        </p:spPr>
        <p:txBody>
          <a:bodyPr wrap="none" rtlCol="0">
            <a:spAutoFit/>
          </a:bodyPr>
          <a:lstStyle/>
          <a:p>
            <a:r>
              <a:rPr lang="el-GR" sz="2400" dirty="0"/>
              <a:t>Σύμβολα διαγράμματος ροή</a:t>
            </a:r>
          </a:p>
        </p:txBody>
      </p:sp>
      <p:sp>
        <p:nvSpPr>
          <p:cNvPr id="6" name="Ορθογώνιο 5">
            <a:extLst>
              <a:ext uri="{FF2B5EF4-FFF2-40B4-BE49-F238E27FC236}">
                <a16:creationId xmlns:a16="http://schemas.microsoft.com/office/drawing/2014/main" id="{3863354E-C9BD-4295-A599-75F6F73DBFC0}"/>
              </a:ext>
            </a:extLst>
          </p:cNvPr>
          <p:cNvSpPr/>
          <p:nvPr/>
        </p:nvSpPr>
        <p:spPr>
          <a:xfrm>
            <a:off x="995235" y="2843066"/>
            <a:ext cx="9434946" cy="830997"/>
          </a:xfrm>
          <a:prstGeom prst="rect">
            <a:avLst/>
          </a:prstGeom>
        </p:spPr>
        <p:txBody>
          <a:bodyPr wrap="square">
            <a:spAutoFit/>
          </a:bodyPr>
          <a:lstStyle/>
          <a:p>
            <a:pPr algn="just"/>
            <a:r>
              <a:rPr lang="en-US" sz="2400" b="1" dirty="0"/>
              <a:t>2</a:t>
            </a:r>
            <a:r>
              <a:rPr lang="el-GR" sz="2400" b="1" dirty="0"/>
              <a:t>. Ρόμβος</a:t>
            </a:r>
            <a:r>
              <a:rPr lang="el-GR" sz="2400" dirty="0"/>
              <a:t>, που δηλώνει μία ερώτηση με δύο ή περισσότερες εξόδους, για απάντηση.</a:t>
            </a:r>
          </a:p>
        </p:txBody>
      </p:sp>
      <p:pic>
        <p:nvPicPr>
          <p:cNvPr id="7" name="Εικόνα 6">
            <a:extLst>
              <a:ext uri="{FF2B5EF4-FFF2-40B4-BE49-F238E27FC236}">
                <a16:creationId xmlns:a16="http://schemas.microsoft.com/office/drawing/2014/main" id="{CE44649C-1A28-4044-BDFB-F69DDF3B65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9200" y="3796146"/>
            <a:ext cx="5087016" cy="2168237"/>
          </a:xfrm>
          <a:prstGeom prst="rect">
            <a:avLst/>
          </a:prstGeom>
        </p:spPr>
      </p:pic>
    </p:spTree>
    <p:extLst>
      <p:ext uri="{BB962C8B-B14F-4D97-AF65-F5344CB8AC3E}">
        <p14:creationId xmlns:p14="http://schemas.microsoft.com/office/powerpoint/2010/main" val="3181763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AE0F97-CCE1-4589-9952-0AA0E924FBCF}"/>
              </a:ext>
            </a:extLst>
          </p:cNvPr>
          <p:cNvSpPr txBox="1"/>
          <p:nvPr/>
        </p:nvSpPr>
        <p:spPr>
          <a:xfrm>
            <a:off x="1803382" y="601690"/>
            <a:ext cx="8585235" cy="584775"/>
          </a:xfrm>
          <a:prstGeom prst="rect">
            <a:avLst/>
          </a:prstGeom>
          <a:noFill/>
          <a:ln>
            <a:solidFill>
              <a:schemeClr val="accent2">
                <a:lumMod val="75000"/>
              </a:schemeClr>
            </a:solidFill>
          </a:ln>
        </p:spPr>
        <p:txBody>
          <a:bodyPr wrap="none" rtlCol="0">
            <a:spAutoFit/>
          </a:bodyPr>
          <a:lstStyle/>
          <a:p>
            <a:r>
              <a:rPr lang="el-GR" sz="3200" dirty="0"/>
              <a:t>2.4 Βασικές συνιστώσες/εντολές ενός αλγορίθμου</a:t>
            </a:r>
          </a:p>
        </p:txBody>
      </p:sp>
      <p:sp>
        <p:nvSpPr>
          <p:cNvPr id="5" name="TextBox 4">
            <a:extLst>
              <a:ext uri="{FF2B5EF4-FFF2-40B4-BE49-F238E27FC236}">
                <a16:creationId xmlns:a16="http://schemas.microsoft.com/office/drawing/2014/main" id="{BC05F1EF-5848-4B41-A779-C3EB64A27EE3}"/>
              </a:ext>
            </a:extLst>
          </p:cNvPr>
          <p:cNvSpPr txBox="1"/>
          <p:nvPr/>
        </p:nvSpPr>
        <p:spPr>
          <a:xfrm>
            <a:off x="3865418" y="1565563"/>
            <a:ext cx="3725122" cy="461665"/>
          </a:xfrm>
          <a:prstGeom prst="rect">
            <a:avLst/>
          </a:prstGeom>
          <a:solidFill>
            <a:schemeClr val="accent6">
              <a:lumMod val="40000"/>
              <a:lumOff val="60000"/>
            </a:schemeClr>
          </a:solidFill>
        </p:spPr>
        <p:txBody>
          <a:bodyPr wrap="none" rtlCol="0">
            <a:spAutoFit/>
          </a:bodyPr>
          <a:lstStyle/>
          <a:p>
            <a:r>
              <a:rPr lang="el-GR" sz="2400" dirty="0"/>
              <a:t>Σύμβολα διαγράμματος ροή</a:t>
            </a:r>
          </a:p>
        </p:txBody>
      </p:sp>
      <p:sp>
        <p:nvSpPr>
          <p:cNvPr id="6" name="Ορθογώνιο 5">
            <a:extLst>
              <a:ext uri="{FF2B5EF4-FFF2-40B4-BE49-F238E27FC236}">
                <a16:creationId xmlns:a16="http://schemas.microsoft.com/office/drawing/2014/main" id="{3863354E-C9BD-4295-A599-75F6F73DBFC0}"/>
              </a:ext>
            </a:extLst>
          </p:cNvPr>
          <p:cNvSpPr/>
          <p:nvPr/>
        </p:nvSpPr>
        <p:spPr>
          <a:xfrm>
            <a:off x="995235" y="2843066"/>
            <a:ext cx="9434946" cy="461665"/>
          </a:xfrm>
          <a:prstGeom prst="rect">
            <a:avLst/>
          </a:prstGeom>
        </p:spPr>
        <p:txBody>
          <a:bodyPr wrap="square">
            <a:spAutoFit/>
          </a:bodyPr>
          <a:lstStyle/>
          <a:p>
            <a:pPr algn="just"/>
            <a:r>
              <a:rPr lang="el-GR" sz="2400" b="1" dirty="0"/>
              <a:t>3. Ορθογώνιο</a:t>
            </a:r>
            <a:r>
              <a:rPr lang="el-GR" sz="2400" dirty="0"/>
              <a:t>, που δηλώνει την εκτέλεση μίας ή περισσότερων πράξεων</a:t>
            </a:r>
          </a:p>
        </p:txBody>
      </p:sp>
      <p:pic>
        <p:nvPicPr>
          <p:cNvPr id="3" name="Εικόνα 2">
            <a:extLst>
              <a:ext uri="{FF2B5EF4-FFF2-40B4-BE49-F238E27FC236}">
                <a16:creationId xmlns:a16="http://schemas.microsoft.com/office/drawing/2014/main" id="{0A2501AC-A8C3-4BDB-A8BD-58AFCAA784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3047" y="3940965"/>
            <a:ext cx="3227571" cy="1515383"/>
          </a:xfrm>
          <a:prstGeom prst="rect">
            <a:avLst/>
          </a:prstGeom>
        </p:spPr>
      </p:pic>
    </p:spTree>
    <p:extLst>
      <p:ext uri="{BB962C8B-B14F-4D97-AF65-F5344CB8AC3E}">
        <p14:creationId xmlns:p14="http://schemas.microsoft.com/office/powerpoint/2010/main" val="659187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AE0F97-CCE1-4589-9952-0AA0E924FBCF}"/>
              </a:ext>
            </a:extLst>
          </p:cNvPr>
          <p:cNvSpPr txBox="1"/>
          <p:nvPr/>
        </p:nvSpPr>
        <p:spPr>
          <a:xfrm>
            <a:off x="1803382" y="601690"/>
            <a:ext cx="8585235" cy="584775"/>
          </a:xfrm>
          <a:prstGeom prst="rect">
            <a:avLst/>
          </a:prstGeom>
          <a:noFill/>
          <a:ln>
            <a:solidFill>
              <a:schemeClr val="accent2">
                <a:lumMod val="75000"/>
              </a:schemeClr>
            </a:solidFill>
          </a:ln>
        </p:spPr>
        <p:txBody>
          <a:bodyPr wrap="none" rtlCol="0">
            <a:spAutoFit/>
          </a:bodyPr>
          <a:lstStyle/>
          <a:p>
            <a:r>
              <a:rPr lang="el-GR" sz="3200" dirty="0"/>
              <a:t>2.4 Βασικές συνιστώσες/εντολές ενός αλγορίθμου</a:t>
            </a:r>
          </a:p>
        </p:txBody>
      </p:sp>
      <p:sp>
        <p:nvSpPr>
          <p:cNvPr id="5" name="TextBox 4">
            <a:extLst>
              <a:ext uri="{FF2B5EF4-FFF2-40B4-BE49-F238E27FC236}">
                <a16:creationId xmlns:a16="http://schemas.microsoft.com/office/drawing/2014/main" id="{BC05F1EF-5848-4B41-A779-C3EB64A27EE3}"/>
              </a:ext>
            </a:extLst>
          </p:cNvPr>
          <p:cNvSpPr txBox="1"/>
          <p:nvPr/>
        </p:nvSpPr>
        <p:spPr>
          <a:xfrm>
            <a:off x="3865418" y="1565563"/>
            <a:ext cx="3725122" cy="461665"/>
          </a:xfrm>
          <a:prstGeom prst="rect">
            <a:avLst/>
          </a:prstGeom>
          <a:solidFill>
            <a:schemeClr val="accent6">
              <a:lumMod val="40000"/>
              <a:lumOff val="60000"/>
            </a:schemeClr>
          </a:solidFill>
        </p:spPr>
        <p:txBody>
          <a:bodyPr wrap="none" rtlCol="0">
            <a:spAutoFit/>
          </a:bodyPr>
          <a:lstStyle/>
          <a:p>
            <a:r>
              <a:rPr lang="el-GR" sz="2400" dirty="0"/>
              <a:t>Σύμβολα διαγράμματος ροή</a:t>
            </a:r>
          </a:p>
        </p:txBody>
      </p:sp>
      <p:sp>
        <p:nvSpPr>
          <p:cNvPr id="6" name="Ορθογώνιο 5">
            <a:extLst>
              <a:ext uri="{FF2B5EF4-FFF2-40B4-BE49-F238E27FC236}">
                <a16:creationId xmlns:a16="http://schemas.microsoft.com/office/drawing/2014/main" id="{3863354E-C9BD-4295-A599-75F6F73DBFC0}"/>
              </a:ext>
            </a:extLst>
          </p:cNvPr>
          <p:cNvSpPr/>
          <p:nvPr/>
        </p:nvSpPr>
        <p:spPr>
          <a:xfrm>
            <a:off x="953671" y="2644170"/>
            <a:ext cx="9434946" cy="1569660"/>
          </a:xfrm>
          <a:prstGeom prst="rect">
            <a:avLst/>
          </a:prstGeom>
        </p:spPr>
        <p:txBody>
          <a:bodyPr wrap="square">
            <a:spAutoFit/>
          </a:bodyPr>
          <a:lstStyle/>
          <a:p>
            <a:pPr algn="just"/>
            <a:r>
              <a:rPr lang="el-GR" sz="2400" b="1" dirty="0"/>
              <a:t>4. Πλάγιο παραλληλόγραμμο</a:t>
            </a:r>
            <a:r>
              <a:rPr lang="el-GR" sz="2400" dirty="0"/>
              <a:t>, που δηλώνει είσοδο ή έξοδο στοιχείων. Πολλές φορές το σχήμα αυτό μπορεί να διαφοροποιείται προκειμένου να προσδιορίζεται και το είδος της συσκευής απ’ όπου γίνεται η είσοδος ή η έξοδος.</a:t>
            </a:r>
          </a:p>
        </p:txBody>
      </p:sp>
      <p:pic>
        <p:nvPicPr>
          <p:cNvPr id="7" name="Εικόνα 6">
            <a:extLst>
              <a:ext uri="{FF2B5EF4-FFF2-40B4-BE49-F238E27FC236}">
                <a16:creationId xmlns:a16="http://schemas.microsoft.com/office/drawing/2014/main" id="{8962B7ED-F481-4DD0-AF33-CC7F04455E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5418" y="4435503"/>
            <a:ext cx="3596937" cy="1457705"/>
          </a:xfrm>
          <a:prstGeom prst="rect">
            <a:avLst/>
          </a:prstGeom>
        </p:spPr>
      </p:pic>
    </p:spTree>
    <p:extLst>
      <p:ext uri="{BB962C8B-B14F-4D97-AF65-F5344CB8AC3E}">
        <p14:creationId xmlns:p14="http://schemas.microsoft.com/office/powerpoint/2010/main" val="2209499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AD3167-2671-4634-ADB9-00D425388D16}"/>
              </a:ext>
            </a:extLst>
          </p:cNvPr>
          <p:cNvSpPr txBox="1"/>
          <p:nvPr/>
        </p:nvSpPr>
        <p:spPr>
          <a:xfrm>
            <a:off x="3735698" y="580795"/>
            <a:ext cx="4080348" cy="584775"/>
          </a:xfrm>
          <a:prstGeom prst="rect">
            <a:avLst/>
          </a:prstGeom>
          <a:noFill/>
          <a:ln>
            <a:solidFill>
              <a:schemeClr val="accent2">
                <a:lumMod val="75000"/>
              </a:schemeClr>
            </a:solidFill>
          </a:ln>
        </p:spPr>
        <p:txBody>
          <a:bodyPr wrap="none" rtlCol="0">
            <a:spAutoFit/>
          </a:bodyPr>
          <a:lstStyle/>
          <a:p>
            <a:r>
              <a:rPr lang="el-GR" sz="3200" dirty="0"/>
              <a:t>2.4.1 Δομή Ακολουθίας</a:t>
            </a:r>
          </a:p>
        </p:txBody>
      </p:sp>
      <p:sp>
        <p:nvSpPr>
          <p:cNvPr id="5" name="Ορθογώνιο 4">
            <a:extLst>
              <a:ext uri="{FF2B5EF4-FFF2-40B4-BE49-F238E27FC236}">
                <a16:creationId xmlns:a16="http://schemas.microsoft.com/office/drawing/2014/main" id="{C47DEB1C-6635-4172-95F7-44EBED19F36D}"/>
              </a:ext>
            </a:extLst>
          </p:cNvPr>
          <p:cNvSpPr/>
          <p:nvPr/>
        </p:nvSpPr>
        <p:spPr>
          <a:xfrm>
            <a:off x="500333" y="1785670"/>
            <a:ext cx="11033184" cy="2677656"/>
          </a:xfrm>
          <a:prstGeom prst="rect">
            <a:avLst/>
          </a:prstGeom>
        </p:spPr>
        <p:txBody>
          <a:bodyPr wrap="square">
            <a:spAutoFit/>
          </a:bodyPr>
          <a:lstStyle/>
          <a:p>
            <a:pPr algn="just"/>
            <a:r>
              <a:rPr lang="el-GR" sz="2400" dirty="0"/>
              <a:t>Η </a:t>
            </a:r>
            <a:r>
              <a:rPr lang="el-GR" sz="2400" dirty="0" err="1"/>
              <a:t>ακολουθιακή</a:t>
            </a:r>
            <a:r>
              <a:rPr lang="el-GR" sz="2400" dirty="0"/>
              <a:t> δομή εντολών (σειριακών βημάτων) χρησιμοποιείται πρακτικά για την αντιμετώπιση απλών προβλημάτων, όπου είναι δεδομένη η σειρά εκτέλεσης ενός συνόλου ενεργειών. Ένα απλό παράδειγμα από την καθημερινή ζωή είναι η ακολουθία οδηγιών μίας συνταγής μαγειρικής με στόχο την κατασκευή ενός φαγητού. Τα βήματα και οι ποσότητες που πρέπει να ακολουθηθούν είναι συγκεκριμένα και οι οδηγίες απόλυτα καθορισμένες και σαφείς. Το παράδειγμα που ακολουθεί παρουσιάζει ένα απλό πρόβλημα που επιλύεται με σειριακή εκτέλεση εντολών.</a:t>
            </a:r>
          </a:p>
        </p:txBody>
      </p:sp>
    </p:spTree>
    <p:extLst>
      <p:ext uri="{BB962C8B-B14F-4D97-AF65-F5344CB8AC3E}">
        <p14:creationId xmlns:p14="http://schemas.microsoft.com/office/powerpoint/2010/main" val="315803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AD3167-2671-4634-ADB9-00D425388D16}"/>
              </a:ext>
            </a:extLst>
          </p:cNvPr>
          <p:cNvSpPr txBox="1"/>
          <p:nvPr/>
        </p:nvSpPr>
        <p:spPr>
          <a:xfrm>
            <a:off x="3735698" y="580795"/>
            <a:ext cx="4080348" cy="584775"/>
          </a:xfrm>
          <a:prstGeom prst="rect">
            <a:avLst/>
          </a:prstGeom>
          <a:noFill/>
          <a:ln>
            <a:solidFill>
              <a:schemeClr val="accent2">
                <a:lumMod val="75000"/>
              </a:schemeClr>
            </a:solidFill>
          </a:ln>
        </p:spPr>
        <p:txBody>
          <a:bodyPr wrap="none" rtlCol="0">
            <a:spAutoFit/>
          </a:bodyPr>
          <a:lstStyle/>
          <a:p>
            <a:r>
              <a:rPr lang="el-GR" sz="3200" dirty="0"/>
              <a:t>2.4.1 Δομή Ακολουθίας</a:t>
            </a:r>
          </a:p>
        </p:txBody>
      </p:sp>
      <p:sp>
        <p:nvSpPr>
          <p:cNvPr id="2" name="Ορθογώνιο 1">
            <a:extLst>
              <a:ext uri="{FF2B5EF4-FFF2-40B4-BE49-F238E27FC236}">
                <a16:creationId xmlns:a16="http://schemas.microsoft.com/office/drawing/2014/main" id="{78A31EFE-CCE5-48C8-A241-71EF3BD82E9D}"/>
              </a:ext>
            </a:extLst>
          </p:cNvPr>
          <p:cNvSpPr/>
          <p:nvPr/>
        </p:nvSpPr>
        <p:spPr>
          <a:xfrm>
            <a:off x="1032294" y="1371600"/>
            <a:ext cx="10127411" cy="1200329"/>
          </a:xfrm>
          <a:prstGeom prst="rect">
            <a:avLst/>
          </a:prstGeom>
        </p:spPr>
        <p:txBody>
          <a:bodyPr wrap="square">
            <a:spAutoFit/>
          </a:bodyPr>
          <a:lstStyle/>
          <a:p>
            <a:r>
              <a:rPr lang="el-GR" sz="2400" dirty="0">
                <a:solidFill>
                  <a:srgbClr val="FF0000"/>
                </a:solidFill>
              </a:rPr>
              <a:t>Παράδειγμα 1</a:t>
            </a:r>
            <a:r>
              <a:rPr lang="el-GR" sz="2400" dirty="0"/>
              <a:t>. </a:t>
            </a:r>
            <a:r>
              <a:rPr lang="el-GR" sz="2400" b="1" dirty="0"/>
              <a:t>Ανάγνωση και εκτύπωση αριθμών </a:t>
            </a:r>
          </a:p>
          <a:p>
            <a:r>
              <a:rPr lang="el-GR" sz="2400" dirty="0"/>
              <a:t>Να διαβασθούν δύο αριθμοί, να υπολογισθεί και να εκτυπωθεί το άθροισμά τους.</a:t>
            </a:r>
          </a:p>
        </p:txBody>
      </p:sp>
      <p:pic>
        <p:nvPicPr>
          <p:cNvPr id="6" name="Εικόνα 5">
            <a:extLst>
              <a:ext uri="{FF2B5EF4-FFF2-40B4-BE49-F238E27FC236}">
                <a16:creationId xmlns:a16="http://schemas.microsoft.com/office/drawing/2014/main" id="{949F449A-FC9C-46A0-A25D-49D1A47408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5698" y="3016359"/>
            <a:ext cx="3391464" cy="1770046"/>
          </a:xfrm>
          <a:prstGeom prst="rect">
            <a:avLst/>
          </a:prstGeom>
        </p:spPr>
      </p:pic>
    </p:spTree>
    <p:extLst>
      <p:ext uri="{BB962C8B-B14F-4D97-AF65-F5344CB8AC3E}">
        <p14:creationId xmlns:p14="http://schemas.microsoft.com/office/powerpoint/2010/main" val="4053776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AADE0A-2DAA-4A33-A1CC-56E86476C1CC}"/>
              </a:ext>
            </a:extLst>
          </p:cNvPr>
          <p:cNvSpPr txBox="1"/>
          <p:nvPr/>
        </p:nvSpPr>
        <p:spPr>
          <a:xfrm>
            <a:off x="3502728" y="632940"/>
            <a:ext cx="4074513" cy="584775"/>
          </a:xfrm>
          <a:prstGeom prst="rect">
            <a:avLst/>
          </a:prstGeom>
          <a:noFill/>
          <a:ln>
            <a:solidFill>
              <a:schemeClr val="accent2">
                <a:lumMod val="75000"/>
              </a:schemeClr>
            </a:solidFill>
          </a:ln>
        </p:spPr>
        <p:txBody>
          <a:bodyPr wrap="none" rtlCol="0">
            <a:spAutoFit/>
          </a:bodyPr>
          <a:lstStyle/>
          <a:p>
            <a:r>
              <a:rPr lang="el-GR" sz="3200" dirty="0"/>
              <a:t>2.1 Τι είναι αλγόριθμος</a:t>
            </a:r>
          </a:p>
        </p:txBody>
      </p:sp>
      <p:sp>
        <p:nvSpPr>
          <p:cNvPr id="5" name="TextBox 4">
            <a:extLst>
              <a:ext uri="{FF2B5EF4-FFF2-40B4-BE49-F238E27FC236}">
                <a16:creationId xmlns:a16="http://schemas.microsoft.com/office/drawing/2014/main" id="{C8FA0145-739E-4815-8BE8-FD9F3923C2E6}"/>
              </a:ext>
            </a:extLst>
          </p:cNvPr>
          <p:cNvSpPr txBox="1"/>
          <p:nvPr/>
        </p:nvSpPr>
        <p:spPr>
          <a:xfrm>
            <a:off x="393129" y="2571137"/>
            <a:ext cx="10758394" cy="1384995"/>
          </a:xfrm>
          <a:prstGeom prst="rect">
            <a:avLst/>
          </a:prstGeom>
          <a:noFill/>
          <a:ln>
            <a:solidFill>
              <a:schemeClr val="bg1"/>
            </a:solidFill>
          </a:ln>
        </p:spPr>
        <p:txBody>
          <a:bodyPr wrap="none" rtlCol="0">
            <a:spAutoFit/>
          </a:bodyPr>
          <a:lstStyle/>
          <a:p>
            <a:r>
              <a:rPr lang="el-GR" sz="2800" b="1" dirty="0"/>
              <a:t>Αλγόριθμος</a:t>
            </a:r>
            <a:r>
              <a:rPr lang="el-GR" sz="2800" dirty="0"/>
              <a:t> είναι μια πεπερασμένη σειρά ενεργειών, αυστηρά </a:t>
            </a:r>
          </a:p>
          <a:p>
            <a:pPr algn="just"/>
            <a:r>
              <a:rPr lang="el-GR" sz="2800" dirty="0"/>
              <a:t>καθορισμένων και εκτελέσιμων σε πεπερασμένο χρόνο, που στοχεύουν </a:t>
            </a:r>
          </a:p>
          <a:p>
            <a:r>
              <a:rPr lang="el-GR" sz="2800" dirty="0"/>
              <a:t>στην επίλυση ενός προβλήματος.</a:t>
            </a:r>
          </a:p>
        </p:txBody>
      </p:sp>
      <p:sp>
        <p:nvSpPr>
          <p:cNvPr id="6" name="TextBox 5">
            <a:extLst>
              <a:ext uri="{FF2B5EF4-FFF2-40B4-BE49-F238E27FC236}">
                <a16:creationId xmlns:a16="http://schemas.microsoft.com/office/drawing/2014/main" id="{9906BBE0-169E-4321-93E6-55DE5EF8A7D3}"/>
              </a:ext>
            </a:extLst>
          </p:cNvPr>
          <p:cNvSpPr txBox="1"/>
          <p:nvPr/>
        </p:nvSpPr>
        <p:spPr>
          <a:xfrm>
            <a:off x="5070050" y="1866847"/>
            <a:ext cx="1404552" cy="461665"/>
          </a:xfrm>
          <a:prstGeom prst="rect">
            <a:avLst/>
          </a:prstGeom>
          <a:noFill/>
        </p:spPr>
        <p:txBody>
          <a:bodyPr wrap="none" rtlCol="0">
            <a:spAutoFit/>
          </a:bodyPr>
          <a:lstStyle/>
          <a:p>
            <a:r>
              <a:rPr lang="el-GR" sz="2400" b="1" dirty="0"/>
              <a:t>ΟΡΙΣΜΟΣ</a:t>
            </a:r>
          </a:p>
        </p:txBody>
      </p:sp>
    </p:spTree>
    <p:extLst>
      <p:ext uri="{BB962C8B-B14F-4D97-AF65-F5344CB8AC3E}">
        <p14:creationId xmlns:p14="http://schemas.microsoft.com/office/powerpoint/2010/main" val="1279789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1405224E-40E9-457F-B613-96D74AB01524}"/>
              </a:ext>
            </a:extLst>
          </p:cNvPr>
          <p:cNvSpPr/>
          <p:nvPr/>
        </p:nvSpPr>
        <p:spPr>
          <a:xfrm>
            <a:off x="2587924" y="1165570"/>
            <a:ext cx="9471803" cy="5016758"/>
          </a:xfrm>
          <a:prstGeom prst="rect">
            <a:avLst/>
          </a:prstGeom>
        </p:spPr>
        <p:txBody>
          <a:bodyPr wrap="square">
            <a:spAutoFit/>
          </a:bodyPr>
          <a:lstStyle/>
          <a:p>
            <a:pPr algn="just"/>
            <a:r>
              <a:rPr lang="el-GR" sz="2000" dirty="0"/>
              <a:t>Ένας αλγόριθμος διατυπωμένος σε </a:t>
            </a:r>
            <a:r>
              <a:rPr lang="el-GR" sz="2000" dirty="0" err="1"/>
              <a:t>ψευδογλώσσα</a:t>
            </a:r>
            <a:r>
              <a:rPr lang="el-GR" sz="2000" dirty="0"/>
              <a:t> αρχίζει πάντα με τη λέξη </a:t>
            </a:r>
            <a:r>
              <a:rPr lang="el-GR" sz="2000" b="1" dirty="0"/>
              <a:t>Αλγόριθμος</a:t>
            </a:r>
            <a:r>
              <a:rPr lang="el-GR" sz="2000" dirty="0"/>
              <a:t> συνοδευόμενη με το όνομα του αλγορίθμου και τελειώνει με τη λέξη </a:t>
            </a:r>
            <a:r>
              <a:rPr lang="el-GR" sz="2000" b="1" dirty="0"/>
              <a:t>Τέλος</a:t>
            </a:r>
            <a:r>
              <a:rPr lang="el-GR" sz="2000" dirty="0"/>
              <a:t> συνοδευόμενη επίσης με το όνομα του αλγορίθμου. </a:t>
            </a:r>
          </a:p>
          <a:p>
            <a:pPr algn="just"/>
            <a:r>
              <a:rPr lang="el-GR" sz="2000" dirty="0"/>
              <a:t>Η πρώτη ενέργεια που γίνεται είναι η εισαγωγή των δεδομένων. Αυτό επιτυγχάνεται με τη χρήση του ρήματος Διαβάζω σε προστακτική. Η λέξη </a:t>
            </a:r>
            <a:r>
              <a:rPr lang="el-GR" sz="2000" b="1" dirty="0"/>
              <a:t>Διάβασε</a:t>
            </a:r>
            <a:r>
              <a:rPr lang="el-GR" sz="2000" dirty="0"/>
              <a:t> συνοδεύεται με το όνομα μίας ή περισσοτέρων μεταβλητών, όπως η </a:t>
            </a:r>
            <a:r>
              <a:rPr lang="el-GR" sz="2000" b="1" dirty="0"/>
              <a:t>a</a:t>
            </a:r>
            <a:r>
              <a:rPr lang="el-GR" sz="2000" dirty="0"/>
              <a:t> και εννοείται ότι μετά την ολοκλήρωση της ενέργειας αυτής, η μεταβλητή </a:t>
            </a:r>
            <a:r>
              <a:rPr lang="el-GR" sz="2000" b="1" dirty="0"/>
              <a:t>a</a:t>
            </a:r>
            <a:r>
              <a:rPr lang="el-GR" sz="2000" dirty="0"/>
              <a:t> θα έχει λάβει κάποια αριθμητική τιμή ως περιεχόμενο. Κάθε λέξη της χρησιμοποιούμενης </a:t>
            </a:r>
            <a:r>
              <a:rPr lang="el-GR" sz="2000" dirty="0" err="1"/>
              <a:t>ψευδογλώσσας</a:t>
            </a:r>
            <a:r>
              <a:rPr lang="el-GR" sz="2000" dirty="0"/>
              <a:t>, που προσδιορίζει μια σαφή ενέργεια, θα αποκαλείται στο εξής </a:t>
            </a:r>
            <a:r>
              <a:rPr lang="el-GR" sz="2000" b="1" dirty="0"/>
              <a:t>εντολή</a:t>
            </a:r>
            <a:r>
              <a:rPr lang="el-GR" sz="2000" dirty="0"/>
              <a:t>. Όλες οι εντολές σε έναν αλγόριθμο αποτυπώνονται με διαφορετικό χρώμα από το όνομα του αλγορίθμου και τις διάφορες σταθερές και μεταβλητές. </a:t>
            </a:r>
          </a:p>
          <a:p>
            <a:pPr algn="just"/>
            <a:r>
              <a:rPr lang="el-GR" sz="2000" dirty="0"/>
              <a:t>Μετά την ανάγνωση των τιμών των μεταβλητών a και b γίνεται ο υπολογισμός του αθροίσματος με την εντολή: </a:t>
            </a:r>
            <a:r>
              <a:rPr lang="el-GR" sz="2000" b="1" dirty="0"/>
              <a:t>c ← a + b</a:t>
            </a:r>
            <a:r>
              <a:rPr lang="el-GR" sz="2000" dirty="0"/>
              <a:t>. </a:t>
            </a:r>
          </a:p>
          <a:p>
            <a:pPr algn="just"/>
            <a:r>
              <a:rPr lang="el-GR" sz="2000" dirty="0"/>
              <a:t>Η εντολή αυτή αποκαλείται εντολή εκχώρησης τιμής. Η γενική μορφή της είναι: </a:t>
            </a:r>
          </a:p>
          <a:p>
            <a:pPr algn="just"/>
            <a:endParaRPr lang="el-GR" sz="2000" dirty="0"/>
          </a:p>
          <a:p>
            <a:pPr algn="ctr"/>
            <a:r>
              <a:rPr lang="el-GR" sz="2000" b="1" dirty="0"/>
              <a:t>Μεταβλητή ← Έκφραση</a:t>
            </a:r>
          </a:p>
        </p:txBody>
      </p:sp>
      <p:sp>
        <p:nvSpPr>
          <p:cNvPr id="5" name="TextBox 4">
            <a:extLst>
              <a:ext uri="{FF2B5EF4-FFF2-40B4-BE49-F238E27FC236}">
                <a16:creationId xmlns:a16="http://schemas.microsoft.com/office/drawing/2014/main" id="{B5F7F338-1CCB-4832-BC89-ECD17CAAE47C}"/>
              </a:ext>
            </a:extLst>
          </p:cNvPr>
          <p:cNvSpPr txBox="1"/>
          <p:nvPr/>
        </p:nvSpPr>
        <p:spPr>
          <a:xfrm>
            <a:off x="4270535" y="316239"/>
            <a:ext cx="4080348" cy="584775"/>
          </a:xfrm>
          <a:prstGeom prst="rect">
            <a:avLst/>
          </a:prstGeom>
          <a:noFill/>
          <a:ln>
            <a:solidFill>
              <a:schemeClr val="accent2">
                <a:lumMod val="75000"/>
              </a:schemeClr>
            </a:solidFill>
          </a:ln>
        </p:spPr>
        <p:txBody>
          <a:bodyPr wrap="none" rtlCol="0">
            <a:spAutoFit/>
          </a:bodyPr>
          <a:lstStyle/>
          <a:p>
            <a:r>
              <a:rPr lang="el-GR" sz="3200" dirty="0"/>
              <a:t>2.4.1 Δομή Ακολουθίας</a:t>
            </a:r>
          </a:p>
        </p:txBody>
      </p:sp>
      <p:pic>
        <p:nvPicPr>
          <p:cNvPr id="6" name="Εικόνα 5">
            <a:extLst>
              <a:ext uri="{FF2B5EF4-FFF2-40B4-BE49-F238E27FC236}">
                <a16:creationId xmlns:a16="http://schemas.microsoft.com/office/drawing/2014/main" id="{CCEA85B2-2D64-4205-8486-D5B261AAF3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526" y="2249399"/>
            <a:ext cx="2415398" cy="1633319"/>
          </a:xfrm>
          <a:prstGeom prst="rect">
            <a:avLst/>
          </a:prstGeom>
        </p:spPr>
      </p:pic>
    </p:spTree>
    <p:extLst>
      <p:ext uri="{BB962C8B-B14F-4D97-AF65-F5344CB8AC3E}">
        <p14:creationId xmlns:p14="http://schemas.microsoft.com/office/powerpoint/2010/main" val="2583249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54215B3-6A55-431A-9328-849A8567FD7B}"/>
              </a:ext>
            </a:extLst>
          </p:cNvPr>
          <p:cNvSpPr txBox="1"/>
          <p:nvPr/>
        </p:nvSpPr>
        <p:spPr>
          <a:xfrm>
            <a:off x="4270535" y="316239"/>
            <a:ext cx="4080348" cy="584775"/>
          </a:xfrm>
          <a:prstGeom prst="rect">
            <a:avLst/>
          </a:prstGeom>
          <a:noFill/>
          <a:ln>
            <a:solidFill>
              <a:schemeClr val="accent2">
                <a:lumMod val="75000"/>
              </a:schemeClr>
            </a:solidFill>
          </a:ln>
        </p:spPr>
        <p:txBody>
          <a:bodyPr wrap="none" rtlCol="0">
            <a:spAutoFit/>
          </a:bodyPr>
          <a:lstStyle/>
          <a:p>
            <a:r>
              <a:rPr lang="el-GR" sz="3200" dirty="0"/>
              <a:t>2.4.1 Δομή Ακολουθίας</a:t>
            </a:r>
          </a:p>
        </p:txBody>
      </p:sp>
      <p:sp>
        <p:nvSpPr>
          <p:cNvPr id="5" name="Ορθογώνιο 4">
            <a:extLst>
              <a:ext uri="{FF2B5EF4-FFF2-40B4-BE49-F238E27FC236}">
                <a16:creationId xmlns:a16="http://schemas.microsoft.com/office/drawing/2014/main" id="{C45D13FD-93CE-400A-B4CF-9B9BC9301A11}"/>
              </a:ext>
            </a:extLst>
          </p:cNvPr>
          <p:cNvSpPr/>
          <p:nvPr/>
        </p:nvSpPr>
        <p:spPr>
          <a:xfrm>
            <a:off x="681487" y="1186449"/>
            <a:ext cx="10437962" cy="5355312"/>
          </a:xfrm>
          <a:prstGeom prst="rect">
            <a:avLst/>
          </a:prstGeom>
        </p:spPr>
        <p:txBody>
          <a:bodyPr wrap="square">
            <a:spAutoFit/>
          </a:bodyPr>
          <a:lstStyle/>
          <a:p>
            <a:pPr algn="just"/>
            <a:r>
              <a:rPr lang="el-GR" dirty="0"/>
              <a:t>Η εντολή αυτή αποκαλείται εντολή εκχώρησης τιμής. Η γενική μορφή της είναι: </a:t>
            </a:r>
          </a:p>
          <a:p>
            <a:pPr algn="just"/>
            <a:endParaRPr lang="el-GR" dirty="0"/>
          </a:p>
          <a:p>
            <a:pPr algn="ctr"/>
            <a:r>
              <a:rPr lang="el-GR" b="1" dirty="0"/>
              <a:t>Μεταβλητή ← Έκφραση</a:t>
            </a:r>
          </a:p>
          <a:p>
            <a:pPr algn="ctr"/>
            <a:endParaRPr lang="el-GR" b="1" dirty="0"/>
          </a:p>
          <a:p>
            <a:pPr algn="just"/>
            <a:r>
              <a:rPr lang="el-GR" dirty="0"/>
              <a:t>και η λειτουργία της είναι “γίνονται οι πράξεις στην έκφραση και το αποτέλεσμα αποδίδεται, μεταβιβάζεται, εκχωρείται στη μεταβλητή”. </a:t>
            </a:r>
          </a:p>
          <a:p>
            <a:pPr algn="just"/>
            <a:endParaRPr lang="el-GR" dirty="0"/>
          </a:p>
          <a:p>
            <a:pPr algn="just"/>
            <a:r>
              <a:rPr lang="el-GR" dirty="0"/>
              <a:t>Στην εντολή αυτή χρησιμοποιείται το αριστερό βέλος, προκειμένου να δείχνει τη φορά της εκχώρησης. Ας σημειωθεί ότι δεν πρόκειται για εξίσωση, παρ’ όλο που σε άλλα βιβλία μπορεί να χρησιμοποιείται το σύμβολο </a:t>
            </a:r>
            <a:r>
              <a:rPr lang="el-GR" dirty="0" err="1"/>
              <a:t>ίσον</a:t>
            </a:r>
            <a:r>
              <a:rPr lang="el-GR" dirty="0"/>
              <a:t> “=” για τον ίδιο σκοπό. </a:t>
            </a:r>
          </a:p>
          <a:p>
            <a:pPr algn="just"/>
            <a:r>
              <a:rPr lang="el-GR" dirty="0"/>
              <a:t>Τέλος ο αλγόριθμος ολοκληρώνεται με την εντολή </a:t>
            </a:r>
            <a:r>
              <a:rPr lang="el-GR" b="1" dirty="0"/>
              <a:t>Εκτύπωσε</a:t>
            </a:r>
            <a:r>
              <a:rPr lang="el-GR" dirty="0"/>
              <a:t>, που αποτυπώνει το τελικό αποτέλεσμα στον εκτυπωτή. Η σύνταξη της εντολής αυτής είναι ανάλογη με αυτή της Διάβασε. Εναλλακτικά μπορεί να χρησιμοποιηθεί και η εντολή </a:t>
            </a:r>
            <a:r>
              <a:rPr lang="el-GR" b="1" dirty="0"/>
              <a:t>Εμφάνισε</a:t>
            </a:r>
            <a:r>
              <a:rPr lang="el-GR" dirty="0"/>
              <a:t>, που αποτυπώνει ένα αποτέλεσμα στην οθόνη. Στον προηγούμενο αλγόριθμο </a:t>
            </a:r>
            <a:r>
              <a:rPr lang="el-GR" b="1" dirty="0"/>
              <a:t>οι μεταβλητές a και b είναι τα δεδομένα που αποτελούν την είσοδο</a:t>
            </a:r>
            <a:r>
              <a:rPr lang="el-GR" dirty="0"/>
              <a:t>, ενώ </a:t>
            </a:r>
            <a:r>
              <a:rPr lang="el-GR" b="1" dirty="0"/>
              <a:t>η μεταβλητή c αντιπροσωπεύει το αποτέλεσμα, δηλαδή την έξοδο του αλγορίθμου</a:t>
            </a:r>
            <a:r>
              <a:rPr lang="el-GR" dirty="0"/>
              <a:t>. Επιπλέον, ο αλγόριθμος έχει απολύτως καθορισμένη την κάθε εντολή (</a:t>
            </a:r>
            <a:r>
              <a:rPr lang="el-GR" dirty="0" err="1"/>
              <a:t>καθοριστικότητα</a:t>
            </a:r>
            <a:r>
              <a:rPr lang="el-GR" dirty="0"/>
              <a:t>), τελειώνει μετά από συγκεκριμένο αριθμό βημάτων (</a:t>
            </a:r>
            <a:r>
              <a:rPr lang="el-GR" dirty="0" err="1"/>
              <a:t>περατότητα</a:t>
            </a:r>
            <a:r>
              <a:rPr lang="el-GR" dirty="0"/>
              <a:t>), ενώ κάθε εντολή του είναι ιδιαίτερα σαφής και απλή (αποτελεσματικότητα). Επομένως ο αλγόριθμος αυτός πληροί τα κριτήρια που χαρακτηρίζουν τον ορισμό της έννοιας του αλγορίθμου, όπως αυτά </a:t>
            </a:r>
            <a:r>
              <a:rPr lang="el-GR" dirty="0" err="1"/>
              <a:t>περιγράφηκαν</a:t>
            </a:r>
            <a:r>
              <a:rPr lang="el-GR" dirty="0"/>
              <a:t> στην παράγραφο 2.1.</a:t>
            </a:r>
          </a:p>
        </p:txBody>
      </p:sp>
    </p:spTree>
    <p:extLst>
      <p:ext uri="{BB962C8B-B14F-4D97-AF65-F5344CB8AC3E}">
        <p14:creationId xmlns:p14="http://schemas.microsoft.com/office/powerpoint/2010/main" val="3377654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2E4927-BF07-4882-8A72-1ED46D8C587B}"/>
              </a:ext>
            </a:extLst>
          </p:cNvPr>
          <p:cNvSpPr txBox="1"/>
          <p:nvPr/>
        </p:nvSpPr>
        <p:spPr>
          <a:xfrm>
            <a:off x="4270535" y="316239"/>
            <a:ext cx="4080348" cy="584775"/>
          </a:xfrm>
          <a:prstGeom prst="rect">
            <a:avLst/>
          </a:prstGeom>
          <a:noFill/>
          <a:ln>
            <a:solidFill>
              <a:schemeClr val="accent2">
                <a:lumMod val="75000"/>
              </a:schemeClr>
            </a:solidFill>
          </a:ln>
        </p:spPr>
        <p:txBody>
          <a:bodyPr wrap="none" rtlCol="0">
            <a:spAutoFit/>
          </a:bodyPr>
          <a:lstStyle/>
          <a:p>
            <a:r>
              <a:rPr lang="el-GR" sz="3200" dirty="0"/>
              <a:t>2.4.1 Δομή Ακολουθίας</a:t>
            </a:r>
          </a:p>
        </p:txBody>
      </p:sp>
      <p:sp>
        <p:nvSpPr>
          <p:cNvPr id="5" name="Ορθογώνιο 4">
            <a:extLst>
              <a:ext uri="{FF2B5EF4-FFF2-40B4-BE49-F238E27FC236}">
                <a16:creationId xmlns:a16="http://schemas.microsoft.com/office/drawing/2014/main" id="{4DA88620-FF54-47CF-9511-B5DD457097B7}"/>
              </a:ext>
            </a:extLst>
          </p:cNvPr>
          <p:cNvSpPr/>
          <p:nvPr/>
        </p:nvSpPr>
        <p:spPr>
          <a:xfrm>
            <a:off x="3189707" y="1050443"/>
            <a:ext cx="5572808" cy="369332"/>
          </a:xfrm>
          <a:prstGeom prst="rect">
            <a:avLst/>
          </a:prstGeom>
        </p:spPr>
        <p:txBody>
          <a:bodyPr wrap="none">
            <a:spAutoFit/>
          </a:bodyPr>
          <a:lstStyle/>
          <a:p>
            <a:r>
              <a:rPr lang="el-GR" b="1" dirty="0"/>
              <a:t>Ο αλγόριθμος του παραδείγματος 1 με διάγραμμα ροής</a:t>
            </a:r>
          </a:p>
        </p:txBody>
      </p:sp>
      <p:pic>
        <p:nvPicPr>
          <p:cNvPr id="9" name="Εικόνα 8">
            <a:extLst>
              <a:ext uri="{FF2B5EF4-FFF2-40B4-BE49-F238E27FC236}">
                <a16:creationId xmlns:a16="http://schemas.microsoft.com/office/drawing/2014/main" id="{591A2374-D3B2-423E-8DA5-1FE8931C23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9425" y="1569205"/>
            <a:ext cx="1975662" cy="4815675"/>
          </a:xfrm>
          <a:prstGeom prst="rect">
            <a:avLst/>
          </a:prstGeom>
        </p:spPr>
      </p:pic>
    </p:spTree>
    <p:extLst>
      <p:ext uri="{BB962C8B-B14F-4D97-AF65-F5344CB8AC3E}">
        <p14:creationId xmlns:p14="http://schemas.microsoft.com/office/powerpoint/2010/main" val="1717676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C0729427-DDBB-4A75-91C1-ED553BCB6914}"/>
              </a:ext>
            </a:extLst>
          </p:cNvPr>
          <p:cNvSpPr/>
          <p:nvPr/>
        </p:nvSpPr>
        <p:spPr>
          <a:xfrm>
            <a:off x="672860" y="1095555"/>
            <a:ext cx="11136702" cy="4524315"/>
          </a:xfrm>
          <a:prstGeom prst="rect">
            <a:avLst/>
          </a:prstGeom>
        </p:spPr>
        <p:txBody>
          <a:bodyPr wrap="square">
            <a:spAutoFit/>
          </a:bodyPr>
          <a:lstStyle/>
          <a:p>
            <a:pPr algn="just"/>
            <a:r>
              <a:rPr lang="el-GR" b="1" dirty="0"/>
              <a:t>Σταθερές </a:t>
            </a:r>
            <a:r>
              <a:rPr lang="el-GR" dirty="0"/>
              <a:t>(</a:t>
            </a:r>
            <a:r>
              <a:rPr lang="el-GR" dirty="0" err="1"/>
              <a:t>constants</a:t>
            </a:r>
            <a:r>
              <a:rPr lang="el-GR" dirty="0"/>
              <a:t>). Με τον όρο αυτό αναφερόμαστε σε προκαθορισμένες τιμές που παραμένουν αμετάβλητες σε όλη τη διάρκεια της εκτέλεσης ενός αλγορίθμου. Οι σταθερές διακρίνονται σε </a:t>
            </a:r>
          </a:p>
          <a:p>
            <a:pPr marL="285750" indent="-285750" algn="just">
              <a:buFont typeface="Arial" panose="020B0604020202020204" pitchFamily="34" charset="0"/>
              <a:buChar char="•"/>
            </a:pPr>
            <a:r>
              <a:rPr lang="el-GR" b="1" dirty="0"/>
              <a:t>αριθμητικές</a:t>
            </a:r>
            <a:r>
              <a:rPr lang="el-GR" dirty="0"/>
              <a:t>, π.χ. 123, +5, -1,25 </a:t>
            </a:r>
          </a:p>
          <a:p>
            <a:pPr marL="285750" indent="-285750" algn="just">
              <a:buFont typeface="Arial" panose="020B0604020202020204" pitchFamily="34" charset="0"/>
              <a:buChar char="•"/>
            </a:pPr>
            <a:r>
              <a:rPr lang="el-GR" b="1" dirty="0"/>
              <a:t>αλφαριθμητικές</a:t>
            </a:r>
            <a:r>
              <a:rPr lang="el-GR" dirty="0"/>
              <a:t> π.χ. “Τιμή”, “Κατάσταση αποτελεσμάτων” </a:t>
            </a:r>
          </a:p>
          <a:p>
            <a:pPr marL="285750" indent="-285750" algn="just">
              <a:buFont typeface="Arial" panose="020B0604020202020204" pitchFamily="34" charset="0"/>
              <a:buChar char="•"/>
            </a:pPr>
            <a:r>
              <a:rPr lang="el-GR" b="1" dirty="0"/>
              <a:t>λογικές</a:t>
            </a:r>
            <a:r>
              <a:rPr lang="el-GR" dirty="0"/>
              <a:t> που είναι ακριβώς δύο, </a:t>
            </a:r>
            <a:r>
              <a:rPr lang="el-GR" b="1" dirty="0"/>
              <a:t>Αληθής</a:t>
            </a:r>
            <a:r>
              <a:rPr lang="el-GR" dirty="0"/>
              <a:t> και </a:t>
            </a:r>
            <a:r>
              <a:rPr lang="el-GR" b="1" dirty="0"/>
              <a:t>Ψευδής</a:t>
            </a:r>
            <a:r>
              <a:rPr lang="el-GR" dirty="0"/>
              <a:t> </a:t>
            </a:r>
          </a:p>
          <a:p>
            <a:pPr algn="just"/>
            <a:r>
              <a:rPr lang="el-GR" b="1" dirty="0"/>
              <a:t>Μεταβλητές</a:t>
            </a:r>
            <a:r>
              <a:rPr lang="el-GR" dirty="0"/>
              <a:t> (</a:t>
            </a:r>
            <a:r>
              <a:rPr lang="el-GR" dirty="0" err="1"/>
              <a:t>variables</a:t>
            </a:r>
            <a:r>
              <a:rPr lang="el-GR" dirty="0"/>
              <a:t>). Μια μεταβλητή είναι ένα γλωσσικό αντικείμενο, που χρησιμοποιείται για να </a:t>
            </a:r>
            <a:r>
              <a:rPr lang="el-GR" dirty="0" err="1"/>
              <a:t>παραστήσει</a:t>
            </a:r>
            <a:r>
              <a:rPr lang="el-GR" dirty="0"/>
              <a:t> ένα στοιχείο δεδομένου. Στη μεταβλητή εκχωρείται μια τιμή, η οποία μπορεί να αλλάζει κατά τη διάρκεια εκτέλεσης του αλγορίθμου. Ανάλογα με το είδος της τιμής που μπορούν να λάβουν, οι μεταβλητές διακρίνονται σε αριθμητικές, αλφαριθμητικές και λογικές. </a:t>
            </a:r>
          </a:p>
          <a:p>
            <a:pPr algn="just"/>
            <a:r>
              <a:rPr lang="el-GR" b="1" dirty="0"/>
              <a:t>Τελεστές</a:t>
            </a:r>
            <a:r>
              <a:rPr lang="el-GR" dirty="0"/>
              <a:t> (</a:t>
            </a:r>
            <a:r>
              <a:rPr lang="el-GR" dirty="0" err="1"/>
              <a:t>operators</a:t>
            </a:r>
            <a:r>
              <a:rPr lang="el-GR" dirty="0"/>
              <a:t>). Πρόκειται για τα γνωστά σύμβολα που χρησιμοποιούνται στις διάφορες πράξεις. Οι τελεστές διακρίνονται σε αριθμητικούς, λογικούς και συγκριτικούς. </a:t>
            </a:r>
          </a:p>
          <a:p>
            <a:pPr algn="just"/>
            <a:r>
              <a:rPr lang="el-GR" b="1" dirty="0"/>
              <a:t>Εκφράσεις</a:t>
            </a:r>
            <a:r>
              <a:rPr lang="el-GR" dirty="0"/>
              <a:t> (</a:t>
            </a:r>
            <a:r>
              <a:rPr lang="el-GR" dirty="0" err="1"/>
              <a:t>expressions</a:t>
            </a:r>
            <a:r>
              <a:rPr lang="el-GR" dirty="0"/>
              <a:t>). Οι εκφράσεις διαμορφώνονται από τους </a:t>
            </a:r>
            <a:r>
              <a:rPr lang="el-GR" b="1" dirty="0" err="1"/>
              <a:t>τελεστέους</a:t>
            </a:r>
            <a:r>
              <a:rPr lang="el-GR" dirty="0"/>
              <a:t> (</a:t>
            </a:r>
            <a:r>
              <a:rPr lang="el-GR" dirty="0" err="1"/>
              <a:t>operands</a:t>
            </a:r>
            <a:r>
              <a:rPr lang="el-GR" dirty="0"/>
              <a:t>), που είναι </a:t>
            </a:r>
            <a:r>
              <a:rPr lang="el-GR" b="1" dirty="0"/>
              <a:t>σταθερές</a:t>
            </a:r>
            <a:r>
              <a:rPr lang="el-GR" dirty="0"/>
              <a:t> και </a:t>
            </a:r>
            <a:r>
              <a:rPr lang="el-GR" b="1" dirty="0"/>
              <a:t>μεταβλητές</a:t>
            </a:r>
            <a:r>
              <a:rPr lang="el-GR" dirty="0"/>
              <a:t> και από τους </a:t>
            </a:r>
            <a:r>
              <a:rPr lang="el-GR" b="1" dirty="0"/>
              <a:t>τελεστές</a:t>
            </a:r>
            <a:r>
              <a:rPr lang="el-GR" dirty="0"/>
              <a:t>. Η διεργασία αποτίμησης μιας έκφρασης συνίσταται στην απόδοση τιμών στις μεταβλητές και στην εκτέλεση των πράξεων. Η τελική τιμή μιας έκφρασης εξαρτάται από την </a:t>
            </a:r>
            <a:r>
              <a:rPr lang="el-GR" b="1" dirty="0"/>
              <a:t>ιεραρχία των πράξεων </a:t>
            </a:r>
            <a:r>
              <a:rPr lang="el-GR" dirty="0"/>
              <a:t>και τη χρήση των </a:t>
            </a:r>
            <a:r>
              <a:rPr lang="el-GR" b="1" dirty="0"/>
              <a:t>παρενθέσεων</a:t>
            </a:r>
            <a:r>
              <a:rPr lang="el-GR" dirty="0"/>
              <a:t>. Μια έκφραση μπορεί να αποτελείται από μια μόνο μεταβλητή ή σταθερά μέχρι μια πολύπλοκη μαθηματική παράσταση.</a:t>
            </a:r>
          </a:p>
        </p:txBody>
      </p:sp>
      <p:sp>
        <p:nvSpPr>
          <p:cNvPr id="5" name="TextBox 4">
            <a:extLst>
              <a:ext uri="{FF2B5EF4-FFF2-40B4-BE49-F238E27FC236}">
                <a16:creationId xmlns:a16="http://schemas.microsoft.com/office/drawing/2014/main" id="{0D509F7C-BD3B-458D-9320-2FA84434087E}"/>
              </a:ext>
            </a:extLst>
          </p:cNvPr>
          <p:cNvSpPr txBox="1"/>
          <p:nvPr/>
        </p:nvSpPr>
        <p:spPr>
          <a:xfrm>
            <a:off x="4270535" y="316239"/>
            <a:ext cx="4080348" cy="584775"/>
          </a:xfrm>
          <a:prstGeom prst="rect">
            <a:avLst/>
          </a:prstGeom>
          <a:noFill/>
          <a:ln>
            <a:solidFill>
              <a:schemeClr val="accent2">
                <a:lumMod val="75000"/>
              </a:schemeClr>
            </a:solidFill>
          </a:ln>
        </p:spPr>
        <p:txBody>
          <a:bodyPr wrap="none" rtlCol="0">
            <a:spAutoFit/>
          </a:bodyPr>
          <a:lstStyle/>
          <a:p>
            <a:r>
              <a:rPr lang="el-GR" sz="3200" dirty="0"/>
              <a:t>2.4.1 Δομή Ακολουθίας</a:t>
            </a:r>
          </a:p>
        </p:txBody>
      </p:sp>
    </p:spTree>
    <p:extLst>
      <p:ext uri="{BB962C8B-B14F-4D97-AF65-F5344CB8AC3E}">
        <p14:creationId xmlns:p14="http://schemas.microsoft.com/office/powerpoint/2010/main" val="1301027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C14D495-2A56-4A10-B6BD-C013BBF975DB}"/>
              </a:ext>
            </a:extLst>
          </p:cNvPr>
          <p:cNvSpPr txBox="1"/>
          <p:nvPr/>
        </p:nvSpPr>
        <p:spPr>
          <a:xfrm>
            <a:off x="2601485" y="528274"/>
            <a:ext cx="6989029" cy="584775"/>
          </a:xfrm>
          <a:prstGeom prst="rect">
            <a:avLst/>
          </a:prstGeom>
          <a:noFill/>
          <a:ln>
            <a:solidFill>
              <a:schemeClr val="accent2">
                <a:lumMod val="75000"/>
              </a:schemeClr>
            </a:solidFill>
          </a:ln>
        </p:spPr>
        <p:txBody>
          <a:bodyPr wrap="none" rtlCol="0">
            <a:spAutoFit/>
          </a:bodyPr>
          <a:lstStyle/>
          <a:p>
            <a:r>
              <a:rPr lang="el-GR" sz="3200" dirty="0"/>
              <a:t>2.4.2 Δομή προγράμματος σε «ΓΛΩΣΣΑ» </a:t>
            </a:r>
          </a:p>
        </p:txBody>
      </p:sp>
      <p:sp>
        <p:nvSpPr>
          <p:cNvPr id="9" name="TextBox 8">
            <a:extLst>
              <a:ext uri="{FF2B5EF4-FFF2-40B4-BE49-F238E27FC236}">
                <a16:creationId xmlns:a16="http://schemas.microsoft.com/office/drawing/2014/main" id="{D1D34396-F5CB-4E96-BFC6-94D246443702}"/>
              </a:ext>
            </a:extLst>
          </p:cNvPr>
          <p:cNvSpPr txBox="1"/>
          <p:nvPr/>
        </p:nvSpPr>
        <p:spPr>
          <a:xfrm>
            <a:off x="2601485" y="1457356"/>
            <a:ext cx="6096000" cy="369332"/>
          </a:xfrm>
          <a:prstGeom prst="rect">
            <a:avLst/>
          </a:prstGeom>
          <a:noFill/>
        </p:spPr>
        <p:txBody>
          <a:bodyPr wrap="square">
            <a:spAutoFit/>
          </a:bodyPr>
          <a:lstStyle/>
          <a:p>
            <a:r>
              <a:rPr lang="el-GR" dirty="0"/>
              <a:t>Η δομή του προγράμματος στη «ΓΛΩΣΣΑ» είναι η παρακάτω:</a:t>
            </a:r>
          </a:p>
        </p:txBody>
      </p:sp>
      <p:pic>
        <p:nvPicPr>
          <p:cNvPr id="11" name="Εικόνα 10">
            <a:extLst>
              <a:ext uri="{FF2B5EF4-FFF2-40B4-BE49-F238E27FC236}">
                <a16:creationId xmlns:a16="http://schemas.microsoft.com/office/drawing/2014/main" id="{C10A9A30-1E39-4BB6-969D-9EB14CA4A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8887" y="2170995"/>
            <a:ext cx="5948598" cy="3235497"/>
          </a:xfrm>
          <a:prstGeom prst="rect">
            <a:avLst/>
          </a:prstGeom>
        </p:spPr>
      </p:pic>
    </p:spTree>
    <p:extLst>
      <p:ext uri="{BB962C8B-B14F-4D97-AF65-F5344CB8AC3E}">
        <p14:creationId xmlns:p14="http://schemas.microsoft.com/office/powerpoint/2010/main" val="1664650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BA53D3F-4EC6-47BE-A9BF-151539AC594C}"/>
              </a:ext>
            </a:extLst>
          </p:cNvPr>
          <p:cNvSpPr txBox="1"/>
          <p:nvPr/>
        </p:nvSpPr>
        <p:spPr>
          <a:xfrm>
            <a:off x="344558" y="1294612"/>
            <a:ext cx="11105320" cy="4832092"/>
          </a:xfrm>
          <a:prstGeom prst="rect">
            <a:avLst/>
          </a:prstGeom>
          <a:noFill/>
        </p:spPr>
        <p:txBody>
          <a:bodyPr wrap="square">
            <a:spAutoFit/>
          </a:bodyPr>
          <a:lstStyle/>
          <a:p>
            <a:pPr algn="just"/>
            <a:r>
              <a:rPr lang="el-GR" sz="2000" b="1" dirty="0"/>
              <a:t>Παρατηρήσεις: </a:t>
            </a:r>
          </a:p>
          <a:p>
            <a:pPr marL="285750" indent="-285750" algn="just">
              <a:buFont typeface="Arial" panose="020B0604020202020204" pitchFamily="34" charset="0"/>
              <a:buChar char="•"/>
            </a:pPr>
            <a:r>
              <a:rPr lang="el-GR" dirty="0"/>
              <a:t>Το όνομα του προγράμματος πρέπει να συμφωνεί με τους κανόνες δημιουργίας ονομάτων της «ΓΛΩΣΣΑΣ». </a:t>
            </a:r>
          </a:p>
          <a:p>
            <a:pPr marL="285750" indent="-285750" algn="just">
              <a:buFont typeface="Arial" panose="020B0604020202020204" pitchFamily="34" charset="0"/>
              <a:buChar char="•"/>
            </a:pPr>
            <a:r>
              <a:rPr lang="el-GR" dirty="0"/>
              <a:t>Οι δεσμευμένες, από τη «ΓΛΩΣΣΑ», λέξεις ΣΤΑΘΕΡΕΣ (για δήλωση σταθερών) ή/και ΜΕΤΑΒΛΗΤΕΣ (για δήλωση μεταβλητών) ενός προγράμματος χρησιμοποιούνται στην περίπτωση που στο πρόγραμμα υπάρχουν σταθερές ή/και μεταβλητές αντίστοιχα, αλλιώς παραλείπονται. </a:t>
            </a:r>
          </a:p>
          <a:p>
            <a:pPr marL="285750" indent="-285750" algn="just">
              <a:buFont typeface="Arial" panose="020B0604020202020204" pitchFamily="34" charset="0"/>
              <a:buChar char="•"/>
            </a:pPr>
            <a:r>
              <a:rPr lang="el-GR" dirty="0"/>
              <a:t>Οι δεσμευμένες λέξεις ΑΡΧΗ και ΤΕΛΟΣ_ΠΡΟΓΡΑΜΜΑΤΟΣ δηλώνουν αντίστοιχα την αρχή και το τέλος εκτέλεσης του προγράμματος. Μέσα σ’ αυτές τοποθετείται το κύριο μέρος του προγράμματος και περιλαμβάνει τις εκτελέσιμες εντολές. Κάθε εντολή γράφεται σε ξεχωριστή γραμμή. </a:t>
            </a:r>
          </a:p>
          <a:p>
            <a:pPr marL="285750" indent="-285750" algn="just">
              <a:buFont typeface="Arial" panose="020B0604020202020204" pitchFamily="34" charset="0"/>
              <a:buChar char="•"/>
            </a:pPr>
            <a:r>
              <a:rPr lang="el-GR" dirty="0"/>
              <a:t>Αν μια εντολή χρειάζεται να συνεχιστεί στην επόμενη γραμμή, τότε ο πρώτος χαρακτήρας αυτής της γραμμής πρέπει να είναι ο χαρακτήρας «</a:t>
            </a:r>
            <a:r>
              <a:rPr lang="el-GR" b="1" dirty="0"/>
              <a:t>&amp;</a:t>
            </a:r>
            <a:r>
              <a:rPr lang="el-GR" dirty="0"/>
              <a:t>». </a:t>
            </a:r>
          </a:p>
          <a:p>
            <a:pPr marL="285750" indent="-285750" algn="just">
              <a:buFont typeface="Arial" panose="020B0604020202020204" pitchFamily="34" charset="0"/>
              <a:buChar char="•"/>
            </a:pPr>
            <a:r>
              <a:rPr lang="el-GR" dirty="0"/>
              <a:t>Αν ο πρώτος χαρακτήρας μιας εντολής είναι το θαυμαστικό « </a:t>
            </a:r>
            <a:r>
              <a:rPr lang="el-GR" b="1" dirty="0"/>
              <a:t>!</a:t>
            </a:r>
            <a:r>
              <a:rPr lang="el-GR" dirty="0"/>
              <a:t> », τότε η γραμμή περιέχει σχόλια και όχι εκτελέσιμες εντολές. Δηλαδή, τη γραμμή αυτή την αγνοεί ο υπολογιστής κατά την εκτέλεση του προγράμματος. Τα σχόλια, μας βοηθούν να γράφουμε επεξηγήσεις σε διάφορα σημεία του προγράμματος.</a:t>
            </a:r>
          </a:p>
          <a:p>
            <a:pPr algn="just"/>
            <a:endParaRPr lang="el-GR" dirty="0"/>
          </a:p>
          <a:p>
            <a:pPr algn="just"/>
            <a:r>
              <a:rPr lang="el-GR" dirty="0"/>
              <a:t>* Από τη δομή του προγράμματος είναι εμφανές ότι για τη δημιουργία οποιουδήποτε προγράμματος σε «ΓΛΩΣΣΑ», είναι απαραίτητο να γνωρίζουμε τα βασικά στοιχεία της «ΓΛΩΣΣΑΣ» (αλφάβητο, τύπους δεδομένων, σταθερές, μεταβλητές και εντολές).</a:t>
            </a:r>
          </a:p>
        </p:txBody>
      </p:sp>
      <p:sp>
        <p:nvSpPr>
          <p:cNvPr id="7" name="TextBox 6">
            <a:extLst>
              <a:ext uri="{FF2B5EF4-FFF2-40B4-BE49-F238E27FC236}">
                <a16:creationId xmlns:a16="http://schemas.microsoft.com/office/drawing/2014/main" id="{59A60417-2CEE-4069-BC39-2E4B178FA2EE}"/>
              </a:ext>
            </a:extLst>
          </p:cNvPr>
          <p:cNvSpPr txBox="1"/>
          <p:nvPr/>
        </p:nvSpPr>
        <p:spPr>
          <a:xfrm>
            <a:off x="2601485" y="528274"/>
            <a:ext cx="6989029" cy="584775"/>
          </a:xfrm>
          <a:prstGeom prst="rect">
            <a:avLst/>
          </a:prstGeom>
          <a:noFill/>
          <a:ln>
            <a:solidFill>
              <a:schemeClr val="accent2">
                <a:lumMod val="75000"/>
              </a:schemeClr>
            </a:solidFill>
          </a:ln>
        </p:spPr>
        <p:txBody>
          <a:bodyPr wrap="none" rtlCol="0">
            <a:spAutoFit/>
          </a:bodyPr>
          <a:lstStyle/>
          <a:p>
            <a:r>
              <a:rPr lang="el-GR" sz="3200" dirty="0"/>
              <a:t>2.4.3 Δομή προγράμματος σε «ΓΛΩΣΣΑ» </a:t>
            </a:r>
          </a:p>
        </p:txBody>
      </p:sp>
    </p:spTree>
    <p:extLst>
      <p:ext uri="{BB962C8B-B14F-4D97-AF65-F5344CB8AC3E}">
        <p14:creationId xmlns:p14="http://schemas.microsoft.com/office/powerpoint/2010/main" val="2576312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75F333-B079-4660-B840-9287B1C426E4}"/>
              </a:ext>
            </a:extLst>
          </p:cNvPr>
          <p:cNvSpPr txBox="1"/>
          <p:nvPr/>
        </p:nvSpPr>
        <p:spPr>
          <a:xfrm>
            <a:off x="2601485" y="528274"/>
            <a:ext cx="6235425" cy="584775"/>
          </a:xfrm>
          <a:prstGeom prst="rect">
            <a:avLst/>
          </a:prstGeom>
          <a:noFill/>
          <a:ln>
            <a:solidFill>
              <a:schemeClr val="accent2">
                <a:lumMod val="75000"/>
              </a:schemeClr>
            </a:solidFill>
          </a:ln>
        </p:spPr>
        <p:txBody>
          <a:bodyPr wrap="none" rtlCol="0">
            <a:spAutoFit/>
          </a:bodyPr>
          <a:lstStyle/>
          <a:p>
            <a:r>
              <a:rPr lang="el-GR" sz="3200" dirty="0"/>
              <a:t>2.4.3 Το αλφάβητο της «ΓΛΩΣΣΑΣ» </a:t>
            </a:r>
          </a:p>
        </p:txBody>
      </p:sp>
      <p:sp>
        <p:nvSpPr>
          <p:cNvPr id="7" name="TextBox 6">
            <a:extLst>
              <a:ext uri="{FF2B5EF4-FFF2-40B4-BE49-F238E27FC236}">
                <a16:creationId xmlns:a16="http://schemas.microsoft.com/office/drawing/2014/main" id="{67D3428E-EA96-4FA5-95A2-62178E2CE4AC}"/>
              </a:ext>
            </a:extLst>
          </p:cNvPr>
          <p:cNvSpPr txBox="1"/>
          <p:nvPr/>
        </p:nvSpPr>
        <p:spPr>
          <a:xfrm>
            <a:off x="933133" y="1881674"/>
            <a:ext cx="10325733" cy="2308324"/>
          </a:xfrm>
          <a:prstGeom prst="rect">
            <a:avLst/>
          </a:prstGeom>
          <a:noFill/>
        </p:spPr>
        <p:txBody>
          <a:bodyPr wrap="square">
            <a:spAutoFit/>
          </a:bodyPr>
          <a:lstStyle/>
          <a:p>
            <a:r>
              <a:rPr lang="el-GR" dirty="0"/>
              <a:t>Το αλφάβητο της «ΓΛΩΣΣΑΣ» αποτελείται από: </a:t>
            </a:r>
          </a:p>
          <a:p>
            <a:endParaRPr lang="el-GR" dirty="0"/>
          </a:p>
          <a:p>
            <a:r>
              <a:rPr lang="el-GR" b="1" dirty="0"/>
              <a:t>ΓΡΑΜΜΑΤΑ</a:t>
            </a:r>
            <a:r>
              <a:rPr lang="el-GR" dirty="0"/>
              <a:t> (Κεφαλαία ελληνικού αλφαβήτου, Πεζά ελληνικού αλφαβήτου, Κεφαλαία λατινικού αλφαβήτου, Πεζά λατινικού αλφαβήτου) </a:t>
            </a:r>
          </a:p>
          <a:p>
            <a:endParaRPr lang="el-GR" dirty="0"/>
          </a:p>
          <a:p>
            <a:r>
              <a:rPr lang="el-GR" b="1" dirty="0"/>
              <a:t>ΨΗΦΙΑ</a:t>
            </a:r>
            <a:r>
              <a:rPr lang="el-GR" dirty="0"/>
              <a:t> (0,1,2,3,4,5,6,7,8,9) </a:t>
            </a:r>
          </a:p>
          <a:p>
            <a:endParaRPr lang="el-GR" dirty="0"/>
          </a:p>
          <a:p>
            <a:r>
              <a:rPr lang="el-GR" b="1" dirty="0"/>
              <a:t>ΕΙΔΙΚΟΥΣ ΧΑΡΑΚΤΗΡΕΣ </a:t>
            </a:r>
            <a:r>
              <a:rPr lang="el-GR" dirty="0"/>
              <a:t>(+ , - , * , / , = , ( , ) , ! , &amp; , το κενό)</a:t>
            </a:r>
          </a:p>
        </p:txBody>
      </p:sp>
    </p:spTree>
    <p:extLst>
      <p:ext uri="{BB962C8B-B14F-4D97-AF65-F5344CB8AC3E}">
        <p14:creationId xmlns:p14="http://schemas.microsoft.com/office/powerpoint/2010/main" val="2719577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B87F8C-FB2D-4F21-92D2-4D7AA2789436}"/>
              </a:ext>
            </a:extLst>
          </p:cNvPr>
          <p:cNvSpPr txBox="1"/>
          <p:nvPr/>
        </p:nvSpPr>
        <p:spPr>
          <a:xfrm>
            <a:off x="4058230" y="395752"/>
            <a:ext cx="4075539" cy="584775"/>
          </a:xfrm>
          <a:prstGeom prst="rect">
            <a:avLst/>
          </a:prstGeom>
          <a:noFill/>
          <a:ln>
            <a:solidFill>
              <a:schemeClr val="accent2">
                <a:lumMod val="75000"/>
              </a:schemeClr>
            </a:solidFill>
          </a:ln>
        </p:spPr>
        <p:txBody>
          <a:bodyPr wrap="none" rtlCol="0">
            <a:spAutoFit/>
          </a:bodyPr>
          <a:lstStyle/>
          <a:p>
            <a:r>
              <a:rPr lang="el-GR" sz="3200" dirty="0"/>
              <a:t>2.4.4 Τύποι δεδομένων</a:t>
            </a:r>
          </a:p>
        </p:txBody>
      </p:sp>
      <p:sp>
        <p:nvSpPr>
          <p:cNvPr id="7" name="TextBox 6">
            <a:extLst>
              <a:ext uri="{FF2B5EF4-FFF2-40B4-BE49-F238E27FC236}">
                <a16:creationId xmlns:a16="http://schemas.microsoft.com/office/drawing/2014/main" id="{65DF3C65-74C3-4AE2-BB4C-07B3CB15AA61}"/>
              </a:ext>
            </a:extLst>
          </p:cNvPr>
          <p:cNvSpPr txBox="1"/>
          <p:nvPr/>
        </p:nvSpPr>
        <p:spPr>
          <a:xfrm>
            <a:off x="1457738" y="1215384"/>
            <a:ext cx="8931965" cy="646331"/>
          </a:xfrm>
          <a:prstGeom prst="rect">
            <a:avLst/>
          </a:prstGeom>
          <a:noFill/>
        </p:spPr>
        <p:txBody>
          <a:bodyPr wrap="square">
            <a:spAutoFit/>
          </a:bodyPr>
          <a:lstStyle/>
          <a:p>
            <a:r>
              <a:rPr lang="el-GR" dirty="0"/>
              <a:t>Η «ΓΛΩΣΣΑ» έχει τους εξής </a:t>
            </a:r>
            <a:r>
              <a:rPr lang="el-GR" b="1" dirty="0"/>
              <a:t>τέσσερις</a:t>
            </a:r>
            <a:r>
              <a:rPr lang="el-GR" dirty="0"/>
              <a:t> </a:t>
            </a:r>
            <a:r>
              <a:rPr lang="el-GR" i="1" dirty="0"/>
              <a:t>βασικούς τύπους δεδομένων</a:t>
            </a:r>
            <a:r>
              <a:rPr lang="el-GR" dirty="0"/>
              <a:t>, με τους οποίους καθορίζουμε τον τύπο της μεταβλητής ή σταθεράς που θα χρησιμοποιηθεί στο πρόγραμμα.</a:t>
            </a:r>
          </a:p>
        </p:txBody>
      </p:sp>
      <p:pic>
        <p:nvPicPr>
          <p:cNvPr id="9" name="Εικόνα 8">
            <a:extLst>
              <a:ext uri="{FF2B5EF4-FFF2-40B4-BE49-F238E27FC236}">
                <a16:creationId xmlns:a16="http://schemas.microsoft.com/office/drawing/2014/main" id="{8CB422F1-EF36-4865-937C-CB8C902312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912" y="2231042"/>
            <a:ext cx="7794711" cy="2395915"/>
          </a:xfrm>
          <a:prstGeom prst="rect">
            <a:avLst/>
          </a:prstGeom>
        </p:spPr>
      </p:pic>
    </p:spTree>
    <p:extLst>
      <p:ext uri="{BB962C8B-B14F-4D97-AF65-F5344CB8AC3E}">
        <p14:creationId xmlns:p14="http://schemas.microsoft.com/office/powerpoint/2010/main" val="13449234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D2E86D2-3357-42BE-A234-612248C91D28}"/>
              </a:ext>
            </a:extLst>
          </p:cNvPr>
          <p:cNvSpPr txBox="1"/>
          <p:nvPr/>
        </p:nvSpPr>
        <p:spPr>
          <a:xfrm>
            <a:off x="788503" y="1495482"/>
            <a:ext cx="10614991" cy="4524315"/>
          </a:xfrm>
          <a:prstGeom prst="rect">
            <a:avLst/>
          </a:prstGeom>
          <a:noFill/>
        </p:spPr>
        <p:txBody>
          <a:bodyPr wrap="square">
            <a:spAutoFit/>
          </a:bodyPr>
          <a:lstStyle/>
          <a:p>
            <a:pPr algn="just"/>
            <a:r>
              <a:rPr lang="el-GR" b="1" dirty="0"/>
              <a:t>ΑΚΕΡΑΙΕΣ: </a:t>
            </a:r>
            <a:r>
              <a:rPr lang="el-GR" dirty="0"/>
              <a:t>Ο τύπος αυτός περιλαμβάνει όλους τους ακέραιους αριθμούς. Μπορεί να είναι θετικοί, αρνητικοί ή μηδέν. </a:t>
            </a:r>
          </a:p>
          <a:p>
            <a:pPr algn="just"/>
            <a:endParaRPr lang="el-GR" dirty="0"/>
          </a:p>
          <a:p>
            <a:pPr algn="just"/>
            <a:r>
              <a:rPr lang="el-GR" b="1" dirty="0"/>
              <a:t>ΠΡΑΓΜΑΤΙΚΕΣ: </a:t>
            </a:r>
            <a:r>
              <a:rPr lang="el-GR" dirty="0"/>
              <a:t>Ο τύπος αυτός περιλαμβάνει όλους τους πραγματικούς αριθμούς. Μπορεί να είναι θετικοί, αρνητικοί ή μηδέν. </a:t>
            </a:r>
          </a:p>
          <a:p>
            <a:pPr algn="just"/>
            <a:endParaRPr lang="el-GR" dirty="0"/>
          </a:p>
          <a:p>
            <a:pPr algn="just"/>
            <a:r>
              <a:rPr lang="el-GR" b="1" dirty="0"/>
              <a:t>ΧΑΡΑΚΤΗΡΕΣ: </a:t>
            </a:r>
            <a:r>
              <a:rPr lang="el-GR" dirty="0"/>
              <a:t>Ο τύπος αυτός αναφέρεται τόσο σε ένα χαρακτήρα όσο και σε μια σειρά από χαρακτήρες. Οι χαρακτήρες πρέπει να βρίσκονται υποχρεωτικά μέσα σε εισαγωγικά. Επίσης, σαν χαρακτήρες μπορούμε να χρησιμοποιούμε και αριθμούς, γι’ αυτό τα στοιχεία αυτού του τύπου λέγονται και αλφαριθμητικά στοιχεία. Η διαφορά ενός αριθμού που είναι δηλωμένος σαν «Ακέραιος» ή «Πραγματικός», από τον αριθμό που είναι δηλωμένος σαν «Χαρακτήρας», είναι ότι ο πρώτος μπορεί να συμμετάσχει σε αριθμητικές πράξεις, ενώ ο δεύτερος δεν μπορεί. </a:t>
            </a:r>
          </a:p>
          <a:p>
            <a:pPr algn="just"/>
            <a:endParaRPr lang="el-GR" dirty="0"/>
          </a:p>
          <a:p>
            <a:pPr algn="just"/>
            <a:r>
              <a:rPr lang="el-GR" dirty="0"/>
              <a:t>Παραδείγματα χαρακτήρων: ’Κ’, ’Μαρία’, ’Αύριο θα πάμε σινεμά’, ’123’, κλπ. </a:t>
            </a:r>
          </a:p>
          <a:p>
            <a:pPr algn="just"/>
            <a:endParaRPr lang="el-GR" dirty="0"/>
          </a:p>
          <a:p>
            <a:pPr algn="just"/>
            <a:r>
              <a:rPr lang="el-GR" b="1" dirty="0"/>
              <a:t>ΛΟΓΙΚΕΣ: </a:t>
            </a:r>
            <a:r>
              <a:rPr lang="el-GR" dirty="0"/>
              <a:t>Αυτός ο τύπος δέχεται μόνο δύο τιμές: ΑΛΗΘΗΣ και ΨΕΥΔΗΣ.</a:t>
            </a:r>
          </a:p>
        </p:txBody>
      </p:sp>
      <p:sp>
        <p:nvSpPr>
          <p:cNvPr id="7" name="TextBox 6">
            <a:extLst>
              <a:ext uri="{FF2B5EF4-FFF2-40B4-BE49-F238E27FC236}">
                <a16:creationId xmlns:a16="http://schemas.microsoft.com/office/drawing/2014/main" id="{AB9F4C56-381F-4B07-BE47-2DF82ACE3103}"/>
              </a:ext>
            </a:extLst>
          </p:cNvPr>
          <p:cNvSpPr txBox="1"/>
          <p:nvPr/>
        </p:nvSpPr>
        <p:spPr>
          <a:xfrm>
            <a:off x="4058230" y="395752"/>
            <a:ext cx="4075539" cy="584775"/>
          </a:xfrm>
          <a:prstGeom prst="rect">
            <a:avLst/>
          </a:prstGeom>
          <a:noFill/>
          <a:ln>
            <a:solidFill>
              <a:schemeClr val="accent2">
                <a:lumMod val="75000"/>
              </a:schemeClr>
            </a:solidFill>
          </a:ln>
        </p:spPr>
        <p:txBody>
          <a:bodyPr wrap="none" rtlCol="0">
            <a:spAutoFit/>
          </a:bodyPr>
          <a:lstStyle/>
          <a:p>
            <a:r>
              <a:rPr lang="el-GR" sz="3200" dirty="0"/>
              <a:t>2.4.4 Τύποι δεδομένων</a:t>
            </a:r>
          </a:p>
        </p:txBody>
      </p:sp>
    </p:spTree>
    <p:extLst>
      <p:ext uri="{BB962C8B-B14F-4D97-AF65-F5344CB8AC3E}">
        <p14:creationId xmlns:p14="http://schemas.microsoft.com/office/powerpoint/2010/main" val="171597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1516DC-9846-41C0-BE7F-34BFB842407A}"/>
              </a:ext>
            </a:extLst>
          </p:cNvPr>
          <p:cNvSpPr txBox="1"/>
          <p:nvPr/>
        </p:nvSpPr>
        <p:spPr>
          <a:xfrm>
            <a:off x="4306291" y="587835"/>
            <a:ext cx="4074513" cy="584775"/>
          </a:xfrm>
          <a:prstGeom prst="rect">
            <a:avLst/>
          </a:prstGeom>
          <a:noFill/>
          <a:ln>
            <a:solidFill>
              <a:schemeClr val="accent2">
                <a:lumMod val="75000"/>
              </a:schemeClr>
            </a:solidFill>
          </a:ln>
        </p:spPr>
        <p:txBody>
          <a:bodyPr wrap="none" rtlCol="0">
            <a:spAutoFit/>
          </a:bodyPr>
          <a:lstStyle/>
          <a:p>
            <a:r>
              <a:rPr lang="el-GR" sz="3200" dirty="0"/>
              <a:t>2.1 Τι είναι αλγόριθμος</a:t>
            </a:r>
          </a:p>
        </p:txBody>
      </p:sp>
      <p:sp>
        <p:nvSpPr>
          <p:cNvPr id="5" name="Ορθογώνιο 4">
            <a:extLst>
              <a:ext uri="{FF2B5EF4-FFF2-40B4-BE49-F238E27FC236}">
                <a16:creationId xmlns:a16="http://schemas.microsoft.com/office/drawing/2014/main" id="{508F7E86-F147-4E26-BF26-1D52D1012E30}"/>
              </a:ext>
            </a:extLst>
          </p:cNvPr>
          <p:cNvSpPr/>
          <p:nvPr/>
        </p:nvSpPr>
        <p:spPr>
          <a:xfrm>
            <a:off x="387927" y="1499628"/>
            <a:ext cx="11416145" cy="4616648"/>
          </a:xfrm>
          <a:prstGeom prst="rect">
            <a:avLst/>
          </a:prstGeom>
        </p:spPr>
        <p:txBody>
          <a:bodyPr wrap="square">
            <a:spAutoFit/>
          </a:bodyPr>
          <a:lstStyle/>
          <a:p>
            <a:pPr algn="ctr"/>
            <a:r>
              <a:rPr lang="el-GR" sz="2400" b="1" u="sng" dirty="0"/>
              <a:t>Πέντε (5) κριτήρια</a:t>
            </a:r>
            <a:r>
              <a:rPr lang="el-GR" sz="2400" u="sng" dirty="0"/>
              <a:t> που πρέπει να ικανοποιεί απαραίτητα κάθε αλγόριθμος</a:t>
            </a:r>
          </a:p>
          <a:p>
            <a:endParaRPr lang="el-GR" sz="1000" dirty="0"/>
          </a:p>
          <a:p>
            <a:pPr algn="just"/>
            <a:r>
              <a:rPr lang="el-GR" sz="2400" b="1" dirty="0"/>
              <a:t>1. Είσοδος (</a:t>
            </a:r>
            <a:r>
              <a:rPr lang="el-GR" sz="2400" b="1" dirty="0" err="1"/>
              <a:t>input</a:t>
            </a:r>
            <a:r>
              <a:rPr lang="el-GR" sz="2400" b="1" dirty="0"/>
              <a:t>). </a:t>
            </a:r>
            <a:r>
              <a:rPr lang="el-GR" sz="2400" dirty="0"/>
              <a:t>Καμία, μία ή περισσότερες τιμές δεδομένων πρέπει να δίνονται ως είσοδοι στον αλγόριθμο. Η περίπτωση που δεν δίνονται τιμές δεδομένων εμφανίζεται, όταν ο αλγόριθμος δημιουργεί και επεξεργάζεται κάποιες πρωτογενείς τιμές με τη βοήθεια συναρτήσεων παραγωγής τυχαίων αριθμών ή με τη βοήθεια άλλων απλών εντολών. </a:t>
            </a:r>
          </a:p>
          <a:p>
            <a:endParaRPr lang="el-GR" sz="1000" dirty="0"/>
          </a:p>
          <a:p>
            <a:pPr algn="just"/>
            <a:r>
              <a:rPr lang="el-GR" sz="2400" b="1" dirty="0"/>
              <a:t>2. Έξοδος (</a:t>
            </a:r>
            <a:r>
              <a:rPr lang="el-GR" sz="2400" b="1" dirty="0" err="1"/>
              <a:t>output</a:t>
            </a:r>
            <a:r>
              <a:rPr lang="el-GR" sz="2400" b="1" dirty="0"/>
              <a:t>). </a:t>
            </a:r>
            <a:r>
              <a:rPr lang="el-GR" sz="2400" dirty="0"/>
              <a:t>Ο αλγόριθμος πρέπει να δημιουργεί τουλάχιστον μία τιμή δεδομένων ως αποτέλεσμα προς το χρήστη ή προς έναν άλλο αλγόριθμο. </a:t>
            </a:r>
          </a:p>
          <a:p>
            <a:endParaRPr lang="el-GR" sz="1000" dirty="0"/>
          </a:p>
          <a:p>
            <a:pPr algn="just"/>
            <a:r>
              <a:rPr lang="el-GR" sz="2400" b="1" dirty="0"/>
              <a:t>3. </a:t>
            </a:r>
            <a:r>
              <a:rPr lang="el-GR" sz="2400" b="1" dirty="0" err="1"/>
              <a:t>Καθοριστικότητα</a:t>
            </a:r>
            <a:r>
              <a:rPr lang="el-GR" sz="2400" b="1" dirty="0"/>
              <a:t> (</a:t>
            </a:r>
            <a:r>
              <a:rPr lang="el-GR" sz="2400" b="1" dirty="0" err="1"/>
              <a:t>definiteness</a:t>
            </a:r>
            <a:r>
              <a:rPr lang="el-GR" sz="2400" b="1" dirty="0"/>
              <a:t>). </a:t>
            </a:r>
            <a:r>
              <a:rPr lang="el-GR" sz="2400" dirty="0"/>
              <a:t>Κάθε εντολή πρέπει να καθορίζεται χωρίς καμία αμφιβολία για τον τρόπο εκτέλεσής της. Λόγου χάριν, μία εντολή διαίρεσης πρέπει να θεωρεί και την περίπτωση όπου ο διαιρέτης λαμβάνει μηδενική τιμή. </a:t>
            </a:r>
          </a:p>
        </p:txBody>
      </p:sp>
    </p:spTree>
    <p:extLst>
      <p:ext uri="{BB962C8B-B14F-4D97-AF65-F5344CB8AC3E}">
        <p14:creationId xmlns:p14="http://schemas.microsoft.com/office/powerpoint/2010/main" val="1132480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C29D1537-9C4F-4296-9D4E-21C03FC423CA}"/>
              </a:ext>
            </a:extLst>
          </p:cNvPr>
          <p:cNvSpPr/>
          <p:nvPr/>
        </p:nvSpPr>
        <p:spPr>
          <a:xfrm>
            <a:off x="588818" y="1457467"/>
            <a:ext cx="11014363" cy="3046988"/>
          </a:xfrm>
          <a:prstGeom prst="rect">
            <a:avLst/>
          </a:prstGeom>
        </p:spPr>
        <p:txBody>
          <a:bodyPr wrap="square">
            <a:spAutoFit/>
          </a:bodyPr>
          <a:lstStyle/>
          <a:p>
            <a:pPr algn="just"/>
            <a:r>
              <a:rPr lang="el-GR" sz="2400" b="1" dirty="0"/>
              <a:t>4. Περατότητα (</a:t>
            </a:r>
            <a:r>
              <a:rPr lang="el-GR" sz="2400" b="1" dirty="0" err="1"/>
              <a:t>finiteness</a:t>
            </a:r>
            <a:r>
              <a:rPr lang="el-GR" sz="2400" b="1" dirty="0"/>
              <a:t>). </a:t>
            </a:r>
            <a:r>
              <a:rPr lang="el-GR" sz="2400" dirty="0"/>
              <a:t>Ο αλγόριθμος να τελειώνει μετά από πεπερασμένα βήματα εκτέλεσης των εντολών του. Μία διαδικασία που δεν τελειώνει μετά από ένα συγκεκριμένο αριθμό βημάτων δεν αποτελεί αλγόριθμο, αλλά λέγεται απλά υπολογιστική διαδικασία (</a:t>
            </a:r>
            <a:r>
              <a:rPr lang="el-GR" sz="2400" dirty="0" err="1"/>
              <a:t>computational</a:t>
            </a:r>
            <a:r>
              <a:rPr lang="el-GR" sz="2400" dirty="0"/>
              <a:t> </a:t>
            </a:r>
            <a:r>
              <a:rPr lang="el-GR" sz="2400" dirty="0" err="1"/>
              <a:t>procedure</a:t>
            </a:r>
            <a:r>
              <a:rPr lang="el-GR" sz="2400" dirty="0"/>
              <a:t>). </a:t>
            </a:r>
          </a:p>
          <a:p>
            <a:endParaRPr lang="el-GR" sz="2400" dirty="0"/>
          </a:p>
          <a:p>
            <a:r>
              <a:rPr lang="el-GR" sz="2400" b="1" dirty="0"/>
              <a:t>5. Αποτελεσματικότητα (</a:t>
            </a:r>
            <a:r>
              <a:rPr lang="el-GR" sz="2400" b="1" dirty="0" err="1"/>
              <a:t>effectiveness</a:t>
            </a:r>
            <a:r>
              <a:rPr lang="el-GR" sz="2400" b="1" dirty="0"/>
              <a:t>). </a:t>
            </a:r>
            <a:r>
              <a:rPr lang="el-GR" sz="2400" dirty="0"/>
              <a:t>Κάθε μεμονωμένη εντολή του αλγορίθμου να είναι απλή. Αυτό σημαίνει ότι μία εντολή δεν αρκεί να έχει ορισθεί, αλλά πρέπει να είναι και εκτελέσιμη.</a:t>
            </a:r>
          </a:p>
        </p:txBody>
      </p:sp>
      <p:sp>
        <p:nvSpPr>
          <p:cNvPr id="5" name="TextBox 4">
            <a:extLst>
              <a:ext uri="{FF2B5EF4-FFF2-40B4-BE49-F238E27FC236}">
                <a16:creationId xmlns:a16="http://schemas.microsoft.com/office/drawing/2014/main" id="{7CFD5CF1-586C-4FC2-B2A5-85FCCC271C11}"/>
              </a:ext>
            </a:extLst>
          </p:cNvPr>
          <p:cNvSpPr txBox="1"/>
          <p:nvPr/>
        </p:nvSpPr>
        <p:spPr>
          <a:xfrm>
            <a:off x="4306291" y="587835"/>
            <a:ext cx="4074513" cy="584775"/>
          </a:xfrm>
          <a:prstGeom prst="rect">
            <a:avLst/>
          </a:prstGeom>
          <a:noFill/>
          <a:ln>
            <a:solidFill>
              <a:schemeClr val="accent2">
                <a:lumMod val="75000"/>
              </a:schemeClr>
            </a:solidFill>
          </a:ln>
        </p:spPr>
        <p:txBody>
          <a:bodyPr wrap="none" rtlCol="0">
            <a:spAutoFit/>
          </a:bodyPr>
          <a:lstStyle/>
          <a:p>
            <a:r>
              <a:rPr lang="el-GR" sz="3200" dirty="0"/>
              <a:t>2.1 Τι είναι αλγόριθμος</a:t>
            </a:r>
          </a:p>
        </p:txBody>
      </p:sp>
    </p:spTree>
    <p:extLst>
      <p:ext uri="{BB962C8B-B14F-4D97-AF65-F5344CB8AC3E}">
        <p14:creationId xmlns:p14="http://schemas.microsoft.com/office/powerpoint/2010/main" val="2786792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92FD2640-9554-44E9-B6CD-C4DE0498F448}"/>
              </a:ext>
            </a:extLst>
          </p:cNvPr>
          <p:cNvSpPr/>
          <p:nvPr/>
        </p:nvSpPr>
        <p:spPr>
          <a:xfrm>
            <a:off x="831274" y="2517625"/>
            <a:ext cx="10487890" cy="830997"/>
          </a:xfrm>
          <a:prstGeom prst="rect">
            <a:avLst/>
          </a:prstGeom>
        </p:spPr>
        <p:txBody>
          <a:bodyPr wrap="square">
            <a:spAutoFit/>
          </a:bodyPr>
          <a:lstStyle/>
          <a:p>
            <a:r>
              <a:rPr lang="el-GR" sz="2400" dirty="0"/>
              <a:t>Η έννοια του αλγορίθμου δεν συνδέεται αποκλειστικά και μόνο με προβλήματα της Πληροφορικής.</a:t>
            </a:r>
          </a:p>
        </p:txBody>
      </p:sp>
      <p:sp>
        <p:nvSpPr>
          <p:cNvPr id="5" name="TextBox 4">
            <a:extLst>
              <a:ext uri="{FF2B5EF4-FFF2-40B4-BE49-F238E27FC236}">
                <a16:creationId xmlns:a16="http://schemas.microsoft.com/office/drawing/2014/main" id="{9E752250-A77C-4618-A318-999A398A5705}"/>
              </a:ext>
            </a:extLst>
          </p:cNvPr>
          <p:cNvSpPr txBox="1"/>
          <p:nvPr/>
        </p:nvSpPr>
        <p:spPr>
          <a:xfrm>
            <a:off x="4306291" y="587835"/>
            <a:ext cx="4074513" cy="584775"/>
          </a:xfrm>
          <a:prstGeom prst="rect">
            <a:avLst/>
          </a:prstGeom>
          <a:noFill/>
          <a:ln>
            <a:solidFill>
              <a:schemeClr val="accent2">
                <a:lumMod val="75000"/>
              </a:schemeClr>
            </a:solidFill>
          </a:ln>
        </p:spPr>
        <p:txBody>
          <a:bodyPr wrap="none" rtlCol="0">
            <a:spAutoFit/>
          </a:bodyPr>
          <a:lstStyle/>
          <a:p>
            <a:r>
              <a:rPr lang="el-GR" sz="3200" dirty="0"/>
              <a:t>2.1 Τι είναι αλγόριθμος</a:t>
            </a:r>
          </a:p>
        </p:txBody>
      </p:sp>
      <p:sp>
        <p:nvSpPr>
          <p:cNvPr id="6" name="TextBox 5">
            <a:extLst>
              <a:ext uri="{FF2B5EF4-FFF2-40B4-BE49-F238E27FC236}">
                <a16:creationId xmlns:a16="http://schemas.microsoft.com/office/drawing/2014/main" id="{57F01538-34CE-4415-B7C8-DCBBA8A388DC}"/>
              </a:ext>
            </a:extLst>
          </p:cNvPr>
          <p:cNvSpPr txBox="1"/>
          <p:nvPr/>
        </p:nvSpPr>
        <p:spPr>
          <a:xfrm>
            <a:off x="4934187" y="1614285"/>
            <a:ext cx="1856598" cy="461665"/>
          </a:xfrm>
          <a:prstGeom prst="rect">
            <a:avLst/>
          </a:prstGeom>
          <a:noFill/>
        </p:spPr>
        <p:txBody>
          <a:bodyPr wrap="none" rtlCol="0">
            <a:spAutoFit/>
          </a:bodyPr>
          <a:lstStyle/>
          <a:p>
            <a:r>
              <a:rPr lang="el-GR" sz="2400" b="1" dirty="0"/>
              <a:t>Παρατήρηση</a:t>
            </a:r>
          </a:p>
        </p:txBody>
      </p:sp>
    </p:spTree>
    <p:extLst>
      <p:ext uri="{BB962C8B-B14F-4D97-AF65-F5344CB8AC3E}">
        <p14:creationId xmlns:p14="http://schemas.microsoft.com/office/powerpoint/2010/main" val="408267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5BEA4A4-C2C7-40FE-B7BB-1F045AEABA0F}"/>
              </a:ext>
            </a:extLst>
          </p:cNvPr>
          <p:cNvSpPr txBox="1"/>
          <p:nvPr/>
        </p:nvSpPr>
        <p:spPr>
          <a:xfrm>
            <a:off x="3807527" y="587835"/>
            <a:ext cx="5325497" cy="584775"/>
          </a:xfrm>
          <a:prstGeom prst="rect">
            <a:avLst/>
          </a:prstGeom>
          <a:noFill/>
          <a:ln>
            <a:solidFill>
              <a:schemeClr val="accent2">
                <a:lumMod val="75000"/>
              </a:schemeClr>
            </a:solidFill>
          </a:ln>
        </p:spPr>
        <p:txBody>
          <a:bodyPr wrap="none" rtlCol="0">
            <a:spAutoFit/>
          </a:bodyPr>
          <a:lstStyle/>
          <a:p>
            <a:r>
              <a:rPr lang="el-GR" sz="3200" dirty="0"/>
              <a:t>2.2 Σπουδαιότητα αλγορίθμων</a:t>
            </a:r>
          </a:p>
        </p:txBody>
      </p:sp>
      <p:sp>
        <p:nvSpPr>
          <p:cNvPr id="5" name="Ορθογώνιο 4">
            <a:extLst>
              <a:ext uri="{FF2B5EF4-FFF2-40B4-BE49-F238E27FC236}">
                <a16:creationId xmlns:a16="http://schemas.microsoft.com/office/drawing/2014/main" id="{0E992990-0B0E-42D0-A6A4-89B380ADB9C2}"/>
              </a:ext>
            </a:extLst>
          </p:cNvPr>
          <p:cNvSpPr/>
          <p:nvPr/>
        </p:nvSpPr>
        <p:spPr>
          <a:xfrm>
            <a:off x="637309" y="1443289"/>
            <a:ext cx="10460182" cy="830997"/>
          </a:xfrm>
          <a:prstGeom prst="rect">
            <a:avLst/>
          </a:prstGeom>
        </p:spPr>
        <p:txBody>
          <a:bodyPr wrap="square">
            <a:spAutoFit/>
          </a:bodyPr>
          <a:lstStyle/>
          <a:p>
            <a:r>
              <a:rPr lang="el-GR" sz="2400" dirty="0"/>
              <a:t>Η </a:t>
            </a:r>
            <a:r>
              <a:rPr lang="el-GR" sz="2400" b="1" dirty="0"/>
              <a:t>Πληροφορική</a:t>
            </a:r>
            <a:r>
              <a:rPr lang="el-GR" sz="2400" dirty="0"/>
              <a:t>, μπορεί να ορισθεί ως η επιστήμη που </a:t>
            </a:r>
            <a:r>
              <a:rPr lang="el-GR" sz="2400" b="1" dirty="0"/>
              <a:t>μελετά</a:t>
            </a:r>
            <a:r>
              <a:rPr lang="el-GR" sz="2400" dirty="0"/>
              <a:t> τους </a:t>
            </a:r>
            <a:r>
              <a:rPr lang="el-GR" sz="2400" b="1" dirty="0"/>
              <a:t>αλγορίθμους</a:t>
            </a:r>
            <a:r>
              <a:rPr lang="el-GR" sz="2400" dirty="0"/>
              <a:t> από τις ακόλουθες </a:t>
            </a:r>
            <a:r>
              <a:rPr lang="el-GR" sz="2400" b="1" dirty="0"/>
              <a:t>σκοπιές</a:t>
            </a:r>
            <a:r>
              <a:rPr lang="el-GR" sz="2400" dirty="0"/>
              <a:t>:</a:t>
            </a:r>
          </a:p>
        </p:txBody>
      </p:sp>
      <p:sp>
        <p:nvSpPr>
          <p:cNvPr id="6" name="Ορθογώνιο 5">
            <a:extLst>
              <a:ext uri="{FF2B5EF4-FFF2-40B4-BE49-F238E27FC236}">
                <a16:creationId xmlns:a16="http://schemas.microsoft.com/office/drawing/2014/main" id="{33B57829-6F33-4D3B-B2A0-2178BCB3B0A5}"/>
              </a:ext>
            </a:extLst>
          </p:cNvPr>
          <p:cNvSpPr/>
          <p:nvPr/>
        </p:nvSpPr>
        <p:spPr>
          <a:xfrm>
            <a:off x="637309" y="2450124"/>
            <a:ext cx="10817522" cy="2308324"/>
          </a:xfrm>
          <a:prstGeom prst="rect">
            <a:avLst/>
          </a:prstGeom>
        </p:spPr>
        <p:txBody>
          <a:bodyPr wrap="square">
            <a:spAutoFit/>
          </a:bodyPr>
          <a:lstStyle/>
          <a:p>
            <a:pPr marL="457200" indent="-457200" algn="just">
              <a:buAutoNum type="arabicPeriod"/>
            </a:pPr>
            <a:r>
              <a:rPr lang="el-GR" sz="2400" b="1" dirty="0"/>
              <a:t>Υλικού (</a:t>
            </a:r>
            <a:r>
              <a:rPr lang="el-GR" sz="2400" b="1" dirty="0" err="1"/>
              <a:t>hardware</a:t>
            </a:r>
            <a:r>
              <a:rPr lang="el-GR" sz="2400" b="1" dirty="0"/>
              <a:t>). </a:t>
            </a:r>
          </a:p>
          <a:p>
            <a:pPr algn="just"/>
            <a:r>
              <a:rPr lang="el-GR" sz="2400" dirty="0"/>
              <a:t>Η ταχύτητα εκτέλεσης ενός αλγορίθμου επηρεάζεται από τις διάφορες τεχνολογίες υλικού, δηλαδή από τον τρόπο που είναι δομημένα σε μία ενιαία αρχιτεκτονική τα διάφορα συστατικά του υπολογιστή (δηλαδή ανάλογα με το αν ο υπολογιστής έχει κρυφή μνήμη και πόση, ανάλογα με την ταχύτητα της κύριας και δευτερεύουσας μνήμης </a:t>
            </a:r>
            <a:r>
              <a:rPr lang="el-GR" sz="2400" dirty="0" err="1"/>
              <a:t>κ.ο.κ.</a:t>
            </a:r>
            <a:r>
              <a:rPr lang="el-GR" sz="2400" dirty="0"/>
              <a:t>).</a:t>
            </a:r>
          </a:p>
        </p:txBody>
      </p:sp>
    </p:spTree>
    <p:extLst>
      <p:ext uri="{BB962C8B-B14F-4D97-AF65-F5344CB8AC3E}">
        <p14:creationId xmlns:p14="http://schemas.microsoft.com/office/powerpoint/2010/main" val="3075980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B80A2AEB-5894-4A5B-AA8D-75C94E990B12}"/>
              </a:ext>
            </a:extLst>
          </p:cNvPr>
          <p:cNvSpPr/>
          <p:nvPr/>
        </p:nvSpPr>
        <p:spPr>
          <a:xfrm>
            <a:off x="581891" y="1720840"/>
            <a:ext cx="11014364" cy="3416320"/>
          </a:xfrm>
          <a:prstGeom prst="rect">
            <a:avLst/>
          </a:prstGeom>
        </p:spPr>
        <p:txBody>
          <a:bodyPr wrap="square">
            <a:spAutoFit/>
          </a:bodyPr>
          <a:lstStyle/>
          <a:p>
            <a:pPr algn="just"/>
            <a:r>
              <a:rPr lang="el-GR" sz="2400" b="1" dirty="0"/>
              <a:t>2. Γλωσσών Προγραμματισμού (</a:t>
            </a:r>
            <a:r>
              <a:rPr lang="el-GR" sz="2400" b="1" dirty="0" err="1"/>
              <a:t>programming</a:t>
            </a:r>
            <a:r>
              <a:rPr lang="el-GR" sz="2400" b="1" dirty="0"/>
              <a:t> </a:t>
            </a:r>
            <a:r>
              <a:rPr lang="el-GR" sz="2400" b="1" dirty="0" err="1"/>
              <a:t>languages</a:t>
            </a:r>
            <a:r>
              <a:rPr lang="el-GR" sz="2400" b="1" dirty="0"/>
              <a:t>). </a:t>
            </a:r>
          </a:p>
          <a:p>
            <a:pPr algn="just"/>
            <a:r>
              <a:rPr lang="el-GR" sz="2400" dirty="0"/>
              <a:t>Το είδος της γλώσσας προγραμματισμού που χρησιμοποιείται (δηλαδή, χαμηλότερου ή υψηλότερου επιπέδου) αλλάζει τη δομή και τον αριθμό των εντολών ενός αλγορίθμου. Γενικά μία γλώσσα που είναι χαμηλότερου επιπέδου (όπως η </a:t>
            </a:r>
            <a:r>
              <a:rPr lang="el-GR" sz="2400" dirty="0" err="1"/>
              <a:t>assembly</a:t>
            </a:r>
            <a:r>
              <a:rPr lang="el-GR" sz="2400" dirty="0"/>
              <a:t> ή η γλώσσα C) είναι ταχύτερη από μία άλλη γλώσσα που είναι υψηλοτέρου επιπέδου (όπως η </a:t>
            </a:r>
            <a:r>
              <a:rPr lang="el-GR" sz="2400" dirty="0" err="1"/>
              <a:t>Basic</a:t>
            </a:r>
            <a:r>
              <a:rPr lang="el-GR" sz="2400" dirty="0"/>
              <a:t> ή </a:t>
            </a:r>
            <a:r>
              <a:rPr lang="el-GR" sz="2400" dirty="0" err="1"/>
              <a:t>Pascal</a:t>
            </a:r>
            <a:r>
              <a:rPr lang="el-GR" sz="2400" dirty="0"/>
              <a:t>). Ακόμη, σημειώνεται ότι διαφορές συναντώνται μεταξύ των γλωσσών σε σχέση με το πότε εμφανίσθηκαν. Για παράδειγμα, παλαιότερα μερικές γλώσσες προγραμματισμού δεν υποστήριζαν την αναδρομή (έννοια που θα εξετάσουμε σε βάθος αργότερα).</a:t>
            </a:r>
          </a:p>
        </p:txBody>
      </p:sp>
      <p:sp>
        <p:nvSpPr>
          <p:cNvPr id="5" name="TextBox 4">
            <a:extLst>
              <a:ext uri="{FF2B5EF4-FFF2-40B4-BE49-F238E27FC236}">
                <a16:creationId xmlns:a16="http://schemas.microsoft.com/office/drawing/2014/main" id="{88797EF6-009A-49C5-A0EE-EE9402469630}"/>
              </a:ext>
            </a:extLst>
          </p:cNvPr>
          <p:cNvSpPr txBox="1"/>
          <p:nvPr/>
        </p:nvSpPr>
        <p:spPr>
          <a:xfrm>
            <a:off x="3807527" y="587835"/>
            <a:ext cx="5325497" cy="584775"/>
          </a:xfrm>
          <a:prstGeom prst="rect">
            <a:avLst/>
          </a:prstGeom>
          <a:noFill/>
          <a:ln>
            <a:solidFill>
              <a:schemeClr val="accent2">
                <a:lumMod val="75000"/>
              </a:schemeClr>
            </a:solidFill>
          </a:ln>
        </p:spPr>
        <p:txBody>
          <a:bodyPr wrap="none" rtlCol="0">
            <a:spAutoFit/>
          </a:bodyPr>
          <a:lstStyle/>
          <a:p>
            <a:r>
              <a:rPr lang="el-GR" sz="3200" dirty="0"/>
              <a:t>2.2 Σπουδαιότητα αλγορίθμων</a:t>
            </a:r>
          </a:p>
        </p:txBody>
      </p:sp>
    </p:spTree>
    <p:extLst>
      <p:ext uri="{BB962C8B-B14F-4D97-AF65-F5344CB8AC3E}">
        <p14:creationId xmlns:p14="http://schemas.microsoft.com/office/powerpoint/2010/main" val="156543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0BBD5D9-E86D-435E-9AAD-E10F4979A767}"/>
              </a:ext>
            </a:extLst>
          </p:cNvPr>
          <p:cNvSpPr txBox="1"/>
          <p:nvPr/>
        </p:nvSpPr>
        <p:spPr>
          <a:xfrm>
            <a:off x="3807527" y="587835"/>
            <a:ext cx="5325497" cy="584775"/>
          </a:xfrm>
          <a:prstGeom prst="rect">
            <a:avLst/>
          </a:prstGeom>
          <a:noFill/>
          <a:ln>
            <a:solidFill>
              <a:schemeClr val="accent2">
                <a:lumMod val="75000"/>
              </a:schemeClr>
            </a:solidFill>
          </a:ln>
        </p:spPr>
        <p:txBody>
          <a:bodyPr wrap="none" rtlCol="0">
            <a:spAutoFit/>
          </a:bodyPr>
          <a:lstStyle/>
          <a:p>
            <a:r>
              <a:rPr lang="el-GR" sz="3200" dirty="0"/>
              <a:t>2.2 Σπουδαιότητα αλγορίθμων</a:t>
            </a:r>
          </a:p>
        </p:txBody>
      </p:sp>
      <p:sp>
        <p:nvSpPr>
          <p:cNvPr id="5" name="Ορθογώνιο 4">
            <a:extLst>
              <a:ext uri="{FF2B5EF4-FFF2-40B4-BE49-F238E27FC236}">
                <a16:creationId xmlns:a16="http://schemas.microsoft.com/office/drawing/2014/main" id="{ACAB80BC-F3EB-4F46-B886-D774DC0C5F3F}"/>
              </a:ext>
            </a:extLst>
          </p:cNvPr>
          <p:cNvSpPr/>
          <p:nvPr/>
        </p:nvSpPr>
        <p:spPr>
          <a:xfrm>
            <a:off x="609599" y="1789744"/>
            <a:ext cx="10778837" cy="2677656"/>
          </a:xfrm>
          <a:prstGeom prst="rect">
            <a:avLst/>
          </a:prstGeom>
        </p:spPr>
        <p:txBody>
          <a:bodyPr wrap="square">
            <a:spAutoFit/>
          </a:bodyPr>
          <a:lstStyle/>
          <a:p>
            <a:pPr algn="just"/>
            <a:r>
              <a:rPr lang="el-GR" sz="2400" b="1" dirty="0"/>
              <a:t>3. Θεωρητική (</a:t>
            </a:r>
            <a:r>
              <a:rPr lang="el-GR" sz="2400" b="1" dirty="0" err="1"/>
              <a:t>theoretical</a:t>
            </a:r>
            <a:r>
              <a:rPr lang="el-GR" sz="2400" b="1" dirty="0"/>
              <a:t>). </a:t>
            </a:r>
          </a:p>
          <a:p>
            <a:pPr algn="just"/>
            <a:r>
              <a:rPr lang="el-GR" sz="2400" dirty="0"/>
              <a:t>Το ερώτημα που συχνά τίθεται είναι αν πράγματι υπάρχει ή όχι κάποιος αποδοτικός αλγόριθμος για την επίλυση ενός προβλήματος. Η εξέταση αυτού του ερωτήματος είναι δύσκολο να σχολιασθεί στα πλαίσια του βιβλίου αυτού, επειδή απαιτεί μεγάλη θεωρητική κατάρτιση. Ωστόσο η προσέγγιση αυτή είναι ιδιαίτερα σημαντική, γιατί προσδιορίζει τα όρια της λύσης που θα βρεθεί σε σχέση με ένα συγκεκριμένο πρόβλημα.</a:t>
            </a:r>
          </a:p>
        </p:txBody>
      </p:sp>
    </p:spTree>
    <p:extLst>
      <p:ext uri="{BB962C8B-B14F-4D97-AF65-F5344CB8AC3E}">
        <p14:creationId xmlns:p14="http://schemas.microsoft.com/office/powerpoint/2010/main" val="2418147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0BBD5D9-E86D-435E-9AAD-E10F4979A767}"/>
              </a:ext>
            </a:extLst>
          </p:cNvPr>
          <p:cNvSpPr txBox="1"/>
          <p:nvPr/>
        </p:nvSpPr>
        <p:spPr>
          <a:xfrm>
            <a:off x="3807527" y="587835"/>
            <a:ext cx="5325497" cy="584775"/>
          </a:xfrm>
          <a:prstGeom prst="rect">
            <a:avLst/>
          </a:prstGeom>
          <a:noFill/>
          <a:ln>
            <a:solidFill>
              <a:schemeClr val="accent2">
                <a:lumMod val="75000"/>
              </a:schemeClr>
            </a:solidFill>
          </a:ln>
        </p:spPr>
        <p:txBody>
          <a:bodyPr wrap="none" rtlCol="0">
            <a:spAutoFit/>
          </a:bodyPr>
          <a:lstStyle/>
          <a:p>
            <a:r>
              <a:rPr lang="el-GR" sz="3200" dirty="0"/>
              <a:t>2.2 Σπουδαιότητα αλγορίθμων</a:t>
            </a:r>
          </a:p>
        </p:txBody>
      </p:sp>
      <p:sp>
        <p:nvSpPr>
          <p:cNvPr id="5" name="Ορθογώνιο 4">
            <a:extLst>
              <a:ext uri="{FF2B5EF4-FFF2-40B4-BE49-F238E27FC236}">
                <a16:creationId xmlns:a16="http://schemas.microsoft.com/office/drawing/2014/main" id="{ACAB80BC-F3EB-4F46-B886-D774DC0C5F3F}"/>
              </a:ext>
            </a:extLst>
          </p:cNvPr>
          <p:cNvSpPr/>
          <p:nvPr/>
        </p:nvSpPr>
        <p:spPr>
          <a:xfrm>
            <a:off x="609599" y="1789744"/>
            <a:ext cx="10778837" cy="1938992"/>
          </a:xfrm>
          <a:prstGeom prst="rect">
            <a:avLst/>
          </a:prstGeom>
        </p:spPr>
        <p:txBody>
          <a:bodyPr wrap="square">
            <a:spAutoFit/>
          </a:bodyPr>
          <a:lstStyle/>
          <a:p>
            <a:pPr algn="just"/>
            <a:r>
              <a:rPr lang="el-GR" sz="2400" b="1" dirty="0"/>
              <a:t>4. Αναλυτική (</a:t>
            </a:r>
            <a:r>
              <a:rPr lang="el-GR" sz="2400" b="1" dirty="0" err="1"/>
              <a:t>analytical</a:t>
            </a:r>
            <a:r>
              <a:rPr lang="el-GR" sz="2400" b="1" dirty="0"/>
              <a:t>). </a:t>
            </a:r>
          </a:p>
          <a:p>
            <a:pPr algn="just"/>
            <a:r>
              <a:rPr lang="el-GR" sz="2400" dirty="0"/>
              <a:t>Μελετώνται οι υπολογιστικοί πόροι (</a:t>
            </a:r>
            <a:r>
              <a:rPr lang="el-GR" sz="2400" dirty="0" err="1"/>
              <a:t>computer</a:t>
            </a:r>
            <a:r>
              <a:rPr lang="el-GR" sz="2400" dirty="0"/>
              <a:t> </a:t>
            </a:r>
            <a:r>
              <a:rPr lang="el-GR" sz="2400" dirty="0" err="1"/>
              <a:t>resources</a:t>
            </a:r>
            <a:r>
              <a:rPr lang="el-GR" sz="2400" dirty="0"/>
              <a:t>) που απαιτούνται από έναν αλγόριθμο, όπως για παράδειγμα το μέγεθος της κύριας και της δευτερεύουσας μνήμης, ο χρόνος για λειτουργίες CPU και για λειτουργίες εισόδου/εξόδου κ.λπ. Το αντικείμενο αυτό θα εξηγηθεί πληρέστερα στο Κεφάλαιο 5. </a:t>
            </a:r>
          </a:p>
        </p:txBody>
      </p:sp>
    </p:spTree>
    <p:extLst>
      <p:ext uri="{BB962C8B-B14F-4D97-AF65-F5344CB8AC3E}">
        <p14:creationId xmlns:p14="http://schemas.microsoft.com/office/powerpoint/2010/main" val="288802854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2235</Words>
  <Application>Microsoft Office PowerPoint</Application>
  <PresentationFormat>Ευρεία οθόνη</PresentationFormat>
  <Paragraphs>123</Paragraphs>
  <Slides>28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28</vt:i4>
      </vt:variant>
    </vt:vector>
  </HeadingPairs>
  <TitlesOfParts>
    <vt:vector size="32"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ΔΗΜΗΤΡΙΟΣ ΒΑΡΣΟΣ</dc:creator>
  <cp:lastModifiedBy>ΔΗΜΗΤΡΙΟΣ ΒΑΡΣΟΣ</cp:lastModifiedBy>
  <cp:revision>27</cp:revision>
  <dcterms:created xsi:type="dcterms:W3CDTF">2019-09-14T13:57:25Z</dcterms:created>
  <dcterms:modified xsi:type="dcterms:W3CDTF">2020-09-25T05:32:14Z</dcterms:modified>
</cp:coreProperties>
</file>