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0" r:id="rId3"/>
    <p:sldId id="281"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0" d="100"/>
          <a:sy n="70" d="100"/>
        </p:scale>
        <p:origin x="660"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D90797-E603-438D-843C-7FA960256A5D}"/>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9BCD800-BEF2-408C-9471-D9CB0BC856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CFD94449-F759-49FA-8AE0-3597D6956F40}"/>
              </a:ext>
            </a:extLst>
          </p:cNvPr>
          <p:cNvSpPr>
            <a:spLocks noGrp="1"/>
          </p:cNvSpPr>
          <p:nvPr>
            <p:ph type="dt" sz="half" idx="10"/>
          </p:nvPr>
        </p:nvSpPr>
        <p:spPr/>
        <p:txBody>
          <a:bodyPr/>
          <a:lstStyle/>
          <a:p>
            <a:fld id="{AA16CCB7-9C6E-495C-8045-DBE798750253}" type="datetimeFigureOut">
              <a:rPr lang="el-GR" smtClean="0"/>
              <a:t>27/9/2020</a:t>
            </a:fld>
            <a:endParaRPr lang="el-GR"/>
          </a:p>
        </p:txBody>
      </p:sp>
      <p:sp>
        <p:nvSpPr>
          <p:cNvPr id="5" name="Θέση υποσέλιδου 4">
            <a:extLst>
              <a:ext uri="{FF2B5EF4-FFF2-40B4-BE49-F238E27FC236}">
                <a16:creationId xmlns:a16="http://schemas.microsoft.com/office/drawing/2014/main" id="{5C3D2337-6908-422C-9D2F-BA4DC1A6012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B8C17CE-C038-4848-B8CD-CC7D817E8070}"/>
              </a:ext>
            </a:extLst>
          </p:cNvPr>
          <p:cNvSpPr>
            <a:spLocks noGrp="1"/>
          </p:cNvSpPr>
          <p:nvPr>
            <p:ph type="sldNum" sz="quarter" idx="12"/>
          </p:nvPr>
        </p:nvSpPr>
        <p:spPr/>
        <p:txBody>
          <a:bodyPr/>
          <a:lstStyle/>
          <a:p>
            <a:fld id="{44E93E66-07F4-429C-9E19-032662ABFBF2}" type="slidenum">
              <a:rPr lang="el-GR" smtClean="0"/>
              <a:t>‹#›</a:t>
            </a:fld>
            <a:endParaRPr lang="el-GR"/>
          </a:p>
        </p:txBody>
      </p:sp>
    </p:spTree>
    <p:extLst>
      <p:ext uri="{BB962C8B-B14F-4D97-AF65-F5344CB8AC3E}">
        <p14:creationId xmlns:p14="http://schemas.microsoft.com/office/powerpoint/2010/main" val="3698842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3CF7FE-5403-4615-9A1C-ED274A069D6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4F4E679-845E-4A14-B5CC-8C794585932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ED58908-D652-4162-8574-7E49D0E1B421}"/>
              </a:ext>
            </a:extLst>
          </p:cNvPr>
          <p:cNvSpPr>
            <a:spLocks noGrp="1"/>
          </p:cNvSpPr>
          <p:nvPr>
            <p:ph type="dt" sz="half" idx="10"/>
          </p:nvPr>
        </p:nvSpPr>
        <p:spPr/>
        <p:txBody>
          <a:bodyPr/>
          <a:lstStyle/>
          <a:p>
            <a:fld id="{AA16CCB7-9C6E-495C-8045-DBE798750253}" type="datetimeFigureOut">
              <a:rPr lang="el-GR" smtClean="0"/>
              <a:t>27/9/2020</a:t>
            </a:fld>
            <a:endParaRPr lang="el-GR"/>
          </a:p>
        </p:txBody>
      </p:sp>
      <p:sp>
        <p:nvSpPr>
          <p:cNvPr id="5" name="Θέση υποσέλιδου 4">
            <a:extLst>
              <a:ext uri="{FF2B5EF4-FFF2-40B4-BE49-F238E27FC236}">
                <a16:creationId xmlns:a16="http://schemas.microsoft.com/office/drawing/2014/main" id="{E642F440-4CCB-45D1-AC35-F8002096D31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3AAA1F3-E262-4567-96EB-BA31C0BAC5E4}"/>
              </a:ext>
            </a:extLst>
          </p:cNvPr>
          <p:cNvSpPr>
            <a:spLocks noGrp="1"/>
          </p:cNvSpPr>
          <p:nvPr>
            <p:ph type="sldNum" sz="quarter" idx="12"/>
          </p:nvPr>
        </p:nvSpPr>
        <p:spPr/>
        <p:txBody>
          <a:bodyPr/>
          <a:lstStyle/>
          <a:p>
            <a:fld id="{44E93E66-07F4-429C-9E19-032662ABFBF2}" type="slidenum">
              <a:rPr lang="el-GR" smtClean="0"/>
              <a:t>‹#›</a:t>
            </a:fld>
            <a:endParaRPr lang="el-GR"/>
          </a:p>
        </p:txBody>
      </p:sp>
    </p:spTree>
    <p:extLst>
      <p:ext uri="{BB962C8B-B14F-4D97-AF65-F5344CB8AC3E}">
        <p14:creationId xmlns:p14="http://schemas.microsoft.com/office/powerpoint/2010/main" val="3724703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168FB407-F7D5-4F19-AE1C-B63A66ACF15E}"/>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547D76D-4AAB-4FA2-A10F-6539F44649CC}"/>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37B5554-644F-419D-B850-130752B00C05}"/>
              </a:ext>
            </a:extLst>
          </p:cNvPr>
          <p:cNvSpPr>
            <a:spLocks noGrp="1"/>
          </p:cNvSpPr>
          <p:nvPr>
            <p:ph type="dt" sz="half" idx="10"/>
          </p:nvPr>
        </p:nvSpPr>
        <p:spPr/>
        <p:txBody>
          <a:bodyPr/>
          <a:lstStyle/>
          <a:p>
            <a:fld id="{AA16CCB7-9C6E-495C-8045-DBE798750253}" type="datetimeFigureOut">
              <a:rPr lang="el-GR" smtClean="0"/>
              <a:t>27/9/2020</a:t>
            </a:fld>
            <a:endParaRPr lang="el-GR"/>
          </a:p>
        </p:txBody>
      </p:sp>
      <p:sp>
        <p:nvSpPr>
          <p:cNvPr id="5" name="Θέση υποσέλιδου 4">
            <a:extLst>
              <a:ext uri="{FF2B5EF4-FFF2-40B4-BE49-F238E27FC236}">
                <a16:creationId xmlns:a16="http://schemas.microsoft.com/office/drawing/2014/main" id="{C84869F2-F9BD-417A-A29F-40C085905B0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A7635D4-06E1-42F4-B6FF-8782E4264785}"/>
              </a:ext>
            </a:extLst>
          </p:cNvPr>
          <p:cNvSpPr>
            <a:spLocks noGrp="1"/>
          </p:cNvSpPr>
          <p:nvPr>
            <p:ph type="sldNum" sz="quarter" idx="12"/>
          </p:nvPr>
        </p:nvSpPr>
        <p:spPr/>
        <p:txBody>
          <a:bodyPr/>
          <a:lstStyle/>
          <a:p>
            <a:fld id="{44E93E66-07F4-429C-9E19-032662ABFBF2}" type="slidenum">
              <a:rPr lang="el-GR" smtClean="0"/>
              <a:t>‹#›</a:t>
            </a:fld>
            <a:endParaRPr lang="el-GR"/>
          </a:p>
        </p:txBody>
      </p:sp>
    </p:spTree>
    <p:extLst>
      <p:ext uri="{BB962C8B-B14F-4D97-AF65-F5344CB8AC3E}">
        <p14:creationId xmlns:p14="http://schemas.microsoft.com/office/powerpoint/2010/main" val="1161401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51F03A-4159-4B88-BAD3-E12A6774B8A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6D54343-D502-40A4-9410-7DF46D57BC55}"/>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BCAB51D-6094-4EFA-83D2-DC6034C8BDF8}"/>
              </a:ext>
            </a:extLst>
          </p:cNvPr>
          <p:cNvSpPr>
            <a:spLocks noGrp="1"/>
          </p:cNvSpPr>
          <p:nvPr>
            <p:ph type="dt" sz="half" idx="10"/>
          </p:nvPr>
        </p:nvSpPr>
        <p:spPr/>
        <p:txBody>
          <a:bodyPr/>
          <a:lstStyle/>
          <a:p>
            <a:fld id="{AA16CCB7-9C6E-495C-8045-DBE798750253}" type="datetimeFigureOut">
              <a:rPr lang="el-GR" smtClean="0"/>
              <a:t>27/9/2020</a:t>
            </a:fld>
            <a:endParaRPr lang="el-GR"/>
          </a:p>
        </p:txBody>
      </p:sp>
      <p:sp>
        <p:nvSpPr>
          <p:cNvPr id="5" name="Θέση υποσέλιδου 4">
            <a:extLst>
              <a:ext uri="{FF2B5EF4-FFF2-40B4-BE49-F238E27FC236}">
                <a16:creationId xmlns:a16="http://schemas.microsoft.com/office/drawing/2014/main" id="{B0DAE050-87D3-4F7C-BC91-29DB7BB1256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E89196E-B504-42F2-BEE0-4F9C7386A8EC}"/>
              </a:ext>
            </a:extLst>
          </p:cNvPr>
          <p:cNvSpPr>
            <a:spLocks noGrp="1"/>
          </p:cNvSpPr>
          <p:nvPr>
            <p:ph type="sldNum" sz="quarter" idx="12"/>
          </p:nvPr>
        </p:nvSpPr>
        <p:spPr/>
        <p:txBody>
          <a:bodyPr/>
          <a:lstStyle/>
          <a:p>
            <a:fld id="{44E93E66-07F4-429C-9E19-032662ABFBF2}" type="slidenum">
              <a:rPr lang="el-GR" smtClean="0"/>
              <a:t>‹#›</a:t>
            </a:fld>
            <a:endParaRPr lang="el-GR"/>
          </a:p>
        </p:txBody>
      </p:sp>
    </p:spTree>
    <p:extLst>
      <p:ext uri="{BB962C8B-B14F-4D97-AF65-F5344CB8AC3E}">
        <p14:creationId xmlns:p14="http://schemas.microsoft.com/office/powerpoint/2010/main" val="1296539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85BB34-D553-45DB-B27E-B184EBCEC383}"/>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D910B5E-10B0-4525-9D15-787AB2D0BE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91DE7684-ABB0-4045-AAF8-193CA3DEFCBC}"/>
              </a:ext>
            </a:extLst>
          </p:cNvPr>
          <p:cNvSpPr>
            <a:spLocks noGrp="1"/>
          </p:cNvSpPr>
          <p:nvPr>
            <p:ph type="dt" sz="half" idx="10"/>
          </p:nvPr>
        </p:nvSpPr>
        <p:spPr/>
        <p:txBody>
          <a:bodyPr/>
          <a:lstStyle/>
          <a:p>
            <a:fld id="{AA16CCB7-9C6E-495C-8045-DBE798750253}" type="datetimeFigureOut">
              <a:rPr lang="el-GR" smtClean="0"/>
              <a:t>27/9/2020</a:t>
            </a:fld>
            <a:endParaRPr lang="el-GR"/>
          </a:p>
        </p:txBody>
      </p:sp>
      <p:sp>
        <p:nvSpPr>
          <p:cNvPr id="5" name="Θέση υποσέλιδου 4">
            <a:extLst>
              <a:ext uri="{FF2B5EF4-FFF2-40B4-BE49-F238E27FC236}">
                <a16:creationId xmlns:a16="http://schemas.microsoft.com/office/drawing/2014/main" id="{E8C8DF3F-65ED-4DF1-9930-4508616EE12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F7C1851-9432-4E0B-B811-38BC46969335}"/>
              </a:ext>
            </a:extLst>
          </p:cNvPr>
          <p:cNvSpPr>
            <a:spLocks noGrp="1"/>
          </p:cNvSpPr>
          <p:nvPr>
            <p:ph type="sldNum" sz="quarter" idx="12"/>
          </p:nvPr>
        </p:nvSpPr>
        <p:spPr/>
        <p:txBody>
          <a:bodyPr/>
          <a:lstStyle/>
          <a:p>
            <a:fld id="{44E93E66-07F4-429C-9E19-032662ABFBF2}" type="slidenum">
              <a:rPr lang="el-GR" smtClean="0"/>
              <a:t>‹#›</a:t>
            </a:fld>
            <a:endParaRPr lang="el-GR"/>
          </a:p>
        </p:txBody>
      </p:sp>
    </p:spTree>
    <p:extLst>
      <p:ext uri="{BB962C8B-B14F-4D97-AF65-F5344CB8AC3E}">
        <p14:creationId xmlns:p14="http://schemas.microsoft.com/office/powerpoint/2010/main" val="427048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09EED2-4D86-4D97-8A20-2332D6526E0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ADB3983-FF79-43FE-812B-2BEBB5F696A2}"/>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C8E986C0-0207-4014-88B6-031DB73EE47B}"/>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323FCFD2-EBF7-49FD-BB1F-665687AE2595}"/>
              </a:ext>
            </a:extLst>
          </p:cNvPr>
          <p:cNvSpPr>
            <a:spLocks noGrp="1"/>
          </p:cNvSpPr>
          <p:nvPr>
            <p:ph type="dt" sz="half" idx="10"/>
          </p:nvPr>
        </p:nvSpPr>
        <p:spPr/>
        <p:txBody>
          <a:bodyPr/>
          <a:lstStyle/>
          <a:p>
            <a:fld id="{AA16CCB7-9C6E-495C-8045-DBE798750253}" type="datetimeFigureOut">
              <a:rPr lang="el-GR" smtClean="0"/>
              <a:t>27/9/2020</a:t>
            </a:fld>
            <a:endParaRPr lang="el-GR"/>
          </a:p>
        </p:txBody>
      </p:sp>
      <p:sp>
        <p:nvSpPr>
          <p:cNvPr id="6" name="Θέση υποσέλιδου 5">
            <a:extLst>
              <a:ext uri="{FF2B5EF4-FFF2-40B4-BE49-F238E27FC236}">
                <a16:creationId xmlns:a16="http://schemas.microsoft.com/office/drawing/2014/main" id="{E6D2909D-1F60-4264-B4E5-4F0F65E5B08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680025D-DAAE-465E-8328-9C6365DD0BCE}"/>
              </a:ext>
            </a:extLst>
          </p:cNvPr>
          <p:cNvSpPr>
            <a:spLocks noGrp="1"/>
          </p:cNvSpPr>
          <p:nvPr>
            <p:ph type="sldNum" sz="quarter" idx="12"/>
          </p:nvPr>
        </p:nvSpPr>
        <p:spPr/>
        <p:txBody>
          <a:bodyPr/>
          <a:lstStyle/>
          <a:p>
            <a:fld id="{44E93E66-07F4-429C-9E19-032662ABFBF2}" type="slidenum">
              <a:rPr lang="el-GR" smtClean="0"/>
              <a:t>‹#›</a:t>
            </a:fld>
            <a:endParaRPr lang="el-GR"/>
          </a:p>
        </p:txBody>
      </p:sp>
    </p:spTree>
    <p:extLst>
      <p:ext uri="{BB962C8B-B14F-4D97-AF65-F5344CB8AC3E}">
        <p14:creationId xmlns:p14="http://schemas.microsoft.com/office/powerpoint/2010/main" val="2043664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10B714-9CBF-418A-AEA0-226C154B1059}"/>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2E99916-1061-4DA2-92B0-C8F044BC8A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F932E767-97EB-468C-BE75-52992961A1E2}"/>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731915CF-9B89-4A1E-8792-7905BA497E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FFBF27A-E014-435D-8254-B99B5E9C0DF4}"/>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736A38E1-A011-4589-9B21-FCBD4622BB06}"/>
              </a:ext>
            </a:extLst>
          </p:cNvPr>
          <p:cNvSpPr>
            <a:spLocks noGrp="1"/>
          </p:cNvSpPr>
          <p:nvPr>
            <p:ph type="dt" sz="half" idx="10"/>
          </p:nvPr>
        </p:nvSpPr>
        <p:spPr/>
        <p:txBody>
          <a:bodyPr/>
          <a:lstStyle/>
          <a:p>
            <a:fld id="{AA16CCB7-9C6E-495C-8045-DBE798750253}" type="datetimeFigureOut">
              <a:rPr lang="el-GR" smtClean="0"/>
              <a:t>27/9/2020</a:t>
            </a:fld>
            <a:endParaRPr lang="el-GR"/>
          </a:p>
        </p:txBody>
      </p:sp>
      <p:sp>
        <p:nvSpPr>
          <p:cNvPr id="8" name="Θέση υποσέλιδου 7">
            <a:extLst>
              <a:ext uri="{FF2B5EF4-FFF2-40B4-BE49-F238E27FC236}">
                <a16:creationId xmlns:a16="http://schemas.microsoft.com/office/drawing/2014/main" id="{2A8B1C87-9EAB-406B-B036-B5AB60D602AB}"/>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238DC711-F433-44AF-9ABB-6C043586DC45}"/>
              </a:ext>
            </a:extLst>
          </p:cNvPr>
          <p:cNvSpPr>
            <a:spLocks noGrp="1"/>
          </p:cNvSpPr>
          <p:nvPr>
            <p:ph type="sldNum" sz="quarter" idx="12"/>
          </p:nvPr>
        </p:nvSpPr>
        <p:spPr/>
        <p:txBody>
          <a:bodyPr/>
          <a:lstStyle/>
          <a:p>
            <a:fld id="{44E93E66-07F4-429C-9E19-032662ABFBF2}" type="slidenum">
              <a:rPr lang="el-GR" smtClean="0"/>
              <a:t>‹#›</a:t>
            </a:fld>
            <a:endParaRPr lang="el-GR"/>
          </a:p>
        </p:txBody>
      </p:sp>
    </p:spTree>
    <p:extLst>
      <p:ext uri="{BB962C8B-B14F-4D97-AF65-F5344CB8AC3E}">
        <p14:creationId xmlns:p14="http://schemas.microsoft.com/office/powerpoint/2010/main" val="3085542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A66427-B92A-40BE-B8DD-B412EF1BF2F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0F027985-DFE4-4BC2-A99A-5A3B6F79C1B0}"/>
              </a:ext>
            </a:extLst>
          </p:cNvPr>
          <p:cNvSpPr>
            <a:spLocks noGrp="1"/>
          </p:cNvSpPr>
          <p:nvPr>
            <p:ph type="dt" sz="half" idx="10"/>
          </p:nvPr>
        </p:nvSpPr>
        <p:spPr/>
        <p:txBody>
          <a:bodyPr/>
          <a:lstStyle/>
          <a:p>
            <a:fld id="{AA16CCB7-9C6E-495C-8045-DBE798750253}" type="datetimeFigureOut">
              <a:rPr lang="el-GR" smtClean="0"/>
              <a:t>27/9/2020</a:t>
            </a:fld>
            <a:endParaRPr lang="el-GR"/>
          </a:p>
        </p:txBody>
      </p:sp>
      <p:sp>
        <p:nvSpPr>
          <p:cNvPr id="4" name="Θέση υποσέλιδου 3">
            <a:extLst>
              <a:ext uri="{FF2B5EF4-FFF2-40B4-BE49-F238E27FC236}">
                <a16:creationId xmlns:a16="http://schemas.microsoft.com/office/drawing/2014/main" id="{BEE7C90B-8158-44FB-973B-D9622C6A58B1}"/>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E7A3437-AC24-4C13-AEA7-5AD0D7F64427}"/>
              </a:ext>
            </a:extLst>
          </p:cNvPr>
          <p:cNvSpPr>
            <a:spLocks noGrp="1"/>
          </p:cNvSpPr>
          <p:nvPr>
            <p:ph type="sldNum" sz="quarter" idx="12"/>
          </p:nvPr>
        </p:nvSpPr>
        <p:spPr/>
        <p:txBody>
          <a:bodyPr/>
          <a:lstStyle/>
          <a:p>
            <a:fld id="{44E93E66-07F4-429C-9E19-032662ABFBF2}" type="slidenum">
              <a:rPr lang="el-GR" smtClean="0"/>
              <a:t>‹#›</a:t>
            </a:fld>
            <a:endParaRPr lang="el-GR"/>
          </a:p>
        </p:txBody>
      </p:sp>
    </p:spTree>
    <p:extLst>
      <p:ext uri="{BB962C8B-B14F-4D97-AF65-F5344CB8AC3E}">
        <p14:creationId xmlns:p14="http://schemas.microsoft.com/office/powerpoint/2010/main" val="2903624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744914C-A5B5-41C1-B766-2E09EF8E200C}"/>
              </a:ext>
            </a:extLst>
          </p:cNvPr>
          <p:cNvSpPr>
            <a:spLocks noGrp="1"/>
          </p:cNvSpPr>
          <p:nvPr>
            <p:ph type="dt" sz="half" idx="10"/>
          </p:nvPr>
        </p:nvSpPr>
        <p:spPr/>
        <p:txBody>
          <a:bodyPr/>
          <a:lstStyle/>
          <a:p>
            <a:fld id="{AA16CCB7-9C6E-495C-8045-DBE798750253}" type="datetimeFigureOut">
              <a:rPr lang="el-GR" smtClean="0"/>
              <a:t>27/9/2020</a:t>
            </a:fld>
            <a:endParaRPr lang="el-GR"/>
          </a:p>
        </p:txBody>
      </p:sp>
      <p:sp>
        <p:nvSpPr>
          <p:cNvPr id="3" name="Θέση υποσέλιδου 2">
            <a:extLst>
              <a:ext uri="{FF2B5EF4-FFF2-40B4-BE49-F238E27FC236}">
                <a16:creationId xmlns:a16="http://schemas.microsoft.com/office/drawing/2014/main" id="{40DAE468-8AB5-4B2E-B369-758D6D5F9F9B}"/>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0392ADD2-24B5-40FC-BB8D-E63345CCCBA7}"/>
              </a:ext>
            </a:extLst>
          </p:cNvPr>
          <p:cNvSpPr>
            <a:spLocks noGrp="1"/>
          </p:cNvSpPr>
          <p:nvPr>
            <p:ph type="sldNum" sz="quarter" idx="12"/>
          </p:nvPr>
        </p:nvSpPr>
        <p:spPr/>
        <p:txBody>
          <a:bodyPr/>
          <a:lstStyle/>
          <a:p>
            <a:fld id="{44E93E66-07F4-429C-9E19-032662ABFBF2}" type="slidenum">
              <a:rPr lang="el-GR" smtClean="0"/>
              <a:t>‹#›</a:t>
            </a:fld>
            <a:endParaRPr lang="el-GR"/>
          </a:p>
        </p:txBody>
      </p:sp>
    </p:spTree>
    <p:extLst>
      <p:ext uri="{BB962C8B-B14F-4D97-AF65-F5344CB8AC3E}">
        <p14:creationId xmlns:p14="http://schemas.microsoft.com/office/powerpoint/2010/main" val="3615331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985519-3CA7-40D4-8BCE-3FF2DB2D2EC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8B2AE53-86AE-4E94-8D14-543EC78F85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11501F08-8C3D-4AE0-893B-22CDE5DDFA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5F583CF-5AB4-47E4-B22D-68D3829F1853}"/>
              </a:ext>
            </a:extLst>
          </p:cNvPr>
          <p:cNvSpPr>
            <a:spLocks noGrp="1"/>
          </p:cNvSpPr>
          <p:nvPr>
            <p:ph type="dt" sz="half" idx="10"/>
          </p:nvPr>
        </p:nvSpPr>
        <p:spPr/>
        <p:txBody>
          <a:bodyPr/>
          <a:lstStyle/>
          <a:p>
            <a:fld id="{AA16CCB7-9C6E-495C-8045-DBE798750253}" type="datetimeFigureOut">
              <a:rPr lang="el-GR" smtClean="0"/>
              <a:t>27/9/2020</a:t>
            </a:fld>
            <a:endParaRPr lang="el-GR"/>
          </a:p>
        </p:txBody>
      </p:sp>
      <p:sp>
        <p:nvSpPr>
          <p:cNvPr id="6" name="Θέση υποσέλιδου 5">
            <a:extLst>
              <a:ext uri="{FF2B5EF4-FFF2-40B4-BE49-F238E27FC236}">
                <a16:creationId xmlns:a16="http://schemas.microsoft.com/office/drawing/2014/main" id="{20106FD3-8A55-4BB9-936B-A0F576666EB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E17943D-F75B-4B77-AF88-2740B70204B9}"/>
              </a:ext>
            </a:extLst>
          </p:cNvPr>
          <p:cNvSpPr>
            <a:spLocks noGrp="1"/>
          </p:cNvSpPr>
          <p:nvPr>
            <p:ph type="sldNum" sz="quarter" idx="12"/>
          </p:nvPr>
        </p:nvSpPr>
        <p:spPr/>
        <p:txBody>
          <a:bodyPr/>
          <a:lstStyle/>
          <a:p>
            <a:fld id="{44E93E66-07F4-429C-9E19-032662ABFBF2}" type="slidenum">
              <a:rPr lang="el-GR" smtClean="0"/>
              <a:t>‹#›</a:t>
            </a:fld>
            <a:endParaRPr lang="el-GR"/>
          </a:p>
        </p:txBody>
      </p:sp>
    </p:spTree>
    <p:extLst>
      <p:ext uri="{BB962C8B-B14F-4D97-AF65-F5344CB8AC3E}">
        <p14:creationId xmlns:p14="http://schemas.microsoft.com/office/powerpoint/2010/main" val="2146991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2B3B94-25D2-49A3-AC3F-18CB44A510B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6DF9FE8F-11E6-4725-B61D-DEB9E3F652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C9837F6-122D-41AE-9662-E389E4D260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800CB79-38C1-4943-9D7E-BF752CD0D309}"/>
              </a:ext>
            </a:extLst>
          </p:cNvPr>
          <p:cNvSpPr>
            <a:spLocks noGrp="1"/>
          </p:cNvSpPr>
          <p:nvPr>
            <p:ph type="dt" sz="half" idx="10"/>
          </p:nvPr>
        </p:nvSpPr>
        <p:spPr/>
        <p:txBody>
          <a:bodyPr/>
          <a:lstStyle/>
          <a:p>
            <a:fld id="{AA16CCB7-9C6E-495C-8045-DBE798750253}" type="datetimeFigureOut">
              <a:rPr lang="el-GR" smtClean="0"/>
              <a:t>27/9/2020</a:t>
            </a:fld>
            <a:endParaRPr lang="el-GR"/>
          </a:p>
        </p:txBody>
      </p:sp>
      <p:sp>
        <p:nvSpPr>
          <p:cNvPr id="6" name="Θέση υποσέλιδου 5">
            <a:extLst>
              <a:ext uri="{FF2B5EF4-FFF2-40B4-BE49-F238E27FC236}">
                <a16:creationId xmlns:a16="http://schemas.microsoft.com/office/drawing/2014/main" id="{C97A51B1-303F-48F2-AF5B-51900EC1612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DE75B11-E11C-4036-98FE-7126D2A2E681}"/>
              </a:ext>
            </a:extLst>
          </p:cNvPr>
          <p:cNvSpPr>
            <a:spLocks noGrp="1"/>
          </p:cNvSpPr>
          <p:nvPr>
            <p:ph type="sldNum" sz="quarter" idx="12"/>
          </p:nvPr>
        </p:nvSpPr>
        <p:spPr/>
        <p:txBody>
          <a:bodyPr/>
          <a:lstStyle/>
          <a:p>
            <a:fld id="{44E93E66-07F4-429C-9E19-032662ABFBF2}" type="slidenum">
              <a:rPr lang="el-GR" smtClean="0"/>
              <a:t>‹#›</a:t>
            </a:fld>
            <a:endParaRPr lang="el-GR"/>
          </a:p>
        </p:txBody>
      </p:sp>
    </p:spTree>
    <p:extLst>
      <p:ext uri="{BB962C8B-B14F-4D97-AF65-F5344CB8AC3E}">
        <p14:creationId xmlns:p14="http://schemas.microsoft.com/office/powerpoint/2010/main" val="2805818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1B86960D-4D33-4251-B6DC-3F9982141D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601DBB5-37DF-47FF-BAEA-1C97935471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02F4E43-82BF-4C01-A9E2-3324D0C59D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16CCB7-9C6E-495C-8045-DBE798750253}" type="datetimeFigureOut">
              <a:rPr lang="el-GR" smtClean="0"/>
              <a:t>27/9/2020</a:t>
            </a:fld>
            <a:endParaRPr lang="el-GR"/>
          </a:p>
        </p:txBody>
      </p:sp>
      <p:sp>
        <p:nvSpPr>
          <p:cNvPr id="5" name="Θέση υποσέλιδου 4">
            <a:extLst>
              <a:ext uri="{FF2B5EF4-FFF2-40B4-BE49-F238E27FC236}">
                <a16:creationId xmlns:a16="http://schemas.microsoft.com/office/drawing/2014/main" id="{65003307-6124-4764-94A6-EE4129EC71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F398D184-4797-486E-A9B2-F5BFFA3CE1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E93E66-07F4-429C-9E19-032662ABFBF2}" type="slidenum">
              <a:rPr lang="el-GR" smtClean="0"/>
              <a:t>‹#›</a:t>
            </a:fld>
            <a:endParaRPr lang="el-GR"/>
          </a:p>
        </p:txBody>
      </p:sp>
    </p:spTree>
    <p:extLst>
      <p:ext uri="{BB962C8B-B14F-4D97-AF65-F5344CB8AC3E}">
        <p14:creationId xmlns:p14="http://schemas.microsoft.com/office/powerpoint/2010/main" val="3800970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5.tmp"/><Relationship Id="rId3" Type="http://schemas.openxmlformats.org/officeDocument/2006/relationships/image" Target="../media/image10.tmp"/><Relationship Id="rId7" Type="http://schemas.openxmlformats.org/officeDocument/2006/relationships/image" Target="../media/image14.tmp"/><Relationship Id="rId2" Type="http://schemas.openxmlformats.org/officeDocument/2006/relationships/image" Target="../media/image9.tmp"/><Relationship Id="rId1" Type="http://schemas.openxmlformats.org/officeDocument/2006/relationships/slideLayout" Target="../slideLayouts/slideLayout2.xml"/><Relationship Id="rId6" Type="http://schemas.openxmlformats.org/officeDocument/2006/relationships/image" Target="../media/image13.tmp"/><Relationship Id="rId5" Type="http://schemas.openxmlformats.org/officeDocument/2006/relationships/image" Target="../media/image12.tmp"/><Relationship Id="rId4" Type="http://schemas.openxmlformats.org/officeDocument/2006/relationships/image" Target="../media/image11.tmp"/></Relationships>
</file>

<file path=ppt/slides/_rels/slide21.xml.rels><?xml version="1.0" encoding="UTF-8" standalone="yes"?>
<Relationships xmlns="http://schemas.openxmlformats.org/package/2006/relationships"><Relationship Id="rId2" Type="http://schemas.openxmlformats.org/officeDocument/2006/relationships/image" Target="../media/image16.tmp"/><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tmp"/><Relationship Id="rId2" Type="http://schemas.openxmlformats.org/officeDocument/2006/relationships/image" Target="../media/image17.tmp"/><Relationship Id="rId1" Type="http://schemas.openxmlformats.org/officeDocument/2006/relationships/slideLayout" Target="../slideLayouts/slideLayout2.xml"/><Relationship Id="rId4" Type="http://schemas.openxmlformats.org/officeDocument/2006/relationships/image" Target="../media/image19.tmp"/></Relationships>
</file>

<file path=ppt/slides/_rels/slide24.xml.rels><?xml version="1.0" encoding="UTF-8" standalone="yes"?>
<Relationships xmlns="http://schemas.openxmlformats.org/package/2006/relationships"><Relationship Id="rId8" Type="http://schemas.openxmlformats.org/officeDocument/2006/relationships/image" Target="../media/image26.tmp"/><Relationship Id="rId13" Type="http://schemas.openxmlformats.org/officeDocument/2006/relationships/image" Target="../media/image31.tmp"/><Relationship Id="rId3" Type="http://schemas.openxmlformats.org/officeDocument/2006/relationships/image" Target="../media/image21.tmp"/><Relationship Id="rId7" Type="http://schemas.openxmlformats.org/officeDocument/2006/relationships/image" Target="../media/image25.tmp"/><Relationship Id="rId12" Type="http://schemas.openxmlformats.org/officeDocument/2006/relationships/image" Target="../media/image30.tmp"/><Relationship Id="rId2" Type="http://schemas.openxmlformats.org/officeDocument/2006/relationships/image" Target="../media/image20.tmp"/><Relationship Id="rId1" Type="http://schemas.openxmlformats.org/officeDocument/2006/relationships/slideLayout" Target="../slideLayouts/slideLayout2.xml"/><Relationship Id="rId6" Type="http://schemas.openxmlformats.org/officeDocument/2006/relationships/image" Target="../media/image24.tmp"/><Relationship Id="rId11" Type="http://schemas.openxmlformats.org/officeDocument/2006/relationships/image" Target="../media/image29.tmp"/><Relationship Id="rId5" Type="http://schemas.openxmlformats.org/officeDocument/2006/relationships/image" Target="../media/image23.tmp"/><Relationship Id="rId10" Type="http://schemas.openxmlformats.org/officeDocument/2006/relationships/image" Target="../media/image28.tmp"/><Relationship Id="rId4" Type="http://schemas.openxmlformats.org/officeDocument/2006/relationships/image" Target="../media/image22.tmp"/><Relationship Id="rId9" Type="http://schemas.openxmlformats.org/officeDocument/2006/relationships/image" Target="../media/image27.tmp"/></Relationships>
</file>

<file path=ppt/slides/_rels/slide25.xml.rels><?xml version="1.0" encoding="UTF-8" standalone="yes"?>
<Relationships xmlns="http://schemas.openxmlformats.org/package/2006/relationships"><Relationship Id="rId8" Type="http://schemas.openxmlformats.org/officeDocument/2006/relationships/image" Target="../media/image38.tmp"/><Relationship Id="rId3" Type="http://schemas.openxmlformats.org/officeDocument/2006/relationships/image" Target="../media/image33.tmp"/><Relationship Id="rId7" Type="http://schemas.openxmlformats.org/officeDocument/2006/relationships/image" Target="../media/image37.tmp"/><Relationship Id="rId2" Type="http://schemas.openxmlformats.org/officeDocument/2006/relationships/image" Target="../media/image32.tmp"/><Relationship Id="rId1" Type="http://schemas.openxmlformats.org/officeDocument/2006/relationships/slideLayout" Target="../slideLayouts/slideLayout2.xml"/><Relationship Id="rId6" Type="http://schemas.openxmlformats.org/officeDocument/2006/relationships/image" Target="../media/image36.tmp"/><Relationship Id="rId5" Type="http://schemas.openxmlformats.org/officeDocument/2006/relationships/image" Target="../media/image35.tmp"/><Relationship Id="rId4" Type="http://schemas.openxmlformats.org/officeDocument/2006/relationships/image" Target="../media/image34.tmp"/><Relationship Id="rId9" Type="http://schemas.openxmlformats.org/officeDocument/2006/relationships/image" Target="../media/image39.tmp"/></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149CE49-59A4-451A-9B23-6D60819C707E}"/>
              </a:ext>
            </a:extLst>
          </p:cNvPr>
          <p:cNvSpPr txBox="1"/>
          <p:nvPr/>
        </p:nvSpPr>
        <p:spPr>
          <a:xfrm>
            <a:off x="1367743" y="1427477"/>
            <a:ext cx="9724393" cy="523220"/>
          </a:xfrm>
          <a:prstGeom prst="rect">
            <a:avLst/>
          </a:prstGeom>
          <a:noFill/>
        </p:spPr>
        <p:txBody>
          <a:bodyPr wrap="none" rtlCol="0">
            <a:spAutoFit/>
          </a:bodyPr>
          <a:lstStyle/>
          <a:p>
            <a:r>
              <a:rPr lang="el-GR" sz="2800" b="1" dirty="0">
                <a:cs typeface="Times New Roman" panose="02020603050405020304" pitchFamily="18" charset="0"/>
              </a:rPr>
              <a:t>ΑΝΑΠΤΥΞΗ ΕΦΑΡΜΟΓΩΝ ΣΕ ΠΡΟΓΡΑΜΜΑΤΙΣΤΙΚΟ ΠΕΡΙΒΑΛΛΟΝ</a:t>
            </a:r>
          </a:p>
        </p:txBody>
      </p:sp>
      <p:sp>
        <p:nvSpPr>
          <p:cNvPr id="5" name="TextBox 4">
            <a:extLst>
              <a:ext uri="{FF2B5EF4-FFF2-40B4-BE49-F238E27FC236}">
                <a16:creationId xmlns:a16="http://schemas.microsoft.com/office/drawing/2014/main" id="{3CBAE304-F7A1-4871-A0D8-D7D0E63690A5}"/>
              </a:ext>
            </a:extLst>
          </p:cNvPr>
          <p:cNvSpPr txBox="1"/>
          <p:nvPr/>
        </p:nvSpPr>
        <p:spPr>
          <a:xfrm>
            <a:off x="998098" y="3429000"/>
            <a:ext cx="10195804" cy="584775"/>
          </a:xfrm>
          <a:prstGeom prst="rect">
            <a:avLst/>
          </a:prstGeom>
          <a:noFill/>
        </p:spPr>
        <p:txBody>
          <a:bodyPr wrap="none" rtlCol="0">
            <a:spAutoFit/>
          </a:bodyPr>
          <a:lstStyle/>
          <a:p>
            <a:r>
              <a:rPr lang="el-GR" sz="3200" dirty="0"/>
              <a:t>1. ΠΡΟΓΡΑΜΜΑ – «ΓΛΩΣΣΑ», ΒΑΣΙΚΕΣ ΕΝΝΟΙΕΣ &amp; ΕΝΤΟΛΕΣ</a:t>
            </a:r>
            <a:r>
              <a:rPr lang="en-US" sz="3200" dirty="0"/>
              <a:t> </a:t>
            </a:r>
          </a:p>
        </p:txBody>
      </p:sp>
      <p:sp>
        <p:nvSpPr>
          <p:cNvPr id="2" name="TextBox 1">
            <a:extLst>
              <a:ext uri="{FF2B5EF4-FFF2-40B4-BE49-F238E27FC236}">
                <a16:creationId xmlns:a16="http://schemas.microsoft.com/office/drawing/2014/main" id="{6E33D55D-4225-4B68-A958-36C396E2514D}"/>
              </a:ext>
            </a:extLst>
          </p:cNvPr>
          <p:cNvSpPr txBox="1"/>
          <p:nvPr/>
        </p:nvSpPr>
        <p:spPr>
          <a:xfrm>
            <a:off x="4818743" y="5979886"/>
            <a:ext cx="3819444" cy="646331"/>
          </a:xfrm>
          <a:prstGeom prst="rect">
            <a:avLst/>
          </a:prstGeom>
          <a:noFill/>
        </p:spPr>
        <p:txBody>
          <a:bodyPr wrap="none" rtlCol="0">
            <a:spAutoFit/>
          </a:bodyPr>
          <a:lstStyle/>
          <a:p>
            <a:r>
              <a:rPr lang="el-GR" dirty="0"/>
              <a:t>ΒΑΡΣΟΣ ΔΗΜΗΤΡΙΟΣ</a:t>
            </a:r>
          </a:p>
          <a:p>
            <a:r>
              <a:rPr lang="el-GR" dirty="0"/>
              <a:t>ΠΕ86 Πληροφορικής </a:t>
            </a:r>
            <a:r>
              <a:rPr lang="en-US" dirty="0"/>
              <a:t>Meng, MSc, MEd</a:t>
            </a:r>
            <a:r>
              <a:rPr lang="el-GR" dirty="0"/>
              <a:t> </a:t>
            </a:r>
          </a:p>
        </p:txBody>
      </p:sp>
    </p:spTree>
    <p:extLst>
      <p:ext uri="{BB962C8B-B14F-4D97-AF65-F5344CB8AC3E}">
        <p14:creationId xmlns:p14="http://schemas.microsoft.com/office/powerpoint/2010/main" val="2276748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9519B5E-0A96-434C-8A29-426B05836CED}"/>
              </a:ext>
            </a:extLst>
          </p:cNvPr>
          <p:cNvSpPr txBox="1"/>
          <p:nvPr/>
        </p:nvSpPr>
        <p:spPr>
          <a:xfrm>
            <a:off x="1140412" y="478879"/>
            <a:ext cx="9911175" cy="584775"/>
          </a:xfrm>
          <a:prstGeom prst="rect">
            <a:avLst/>
          </a:prstGeom>
          <a:noFill/>
          <a:ln>
            <a:solidFill>
              <a:schemeClr val="accent2">
                <a:lumMod val="75000"/>
              </a:schemeClr>
            </a:solidFill>
          </a:ln>
        </p:spPr>
        <p:txBody>
          <a:bodyPr wrap="none" rtlCol="0">
            <a:spAutoFit/>
          </a:bodyPr>
          <a:lstStyle/>
          <a:p>
            <a:r>
              <a:rPr lang="en-US" sz="3200" dirty="0"/>
              <a:t>1.4</a:t>
            </a:r>
            <a:r>
              <a:rPr lang="el-GR" sz="3200" dirty="0"/>
              <a:t> Τρόπος σύνταξης των μεταβλητών σ’ ένα πρόγραμμα </a:t>
            </a:r>
          </a:p>
        </p:txBody>
      </p:sp>
      <p:sp>
        <p:nvSpPr>
          <p:cNvPr id="7" name="TextBox 6">
            <a:extLst>
              <a:ext uri="{FF2B5EF4-FFF2-40B4-BE49-F238E27FC236}">
                <a16:creationId xmlns:a16="http://schemas.microsoft.com/office/drawing/2014/main" id="{61DBFFD0-5CA1-45F7-87D7-1B928D51B657}"/>
              </a:ext>
            </a:extLst>
          </p:cNvPr>
          <p:cNvSpPr txBox="1"/>
          <p:nvPr/>
        </p:nvSpPr>
        <p:spPr>
          <a:xfrm>
            <a:off x="854224" y="2143173"/>
            <a:ext cx="3020292" cy="2031325"/>
          </a:xfrm>
          <a:prstGeom prst="rect">
            <a:avLst/>
          </a:prstGeom>
          <a:noFill/>
        </p:spPr>
        <p:txBody>
          <a:bodyPr wrap="square">
            <a:spAutoFit/>
          </a:bodyPr>
          <a:lstStyle/>
          <a:p>
            <a:r>
              <a:rPr lang="el-GR" b="1" dirty="0"/>
              <a:t>ΜΕΤΑΒΛΗΤΕΣ</a:t>
            </a:r>
            <a:r>
              <a:rPr lang="el-GR" dirty="0"/>
              <a:t> </a:t>
            </a:r>
            <a:endParaRPr lang="en-US" dirty="0"/>
          </a:p>
          <a:p>
            <a:r>
              <a:rPr lang="el-GR" dirty="0"/>
              <a:t>Τύπος1</a:t>
            </a:r>
            <a:r>
              <a:rPr lang="en-US" dirty="0"/>
              <a:t> </a:t>
            </a:r>
            <a:r>
              <a:rPr lang="el-GR" dirty="0"/>
              <a:t>:</a:t>
            </a:r>
            <a:r>
              <a:rPr lang="en-US" dirty="0"/>
              <a:t> </a:t>
            </a:r>
            <a:r>
              <a:rPr lang="el-GR" dirty="0" err="1"/>
              <a:t>Λίστα_μεταβλητών</a:t>
            </a:r>
            <a:r>
              <a:rPr lang="el-GR" dirty="0"/>
              <a:t> </a:t>
            </a:r>
            <a:endParaRPr lang="en-US" dirty="0"/>
          </a:p>
          <a:p>
            <a:r>
              <a:rPr lang="el-GR" dirty="0"/>
              <a:t>Τύπος2</a:t>
            </a:r>
            <a:r>
              <a:rPr lang="en-US" dirty="0"/>
              <a:t> </a:t>
            </a:r>
            <a:r>
              <a:rPr lang="el-GR" dirty="0"/>
              <a:t>:</a:t>
            </a:r>
            <a:r>
              <a:rPr lang="en-US" dirty="0"/>
              <a:t> </a:t>
            </a:r>
            <a:r>
              <a:rPr lang="el-GR" dirty="0" err="1"/>
              <a:t>Λίστα_μεταβλητών</a:t>
            </a:r>
            <a:r>
              <a:rPr lang="el-GR" dirty="0"/>
              <a:t> </a:t>
            </a:r>
            <a:endParaRPr lang="en-US" dirty="0"/>
          </a:p>
          <a:p>
            <a:endParaRPr lang="en-US" dirty="0"/>
          </a:p>
          <a:p>
            <a:r>
              <a:rPr lang="el-GR" dirty="0"/>
              <a:t>... </a:t>
            </a:r>
            <a:r>
              <a:rPr lang="en-US" dirty="0"/>
              <a:t> </a:t>
            </a:r>
          </a:p>
          <a:p>
            <a:endParaRPr lang="en-US" dirty="0"/>
          </a:p>
          <a:p>
            <a:r>
              <a:rPr lang="el-GR" dirty="0" err="1"/>
              <a:t>Τύποςν</a:t>
            </a:r>
            <a:r>
              <a:rPr lang="en-US" dirty="0"/>
              <a:t> </a:t>
            </a:r>
            <a:r>
              <a:rPr lang="el-GR" dirty="0"/>
              <a:t>: </a:t>
            </a:r>
            <a:r>
              <a:rPr lang="el-GR" dirty="0" err="1"/>
              <a:t>Λίστα_μεταβλητών</a:t>
            </a:r>
            <a:r>
              <a:rPr lang="el-GR" dirty="0"/>
              <a:t> </a:t>
            </a:r>
            <a:endParaRPr lang="en-US" dirty="0"/>
          </a:p>
        </p:txBody>
      </p:sp>
      <p:sp>
        <p:nvSpPr>
          <p:cNvPr id="11" name="TextBox 10">
            <a:extLst>
              <a:ext uri="{FF2B5EF4-FFF2-40B4-BE49-F238E27FC236}">
                <a16:creationId xmlns:a16="http://schemas.microsoft.com/office/drawing/2014/main" id="{9D2B099B-79C2-44B1-827A-474E9E1F0969}"/>
              </a:ext>
            </a:extLst>
          </p:cNvPr>
          <p:cNvSpPr txBox="1"/>
          <p:nvPr/>
        </p:nvSpPr>
        <p:spPr>
          <a:xfrm>
            <a:off x="6839805" y="1886634"/>
            <a:ext cx="6096000" cy="1754326"/>
          </a:xfrm>
          <a:prstGeom prst="rect">
            <a:avLst/>
          </a:prstGeom>
          <a:noFill/>
        </p:spPr>
        <p:txBody>
          <a:bodyPr wrap="square">
            <a:spAutoFit/>
          </a:bodyPr>
          <a:lstStyle/>
          <a:p>
            <a:endParaRPr lang="en-US" b="1" dirty="0"/>
          </a:p>
          <a:p>
            <a:r>
              <a:rPr lang="el-GR" b="1" dirty="0"/>
              <a:t>ΜΕΤΑΒΛΗΤΕΣ</a:t>
            </a:r>
            <a:r>
              <a:rPr lang="el-GR" dirty="0"/>
              <a:t> </a:t>
            </a:r>
            <a:endParaRPr lang="en-US" dirty="0"/>
          </a:p>
          <a:p>
            <a:pPr defTabSz="360363"/>
            <a:r>
              <a:rPr lang="en-US" b="1" dirty="0"/>
              <a:t>	</a:t>
            </a:r>
            <a:r>
              <a:rPr lang="el-GR" b="1" dirty="0"/>
              <a:t>ΠΡΑΓΜΑΤΙΚΕΣ: </a:t>
            </a:r>
            <a:r>
              <a:rPr lang="el-GR" dirty="0"/>
              <a:t>Χ, Ψ, Μ_Ο </a:t>
            </a:r>
            <a:endParaRPr lang="en-US" dirty="0"/>
          </a:p>
          <a:p>
            <a:pPr defTabSz="360363"/>
            <a:r>
              <a:rPr lang="en-US" b="1" dirty="0"/>
              <a:t>	</a:t>
            </a:r>
            <a:r>
              <a:rPr lang="el-GR" b="1" dirty="0"/>
              <a:t>ΑΚΕΡΑΙΕΣ: </a:t>
            </a:r>
            <a:r>
              <a:rPr lang="el-GR" dirty="0"/>
              <a:t>Ν, Τιμή </a:t>
            </a:r>
            <a:endParaRPr lang="en-US" dirty="0"/>
          </a:p>
          <a:p>
            <a:pPr defTabSz="360363"/>
            <a:r>
              <a:rPr lang="en-US" b="1" dirty="0"/>
              <a:t>	</a:t>
            </a:r>
            <a:r>
              <a:rPr lang="el-GR" b="1" dirty="0"/>
              <a:t>ΧΑΡΑΚΤΗΡΕΣ</a:t>
            </a:r>
            <a:r>
              <a:rPr lang="el-GR" dirty="0"/>
              <a:t>: Όνομα, Επίθετο </a:t>
            </a:r>
            <a:endParaRPr lang="en-US" dirty="0"/>
          </a:p>
          <a:p>
            <a:pPr defTabSz="360363"/>
            <a:r>
              <a:rPr lang="en-US" b="1" dirty="0"/>
              <a:t>	</a:t>
            </a:r>
            <a:r>
              <a:rPr lang="el-GR" b="1" dirty="0"/>
              <a:t>ΛΟΓΙΚΕΣ: </a:t>
            </a:r>
            <a:r>
              <a:rPr lang="el-GR" dirty="0"/>
              <a:t>Έλεγχος</a:t>
            </a:r>
          </a:p>
        </p:txBody>
      </p:sp>
      <p:sp>
        <p:nvSpPr>
          <p:cNvPr id="13" name="TextBox 12">
            <a:extLst>
              <a:ext uri="{FF2B5EF4-FFF2-40B4-BE49-F238E27FC236}">
                <a16:creationId xmlns:a16="http://schemas.microsoft.com/office/drawing/2014/main" id="{1E11EE00-3477-4499-9C82-3AB6E2C8CC84}"/>
              </a:ext>
            </a:extLst>
          </p:cNvPr>
          <p:cNvSpPr txBox="1"/>
          <p:nvPr/>
        </p:nvSpPr>
        <p:spPr>
          <a:xfrm>
            <a:off x="5731441" y="4105634"/>
            <a:ext cx="6096000" cy="1477328"/>
          </a:xfrm>
          <a:prstGeom prst="rect">
            <a:avLst/>
          </a:prstGeom>
          <a:noFill/>
        </p:spPr>
        <p:txBody>
          <a:bodyPr wrap="square">
            <a:spAutoFit/>
          </a:bodyPr>
          <a:lstStyle/>
          <a:p>
            <a:pPr algn="just"/>
            <a:r>
              <a:rPr lang="el-GR" dirty="0"/>
              <a:t>Τα ονόματα «Χ», «Ψ», «Μ_Ο», «Ν», «Τιμή», «Όνομα», «Επίθετο» και «Έλεγχος» εκφράζουν τα ονόματα των μεταβλητών, που θα χρησιμοποιήσουμε στο πρόγραμμά μας όπως επίσης και ο τύπος που εκφράζει κάθε μια απ’ αυτές. </a:t>
            </a:r>
            <a:r>
              <a:rPr lang="el-GR" b="1" dirty="0"/>
              <a:t>Π.χ. </a:t>
            </a:r>
            <a:r>
              <a:rPr lang="el-GR" dirty="0"/>
              <a:t>η μεταβλητή Χ δέχεται πραγματικές τιμές.</a:t>
            </a:r>
          </a:p>
        </p:txBody>
      </p:sp>
      <p:sp>
        <p:nvSpPr>
          <p:cNvPr id="14" name="Βέλος: Δεξιό 13">
            <a:extLst>
              <a:ext uri="{FF2B5EF4-FFF2-40B4-BE49-F238E27FC236}">
                <a16:creationId xmlns:a16="http://schemas.microsoft.com/office/drawing/2014/main" id="{5177F733-3157-4614-93B1-4687C44F0939}"/>
              </a:ext>
            </a:extLst>
          </p:cNvPr>
          <p:cNvSpPr/>
          <p:nvPr/>
        </p:nvSpPr>
        <p:spPr>
          <a:xfrm>
            <a:off x="4308764" y="2754501"/>
            <a:ext cx="1967345" cy="4043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TextBox 15">
            <a:extLst>
              <a:ext uri="{FF2B5EF4-FFF2-40B4-BE49-F238E27FC236}">
                <a16:creationId xmlns:a16="http://schemas.microsoft.com/office/drawing/2014/main" id="{C41290DE-C84B-425B-9E79-A3D472A318C7}"/>
              </a:ext>
            </a:extLst>
          </p:cNvPr>
          <p:cNvSpPr txBox="1"/>
          <p:nvPr/>
        </p:nvSpPr>
        <p:spPr>
          <a:xfrm>
            <a:off x="4581515" y="2342420"/>
            <a:ext cx="1389794" cy="369332"/>
          </a:xfrm>
          <a:prstGeom prst="rect">
            <a:avLst/>
          </a:prstGeom>
          <a:noFill/>
        </p:spPr>
        <p:txBody>
          <a:bodyPr wrap="square">
            <a:spAutoFit/>
          </a:bodyPr>
          <a:lstStyle/>
          <a:p>
            <a:r>
              <a:rPr lang="el-GR" b="1" dirty="0"/>
              <a:t>Παράδειγμα</a:t>
            </a:r>
            <a:endParaRPr lang="en-US" b="1" dirty="0"/>
          </a:p>
        </p:txBody>
      </p:sp>
    </p:spTree>
    <p:extLst>
      <p:ext uri="{BB962C8B-B14F-4D97-AF65-F5344CB8AC3E}">
        <p14:creationId xmlns:p14="http://schemas.microsoft.com/office/powerpoint/2010/main" val="1384572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9519B5E-0A96-434C-8A29-426B05836CED}"/>
              </a:ext>
            </a:extLst>
          </p:cNvPr>
          <p:cNvSpPr txBox="1"/>
          <p:nvPr/>
        </p:nvSpPr>
        <p:spPr>
          <a:xfrm>
            <a:off x="1140412" y="478879"/>
            <a:ext cx="9055877" cy="584775"/>
          </a:xfrm>
          <a:prstGeom prst="rect">
            <a:avLst/>
          </a:prstGeom>
          <a:noFill/>
          <a:ln>
            <a:solidFill>
              <a:schemeClr val="accent2">
                <a:lumMod val="75000"/>
              </a:schemeClr>
            </a:solidFill>
          </a:ln>
        </p:spPr>
        <p:txBody>
          <a:bodyPr wrap="none" rtlCol="0">
            <a:spAutoFit/>
          </a:bodyPr>
          <a:lstStyle/>
          <a:p>
            <a:r>
              <a:rPr lang="en-US" sz="3200" dirty="0"/>
              <a:t>1.4</a:t>
            </a:r>
            <a:r>
              <a:rPr lang="el-GR" sz="3200" dirty="0"/>
              <a:t> Κανόνες ονοματολογίας Μεταβλητών - Σταθερών</a:t>
            </a:r>
          </a:p>
        </p:txBody>
      </p:sp>
      <p:sp>
        <p:nvSpPr>
          <p:cNvPr id="9" name="TextBox 8">
            <a:extLst>
              <a:ext uri="{FF2B5EF4-FFF2-40B4-BE49-F238E27FC236}">
                <a16:creationId xmlns:a16="http://schemas.microsoft.com/office/drawing/2014/main" id="{967905DB-BEFE-4537-AB99-2EE86F36DFA5}"/>
              </a:ext>
            </a:extLst>
          </p:cNvPr>
          <p:cNvSpPr txBox="1"/>
          <p:nvPr/>
        </p:nvSpPr>
        <p:spPr>
          <a:xfrm>
            <a:off x="1025236" y="1648691"/>
            <a:ext cx="10141527" cy="3785652"/>
          </a:xfrm>
          <a:prstGeom prst="rect">
            <a:avLst/>
          </a:prstGeom>
          <a:noFill/>
        </p:spPr>
        <p:txBody>
          <a:bodyPr wrap="square">
            <a:spAutoFit/>
          </a:bodyPr>
          <a:lstStyle/>
          <a:p>
            <a:r>
              <a:rPr lang="el-GR" b="1" dirty="0"/>
              <a:t>Το όνομα μιας μεταβλητής ή σταθεράς μπορεί να αποτελείται: </a:t>
            </a:r>
            <a:endParaRPr lang="en-US" b="1" dirty="0"/>
          </a:p>
          <a:p>
            <a:endParaRPr lang="en-US" sz="1000" b="1" dirty="0"/>
          </a:p>
          <a:p>
            <a:pPr marL="285750" indent="-285750">
              <a:buFont typeface="Arial" panose="020B0604020202020204" pitchFamily="34" charset="0"/>
              <a:buChar char="•"/>
            </a:pPr>
            <a:r>
              <a:rPr lang="el-GR" dirty="0"/>
              <a:t>από γράμματα, πεζά ή κεφαλαία, του ελληνικού ή λατινικού αλφαβήτου </a:t>
            </a:r>
            <a:endParaRPr lang="en-US" dirty="0"/>
          </a:p>
          <a:p>
            <a:pPr marL="285750" indent="-285750">
              <a:buFont typeface="Arial" panose="020B0604020202020204" pitchFamily="34" charset="0"/>
              <a:buChar char="•"/>
            </a:pPr>
            <a:endParaRPr lang="en-US" sz="1000" b="1" dirty="0"/>
          </a:p>
          <a:p>
            <a:pPr marL="285750" indent="-285750">
              <a:buFont typeface="Arial" panose="020B0604020202020204" pitchFamily="34" charset="0"/>
              <a:buChar char="•"/>
            </a:pPr>
            <a:r>
              <a:rPr lang="el-GR" dirty="0"/>
              <a:t>από τα ψηφία 0, 1, 2, …, 9 </a:t>
            </a:r>
            <a:endParaRPr lang="en-US" dirty="0"/>
          </a:p>
          <a:p>
            <a:pPr marL="285750" indent="-285750">
              <a:buFont typeface="Arial" panose="020B0604020202020204" pitchFamily="34" charset="0"/>
              <a:buChar char="•"/>
            </a:pPr>
            <a:endParaRPr lang="en-US" sz="1000" dirty="0"/>
          </a:p>
          <a:p>
            <a:pPr marL="285750" indent="-285750">
              <a:buFont typeface="Arial" panose="020B0604020202020204" pitchFamily="34" charset="0"/>
              <a:buChar char="•"/>
            </a:pPr>
            <a:r>
              <a:rPr lang="el-GR" dirty="0"/>
              <a:t>από σύμβολα μόνο την κάτω παύλα _ </a:t>
            </a:r>
            <a:endParaRPr lang="en-US" dirty="0"/>
          </a:p>
          <a:p>
            <a:endParaRPr lang="en-US" dirty="0"/>
          </a:p>
          <a:p>
            <a:r>
              <a:rPr lang="el-GR" b="1" dirty="0"/>
              <a:t>Απαγορεύονται τα ακόλουθα: </a:t>
            </a:r>
            <a:endParaRPr lang="en-US" b="1" dirty="0"/>
          </a:p>
          <a:p>
            <a:endParaRPr lang="en-US" sz="1000" b="1" dirty="0"/>
          </a:p>
          <a:p>
            <a:pPr marL="285750" indent="-285750">
              <a:buFont typeface="Arial" panose="020B0604020202020204" pitchFamily="34" charset="0"/>
              <a:buChar char="•"/>
            </a:pPr>
            <a:r>
              <a:rPr lang="el-GR" dirty="0"/>
              <a:t>Ο </a:t>
            </a:r>
            <a:r>
              <a:rPr lang="el-GR" b="1" dirty="0"/>
              <a:t>πρώτος</a:t>
            </a:r>
            <a:r>
              <a:rPr lang="el-GR" dirty="0"/>
              <a:t> </a:t>
            </a:r>
            <a:r>
              <a:rPr lang="el-GR" b="1" dirty="0"/>
              <a:t>χαρακτήρας</a:t>
            </a:r>
            <a:r>
              <a:rPr lang="el-GR" dirty="0"/>
              <a:t> του ονόματος να είναι </a:t>
            </a:r>
            <a:r>
              <a:rPr lang="el-GR" b="1" dirty="0"/>
              <a:t>αριθμός</a:t>
            </a:r>
            <a:r>
              <a:rPr lang="el-GR" dirty="0"/>
              <a:t> </a:t>
            </a:r>
            <a:endParaRPr lang="en-US" dirty="0"/>
          </a:p>
          <a:p>
            <a:pPr marL="285750" indent="-285750">
              <a:buFont typeface="Arial" panose="020B0604020202020204" pitchFamily="34" charset="0"/>
              <a:buChar char="•"/>
            </a:pPr>
            <a:endParaRPr lang="en-US" sz="1000" dirty="0"/>
          </a:p>
          <a:p>
            <a:pPr marL="285750" indent="-285750">
              <a:buFont typeface="Arial" panose="020B0604020202020204" pitchFamily="34" charset="0"/>
              <a:buChar char="•"/>
            </a:pPr>
            <a:r>
              <a:rPr lang="el-GR" dirty="0"/>
              <a:t>Η ύπαρξη σημείων στίξεως ή ειδικών συμβόλων, όπως: +, -, /, [, ], &amp;, # κ.λπ., </a:t>
            </a:r>
            <a:r>
              <a:rPr lang="el-GR" b="1" dirty="0"/>
              <a:t>εκτός από το σύμβολο της κάτω παύλας ( _ ) </a:t>
            </a:r>
            <a:endParaRPr lang="en-US" b="1" dirty="0"/>
          </a:p>
          <a:p>
            <a:endParaRPr lang="en-US" sz="1000" dirty="0"/>
          </a:p>
          <a:p>
            <a:pPr marL="285750" indent="-285750">
              <a:buFont typeface="Arial" panose="020B0604020202020204" pitchFamily="34" charset="0"/>
              <a:buChar char="•"/>
            </a:pPr>
            <a:r>
              <a:rPr lang="el-GR" dirty="0"/>
              <a:t>Η χρήση </a:t>
            </a:r>
            <a:r>
              <a:rPr lang="el-GR" b="1" dirty="0"/>
              <a:t>δεσμευμένων</a:t>
            </a:r>
            <a:r>
              <a:rPr lang="el-GR" dirty="0"/>
              <a:t> </a:t>
            </a:r>
            <a:r>
              <a:rPr lang="el-GR" b="1" dirty="0"/>
              <a:t>λέξεων</a:t>
            </a:r>
            <a:r>
              <a:rPr lang="el-GR" dirty="0"/>
              <a:t> της «ΓΛΩΣΣΑΣ», όπως: οι λέξεις ΑΚΕΡΑΙΕΣ, ΧΑΡΑΚΤΗΡΕΣ κ.λπ.</a:t>
            </a:r>
          </a:p>
        </p:txBody>
      </p:sp>
    </p:spTree>
    <p:extLst>
      <p:ext uri="{BB962C8B-B14F-4D97-AF65-F5344CB8AC3E}">
        <p14:creationId xmlns:p14="http://schemas.microsoft.com/office/powerpoint/2010/main" val="723348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9519B5E-0A96-434C-8A29-426B05836CED}"/>
              </a:ext>
            </a:extLst>
          </p:cNvPr>
          <p:cNvSpPr txBox="1"/>
          <p:nvPr/>
        </p:nvSpPr>
        <p:spPr>
          <a:xfrm>
            <a:off x="4706641" y="295417"/>
            <a:ext cx="2558521" cy="584775"/>
          </a:xfrm>
          <a:prstGeom prst="rect">
            <a:avLst/>
          </a:prstGeom>
          <a:noFill/>
          <a:ln>
            <a:solidFill>
              <a:schemeClr val="accent2">
                <a:lumMod val="75000"/>
              </a:schemeClr>
            </a:solidFill>
          </a:ln>
        </p:spPr>
        <p:txBody>
          <a:bodyPr wrap="none" rtlCol="0">
            <a:spAutoFit/>
          </a:bodyPr>
          <a:lstStyle/>
          <a:p>
            <a:r>
              <a:rPr lang="el-GR" sz="3200" dirty="0"/>
              <a:t>Παράδειγμα 1</a:t>
            </a:r>
          </a:p>
        </p:txBody>
      </p:sp>
      <p:sp>
        <p:nvSpPr>
          <p:cNvPr id="6" name="TextBox 5">
            <a:extLst>
              <a:ext uri="{FF2B5EF4-FFF2-40B4-BE49-F238E27FC236}">
                <a16:creationId xmlns:a16="http://schemas.microsoft.com/office/drawing/2014/main" id="{9329CA48-95DA-42E4-9A4A-42F9C0D79B40}"/>
              </a:ext>
            </a:extLst>
          </p:cNvPr>
          <p:cNvSpPr txBox="1"/>
          <p:nvPr/>
        </p:nvSpPr>
        <p:spPr>
          <a:xfrm>
            <a:off x="969817" y="1332453"/>
            <a:ext cx="10238509" cy="369332"/>
          </a:xfrm>
          <a:prstGeom prst="rect">
            <a:avLst/>
          </a:prstGeom>
          <a:noFill/>
        </p:spPr>
        <p:txBody>
          <a:bodyPr wrap="square">
            <a:spAutoFit/>
          </a:bodyPr>
          <a:lstStyle/>
          <a:p>
            <a:r>
              <a:rPr lang="el-GR" dirty="0"/>
              <a:t>Ποιο από τα παρακάτω ονόματα μεταβλητών ή σταθερών, είναι σωστό ή λάθος και γιατί</a:t>
            </a:r>
            <a:r>
              <a:rPr lang="en-US" dirty="0"/>
              <a:t>;</a:t>
            </a:r>
            <a:endParaRPr lang="el-GR" dirty="0"/>
          </a:p>
        </p:txBody>
      </p:sp>
      <p:sp>
        <p:nvSpPr>
          <p:cNvPr id="7" name="TextBox 6">
            <a:extLst>
              <a:ext uri="{FF2B5EF4-FFF2-40B4-BE49-F238E27FC236}">
                <a16:creationId xmlns:a16="http://schemas.microsoft.com/office/drawing/2014/main" id="{0DBDE047-BFCA-45FC-BAF3-7F2F6D572F03}"/>
              </a:ext>
            </a:extLst>
          </p:cNvPr>
          <p:cNvSpPr txBox="1"/>
          <p:nvPr/>
        </p:nvSpPr>
        <p:spPr>
          <a:xfrm>
            <a:off x="415635" y="1761015"/>
            <a:ext cx="858983" cy="369332"/>
          </a:xfrm>
          <a:prstGeom prst="rect">
            <a:avLst/>
          </a:prstGeom>
          <a:noFill/>
        </p:spPr>
        <p:txBody>
          <a:bodyPr wrap="square">
            <a:spAutoFit/>
          </a:bodyPr>
          <a:lstStyle/>
          <a:p>
            <a:r>
              <a:rPr lang="el-GR" dirty="0"/>
              <a:t>1) α1</a:t>
            </a:r>
          </a:p>
        </p:txBody>
      </p:sp>
      <p:sp>
        <p:nvSpPr>
          <p:cNvPr id="10" name="TextBox 9">
            <a:extLst>
              <a:ext uri="{FF2B5EF4-FFF2-40B4-BE49-F238E27FC236}">
                <a16:creationId xmlns:a16="http://schemas.microsoft.com/office/drawing/2014/main" id="{9BBC6237-CE93-4945-8218-2414A89DCFC0}"/>
              </a:ext>
            </a:extLst>
          </p:cNvPr>
          <p:cNvSpPr txBox="1"/>
          <p:nvPr/>
        </p:nvSpPr>
        <p:spPr>
          <a:xfrm>
            <a:off x="1274619" y="1784714"/>
            <a:ext cx="862887" cy="369332"/>
          </a:xfrm>
          <a:prstGeom prst="rect">
            <a:avLst/>
          </a:prstGeom>
          <a:noFill/>
        </p:spPr>
        <p:txBody>
          <a:bodyPr wrap="square">
            <a:spAutoFit/>
          </a:bodyPr>
          <a:lstStyle/>
          <a:p>
            <a:r>
              <a:rPr lang="el-GR" dirty="0"/>
              <a:t>Σωστό</a:t>
            </a:r>
          </a:p>
        </p:txBody>
      </p:sp>
      <p:sp>
        <p:nvSpPr>
          <p:cNvPr id="11" name="TextBox 10">
            <a:extLst>
              <a:ext uri="{FF2B5EF4-FFF2-40B4-BE49-F238E27FC236}">
                <a16:creationId xmlns:a16="http://schemas.microsoft.com/office/drawing/2014/main" id="{B2E02718-ACFA-4D05-A5F9-DFE107EE9E0B}"/>
              </a:ext>
            </a:extLst>
          </p:cNvPr>
          <p:cNvSpPr txBox="1"/>
          <p:nvPr/>
        </p:nvSpPr>
        <p:spPr>
          <a:xfrm>
            <a:off x="415635" y="2258414"/>
            <a:ext cx="858983" cy="369332"/>
          </a:xfrm>
          <a:prstGeom prst="rect">
            <a:avLst/>
          </a:prstGeom>
          <a:noFill/>
        </p:spPr>
        <p:txBody>
          <a:bodyPr wrap="square">
            <a:spAutoFit/>
          </a:bodyPr>
          <a:lstStyle/>
          <a:p>
            <a:r>
              <a:rPr lang="el-GR" dirty="0"/>
              <a:t>2) Β_1</a:t>
            </a:r>
          </a:p>
        </p:txBody>
      </p:sp>
      <p:sp>
        <p:nvSpPr>
          <p:cNvPr id="13" name="TextBox 12">
            <a:extLst>
              <a:ext uri="{FF2B5EF4-FFF2-40B4-BE49-F238E27FC236}">
                <a16:creationId xmlns:a16="http://schemas.microsoft.com/office/drawing/2014/main" id="{973291AA-B3B7-4362-9B3E-7505343F50C4}"/>
              </a:ext>
            </a:extLst>
          </p:cNvPr>
          <p:cNvSpPr txBox="1"/>
          <p:nvPr/>
        </p:nvSpPr>
        <p:spPr>
          <a:xfrm>
            <a:off x="1274619" y="2264523"/>
            <a:ext cx="862887" cy="369332"/>
          </a:xfrm>
          <a:prstGeom prst="rect">
            <a:avLst/>
          </a:prstGeom>
          <a:noFill/>
        </p:spPr>
        <p:txBody>
          <a:bodyPr wrap="square">
            <a:spAutoFit/>
          </a:bodyPr>
          <a:lstStyle/>
          <a:p>
            <a:r>
              <a:rPr lang="el-GR" dirty="0"/>
              <a:t>Σωστό</a:t>
            </a:r>
          </a:p>
        </p:txBody>
      </p:sp>
      <p:sp>
        <p:nvSpPr>
          <p:cNvPr id="15" name="TextBox 14">
            <a:extLst>
              <a:ext uri="{FF2B5EF4-FFF2-40B4-BE49-F238E27FC236}">
                <a16:creationId xmlns:a16="http://schemas.microsoft.com/office/drawing/2014/main" id="{31DAF065-2058-4D76-9D01-0A070704C573}"/>
              </a:ext>
            </a:extLst>
          </p:cNvPr>
          <p:cNvSpPr txBox="1"/>
          <p:nvPr/>
        </p:nvSpPr>
        <p:spPr>
          <a:xfrm>
            <a:off x="415635" y="2774553"/>
            <a:ext cx="692728" cy="369332"/>
          </a:xfrm>
          <a:prstGeom prst="rect">
            <a:avLst/>
          </a:prstGeom>
          <a:noFill/>
        </p:spPr>
        <p:txBody>
          <a:bodyPr wrap="square">
            <a:spAutoFit/>
          </a:bodyPr>
          <a:lstStyle/>
          <a:p>
            <a:r>
              <a:rPr lang="el-GR" dirty="0"/>
              <a:t>3) Β_</a:t>
            </a:r>
          </a:p>
        </p:txBody>
      </p:sp>
      <p:sp>
        <p:nvSpPr>
          <p:cNvPr id="17" name="TextBox 16">
            <a:extLst>
              <a:ext uri="{FF2B5EF4-FFF2-40B4-BE49-F238E27FC236}">
                <a16:creationId xmlns:a16="http://schemas.microsoft.com/office/drawing/2014/main" id="{4C635E1D-4413-42A7-8967-A5CD28AA050B}"/>
              </a:ext>
            </a:extLst>
          </p:cNvPr>
          <p:cNvSpPr txBox="1"/>
          <p:nvPr/>
        </p:nvSpPr>
        <p:spPr>
          <a:xfrm>
            <a:off x="1274619" y="2839628"/>
            <a:ext cx="862887" cy="369332"/>
          </a:xfrm>
          <a:prstGeom prst="rect">
            <a:avLst/>
          </a:prstGeom>
          <a:noFill/>
        </p:spPr>
        <p:txBody>
          <a:bodyPr wrap="square">
            <a:spAutoFit/>
          </a:bodyPr>
          <a:lstStyle/>
          <a:p>
            <a:r>
              <a:rPr lang="el-GR" dirty="0"/>
              <a:t>Σωστό</a:t>
            </a:r>
          </a:p>
        </p:txBody>
      </p:sp>
      <p:sp>
        <p:nvSpPr>
          <p:cNvPr id="19" name="TextBox 18">
            <a:extLst>
              <a:ext uri="{FF2B5EF4-FFF2-40B4-BE49-F238E27FC236}">
                <a16:creationId xmlns:a16="http://schemas.microsoft.com/office/drawing/2014/main" id="{EA7AFA15-13F5-49D2-9B7A-CC2AC85FCCAC}"/>
              </a:ext>
            </a:extLst>
          </p:cNvPr>
          <p:cNvSpPr txBox="1"/>
          <p:nvPr/>
        </p:nvSpPr>
        <p:spPr>
          <a:xfrm>
            <a:off x="415635" y="3385186"/>
            <a:ext cx="983674" cy="369332"/>
          </a:xfrm>
          <a:prstGeom prst="rect">
            <a:avLst/>
          </a:prstGeom>
          <a:noFill/>
        </p:spPr>
        <p:txBody>
          <a:bodyPr wrap="square">
            <a:spAutoFit/>
          </a:bodyPr>
          <a:lstStyle/>
          <a:p>
            <a:r>
              <a:rPr lang="el-GR" dirty="0"/>
              <a:t>4) 1_Φ</a:t>
            </a:r>
          </a:p>
        </p:txBody>
      </p:sp>
      <p:sp>
        <p:nvSpPr>
          <p:cNvPr id="21" name="TextBox 20">
            <a:extLst>
              <a:ext uri="{FF2B5EF4-FFF2-40B4-BE49-F238E27FC236}">
                <a16:creationId xmlns:a16="http://schemas.microsoft.com/office/drawing/2014/main" id="{AE112B6C-B5FD-4D22-9215-91C275943A06}"/>
              </a:ext>
            </a:extLst>
          </p:cNvPr>
          <p:cNvSpPr txBox="1"/>
          <p:nvPr/>
        </p:nvSpPr>
        <p:spPr>
          <a:xfrm>
            <a:off x="1274617" y="3356471"/>
            <a:ext cx="4467525" cy="369332"/>
          </a:xfrm>
          <a:prstGeom prst="rect">
            <a:avLst/>
          </a:prstGeom>
          <a:noFill/>
        </p:spPr>
        <p:txBody>
          <a:bodyPr wrap="square">
            <a:spAutoFit/>
          </a:bodyPr>
          <a:lstStyle/>
          <a:p>
            <a:r>
              <a:rPr lang="el-GR" dirty="0"/>
              <a:t>Λάθος, διότι ο 1ος χαρακτήρας είναι αριθμός</a:t>
            </a:r>
          </a:p>
        </p:txBody>
      </p:sp>
      <p:sp>
        <p:nvSpPr>
          <p:cNvPr id="25" name="TextBox 24">
            <a:extLst>
              <a:ext uri="{FF2B5EF4-FFF2-40B4-BE49-F238E27FC236}">
                <a16:creationId xmlns:a16="http://schemas.microsoft.com/office/drawing/2014/main" id="{BC1D4F22-E4C3-45D7-9D0C-C404E1AD8B18}"/>
              </a:ext>
            </a:extLst>
          </p:cNvPr>
          <p:cNvSpPr txBox="1"/>
          <p:nvPr/>
        </p:nvSpPr>
        <p:spPr>
          <a:xfrm>
            <a:off x="415635" y="3864858"/>
            <a:ext cx="983674" cy="369332"/>
          </a:xfrm>
          <a:prstGeom prst="rect">
            <a:avLst/>
          </a:prstGeom>
          <a:noFill/>
        </p:spPr>
        <p:txBody>
          <a:bodyPr wrap="square">
            <a:spAutoFit/>
          </a:bodyPr>
          <a:lstStyle/>
          <a:p>
            <a:r>
              <a:rPr lang="el-GR" dirty="0"/>
              <a:t>5) χ23</a:t>
            </a:r>
          </a:p>
        </p:txBody>
      </p:sp>
      <p:sp>
        <p:nvSpPr>
          <p:cNvPr id="26" name="TextBox 25">
            <a:extLst>
              <a:ext uri="{FF2B5EF4-FFF2-40B4-BE49-F238E27FC236}">
                <a16:creationId xmlns:a16="http://schemas.microsoft.com/office/drawing/2014/main" id="{1EA164A6-2D0C-40FF-A379-94361A2D75DA}"/>
              </a:ext>
            </a:extLst>
          </p:cNvPr>
          <p:cNvSpPr txBox="1"/>
          <p:nvPr/>
        </p:nvSpPr>
        <p:spPr>
          <a:xfrm>
            <a:off x="1274618" y="3862350"/>
            <a:ext cx="862887" cy="369332"/>
          </a:xfrm>
          <a:prstGeom prst="rect">
            <a:avLst/>
          </a:prstGeom>
          <a:noFill/>
        </p:spPr>
        <p:txBody>
          <a:bodyPr wrap="square">
            <a:spAutoFit/>
          </a:bodyPr>
          <a:lstStyle/>
          <a:p>
            <a:r>
              <a:rPr lang="el-GR" dirty="0"/>
              <a:t>Σωστό</a:t>
            </a:r>
          </a:p>
        </p:txBody>
      </p:sp>
      <p:sp>
        <p:nvSpPr>
          <p:cNvPr id="28" name="TextBox 27">
            <a:extLst>
              <a:ext uri="{FF2B5EF4-FFF2-40B4-BE49-F238E27FC236}">
                <a16:creationId xmlns:a16="http://schemas.microsoft.com/office/drawing/2014/main" id="{4A96DC74-88B7-43F9-858C-9B58A9110A85}"/>
              </a:ext>
            </a:extLst>
          </p:cNvPr>
          <p:cNvSpPr txBox="1"/>
          <p:nvPr/>
        </p:nvSpPr>
        <p:spPr>
          <a:xfrm>
            <a:off x="415635" y="4281641"/>
            <a:ext cx="983674" cy="369332"/>
          </a:xfrm>
          <a:prstGeom prst="rect">
            <a:avLst/>
          </a:prstGeom>
          <a:noFill/>
        </p:spPr>
        <p:txBody>
          <a:bodyPr wrap="square">
            <a:spAutoFit/>
          </a:bodyPr>
          <a:lstStyle/>
          <a:p>
            <a:r>
              <a:rPr lang="el-GR" dirty="0"/>
              <a:t>6) 23χ</a:t>
            </a:r>
          </a:p>
        </p:txBody>
      </p:sp>
      <p:sp>
        <p:nvSpPr>
          <p:cNvPr id="30" name="TextBox 29">
            <a:extLst>
              <a:ext uri="{FF2B5EF4-FFF2-40B4-BE49-F238E27FC236}">
                <a16:creationId xmlns:a16="http://schemas.microsoft.com/office/drawing/2014/main" id="{282D7401-1FE7-42EF-8E7E-AB1B54FB5DEF}"/>
              </a:ext>
            </a:extLst>
          </p:cNvPr>
          <p:cNvSpPr txBox="1"/>
          <p:nvPr/>
        </p:nvSpPr>
        <p:spPr>
          <a:xfrm>
            <a:off x="1274617" y="4280142"/>
            <a:ext cx="4467525" cy="369332"/>
          </a:xfrm>
          <a:prstGeom prst="rect">
            <a:avLst/>
          </a:prstGeom>
          <a:noFill/>
        </p:spPr>
        <p:txBody>
          <a:bodyPr wrap="square">
            <a:spAutoFit/>
          </a:bodyPr>
          <a:lstStyle/>
          <a:p>
            <a:r>
              <a:rPr lang="el-GR" dirty="0"/>
              <a:t>Λάθος, διότι ο 1ος χαρακτήρας είναι αριθμός</a:t>
            </a:r>
          </a:p>
        </p:txBody>
      </p:sp>
      <p:sp>
        <p:nvSpPr>
          <p:cNvPr id="32" name="TextBox 31">
            <a:extLst>
              <a:ext uri="{FF2B5EF4-FFF2-40B4-BE49-F238E27FC236}">
                <a16:creationId xmlns:a16="http://schemas.microsoft.com/office/drawing/2014/main" id="{EE02DE23-BFA9-447F-BB14-C055AE9F333C}"/>
              </a:ext>
            </a:extLst>
          </p:cNvPr>
          <p:cNvSpPr txBox="1"/>
          <p:nvPr/>
        </p:nvSpPr>
        <p:spPr>
          <a:xfrm>
            <a:off x="415635" y="4698424"/>
            <a:ext cx="983674" cy="369332"/>
          </a:xfrm>
          <a:prstGeom prst="rect">
            <a:avLst/>
          </a:prstGeom>
          <a:noFill/>
        </p:spPr>
        <p:txBody>
          <a:bodyPr wrap="square">
            <a:spAutoFit/>
          </a:bodyPr>
          <a:lstStyle/>
          <a:p>
            <a:r>
              <a:rPr lang="el-GR" dirty="0"/>
              <a:t>7) 256:</a:t>
            </a:r>
          </a:p>
        </p:txBody>
      </p:sp>
      <p:sp>
        <p:nvSpPr>
          <p:cNvPr id="34" name="TextBox 33">
            <a:extLst>
              <a:ext uri="{FF2B5EF4-FFF2-40B4-BE49-F238E27FC236}">
                <a16:creationId xmlns:a16="http://schemas.microsoft.com/office/drawing/2014/main" id="{60511C54-C55A-40AF-9462-ACCC0DA53851}"/>
              </a:ext>
            </a:extLst>
          </p:cNvPr>
          <p:cNvSpPr txBox="1"/>
          <p:nvPr/>
        </p:nvSpPr>
        <p:spPr>
          <a:xfrm>
            <a:off x="1274617" y="4682421"/>
            <a:ext cx="4467525" cy="369332"/>
          </a:xfrm>
          <a:prstGeom prst="rect">
            <a:avLst/>
          </a:prstGeom>
          <a:noFill/>
        </p:spPr>
        <p:txBody>
          <a:bodyPr wrap="square">
            <a:spAutoFit/>
          </a:bodyPr>
          <a:lstStyle/>
          <a:p>
            <a:r>
              <a:rPr lang="el-GR" dirty="0"/>
              <a:t>Λάθος, διότι ο 1ος χαρακτήρας είναι αριθμός</a:t>
            </a:r>
          </a:p>
        </p:txBody>
      </p:sp>
      <p:sp>
        <p:nvSpPr>
          <p:cNvPr id="36" name="TextBox 35">
            <a:extLst>
              <a:ext uri="{FF2B5EF4-FFF2-40B4-BE49-F238E27FC236}">
                <a16:creationId xmlns:a16="http://schemas.microsoft.com/office/drawing/2014/main" id="{8A4E14B9-C8F0-468C-9761-062443E7401F}"/>
              </a:ext>
            </a:extLst>
          </p:cNvPr>
          <p:cNvSpPr txBox="1"/>
          <p:nvPr/>
        </p:nvSpPr>
        <p:spPr>
          <a:xfrm>
            <a:off x="415635" y="5115207"/>
            <a:ext cx="858983" cy="369332"/>
          </a:xfrm>
          <a:prstGeom prst="rect">
            <a:avLst/>
          </a:prstGeom>
          <a:noFill/>
        </p:spPr>
        <p:txBody>
          <a:bodyPr wrap="square">
            <a:spAutoFit/>
          </a:bodyPr>
          <a:lstStyle/>
          <a:p>
            <a:r>
              <a:rPr lang="el-GR" dirty="0"/>
              <a:t>8) </a:t>
            </a:r>
            <a:r>
              <a:rPr lang="el-GR" dirty="0" err="1"/>
              <a:t>χ+ψ</a:t>
            </a:r>
            <a:endParaRPr lang="el-GR" dirty="0"/>
          </a:p>
        </p:txBody>
      </p:sp>
      <p:sp>
        <p:nvSpPr>
          <p:cNvPr id="38" name="TextBox 37">
            <a:extLst>
              <a:ext uri="{FF2B5EF4-FFF2-40B4-BE49-F238E27FC236}">
                <a16:creationId xmlns:a16="http://schemas.microsoft.com/office/drawing/2014/main" id="{A66C8B49-8B0C-4E23-9EE6-C61B0AAEE144}"/>
              </a:ext>
            </a:extLst>
          </p:cNvPr>
          <p:cNvSpPr txBox="1"/>
          <p:nvPr/>
        </p:nvSpPr>
        <p:spPr>
          <a:xfrm>
            <a:off x="1274617" y="5113708"/>
            <a:ext cx="6123709" cy="369332"/>
          </a:xfrm>
          <a:prstGeom prst="rect">
            <a:avLst/>
          </a:prstGeom>
          <a:noFill/>
        </p:spPr>
        <p:txBody>
          <a:bodyPr wrap="square">
            <a:spAutoFit/>
          </a:bodyPr>
          <a:lstStyle/>
          <a:p>
            <a:r>
              <a:rPr lang="el-GR"/>
              <a:t>Λάθος, διότι υπάρχει το σύμβολο ’+’</a:t>
            </a:r>
            <a:endParaRPr lang="el-GR" dirty="0"/>
          </a:p>
        </p:txBody>
      </p:sp>
      <p:sp>
        <p:nvSpPr>
          <p:cNvPr id="40" name="TextBox 39">
            <a:extLst>
              <a:ext uri="{FF2B5EF4-FFF2-40B4-BE49-F238E27FC236}">
                <a16:creationId xmlns:a16="http://schemas.microsoft.com/office/drawing/2014/main" id="{BAC18165-C554-4E2C-840F-EBABDD72CBE7}"/>
              </a:ext>
            </a:extLst>
          </p:cNvPr>
          <p:cNvSpPr txBox="1"/>
          <p:nvPr/>
        </p:nvSpPr>
        <p:spPr>
          <a:xfrm>
            <a:off x="415635" y="5564987"/>
            <a:ext cx="1094509" cy="369332"/>
          </a:xfrm>
          <a:prstGeom prst="rect">
            <a:avLst/>
          </a:prstGeom>
          <a:noFill/>
        </p:spPr>
        <p:txBody>
          <a:bodyPr wrap="square">
            <a:spAutoFit/>
          </a:bodyPr>
          <a:lstStyle/>
          <a:p>
            <a:r>
              <a:rPr lang="el-GR" dirty="0"/>
              <a:t>9) χ/ψ</a:t>
            </a:r>
          </a:p>
        </p:txBody>
      </p:sp>
      <p:sp>
        <p:nvSpPr>
          <p:cNvPr id="42" name="TextBox 41">
            <a:extLst>
              <a:ext uri="{FF2B5EF4-FFF2-40B4-BE49-F238E27FC236}">
                <a16:creationId xmlns:a16="http://schemas.microsoft.com/office/drawing/2014/main" id="{B8DECA84-3325-4FE5-959D-F3E7141A666E}"/>
              </a:ext>
            </a:extLst>
          </p:cNvPr>
          <p:cNvSpPr txBox="1"/>
          <p:nvPr/>
        </p:nvSpPr>
        <p:spPr>
          <a:xfrm>
            <a:off x="1274618" y="5562479"/>
            <a:ext cx="3729896" cy="369332"/>
          </a:xfrm>
          <a:prstGeom prst="rect">
            <a:avLst/>
          </a:prstGeom>
          <a:noFill/>
        </p:spPr>
        <p:txBody>
          <a:bodyPr wrap="square">
            <a:spAutoFit/>
          </a:bodyPr>
          <a:lstStyle/>
          <a:p>
            <a:r>
              <a:rPr lang="el-GR" dirty="0"/>
              <a:t>Λάθος, διότι υπάρχει το σύμβολο ’/’ </a:t>
            </a:r>
          </a:p>
        </p:txBody>
      </p:sp>
      <p:cxnSp>
        <p:nvCxnSpPr>
          <p:cNvPr id="44" name="Ευθεία γραμμή σύνδεσης 43">
            <a:extLst>
              <a:ext uri="{FF2B5EF4-FFF2-40B4-BE49-F238E27FC236}">
                <a16:creationId xmlns:a16="http://schemas.microsoft.com/office/drawing/2014/main" id="{4DC05231-C41C-4B86-BC16-6D501F41B31D}"/>
              </a:ext>
            </a:extLst>
          </p:cNvPr>
          <p:cNvCxnSpPr/>
          <p:nvPr/>
        </p:nvCxnSpPr>
        <p:spPr>
          <a:xfrm>
            <a:off x="5860473" y="1784714"/>
            <a:ext cx="0" cy="434299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3E9EC072-1A54-48BA-A976-60B99D6AE566}"/>
              </a:ext>
            </a:extLst>
          </p:cNvPr>
          <p:cNvSpPr txBox="1"/>
          <p:nvPr/>
        </p:nvSpPr>
        <p:spPr>
          <a:xfrm>
            <a:off x="5978805" y="1863275"/>
            <a:ext cx="910809" cy="369332"/>
          </a:xfrm>
          <a:prstGeom prst="rect">
            <a:avLst/>
          </a:prstGeom>
          <a:noFill/>
        </p:spPr>
        <p:txBody>
          <a:bodyPr wrap="square">
            <a:spAutoFit/>
          </a:bodyPr>
          <a:lstStyle/>
          <a:p>
            <a:r>
              <a:rPr lang="el-GR" dirty="0"/>
              <a:t>10) χ!1</a:t>
            </a:r>
          </a:p>
        </p:txBody>
      </p:sp>
      <p:sp>
        <p:nvSpPr>
          <p:cNvPr id="48" name="TextBox 47">
            <a:extLst>
              <a:ext uri="{FF2B5EF4-FFF2-40B4-BE49-F238E27FC236}">
                <a16:creationId xmlns:a16="http://schemas.microsoft.com/office/drawing/2014/main" id="{1B461872-C43C-47A2-B291-176D8688F27A}"/>
              </a:ext>
            </a:extLst>
          </p:cNvPr>
          <p:cNvSpPr txBox="1"/>
          <p:nvPr/>
        </p:nvSpPr>
        <p:spPr>
          <a:xfrm>
            <a:off x="7936657" y="1923168"/>
            <a:ext cx="3904873" cy="369332"/>
          </a:xfrm>
          <a:prstGeom prst="rect">
            <a:avLst/>
          </a:prstGeom>
          <a:noFill/>
        </p:spPr>
        <p:txBody>
          <a:bodyPr wrap="square">
            <a:spAutoFit/>
          </a:bodyPr>
          <a:lstStyle/>
          <a:p>
            <a:r>
              <a:rPr lang="el-GR" dirty="0"/>
              <a:t>Λάθος, διότι υπάρχει το σύμβολο ’!’</a:t>
            </a:r>
          </a:p>
        </p:txBody>
      </p:sp>
      <p:sp>
        <p:nvSpPr>
          <p:cNvPr id="50" name="TextBox 49">
            <a:extLst>
              <a:ext uri="{FF2B5EF4-FFF2-40B4-BE49-F238E27FC236}">
                <a16:creationId xmlns:a16="http://schemas.microsoft.com/office/drawing/2014/main" id="{EEA75AE1-28EC-464C-B840-C19A96686DDC}"/>
              </a:ext>
            </a:extLst>
          </p:cNvPr>
          <p:cNvSpPr txBox="1"/>
          <p:nvPr/>
        </p:nvSpPr>
        <p:spPr>
          <a:xfrm>
            <a:off x="5978805" y="2303419"/>
            <a:ext cx="910801" cy="369332"/>
          </a:xfrm>
          <a:prstGeom prst="rect">
            <a:avLst/>
          </a:prstGeom>
          <a:noFill/>
        </p:spPr>
        <p:txBody>
          <a:bodyPr wrap="square">
            <a:spAutoFit/>
          </a:bodyPr>
          <a:lstStyle/>
          <a:p>
            <a:r>
              <a:rPr lang="el-GR" dirty="0"/>
              <a:t>11) α&amp;</a:t>
            </a:r>
          </a:p>
        </p:txBody>
      </p:sp>
      <p:sp>
        <p:nvSpPr>
          <p:cNvPr id="52" name="TextBox 51">
            <a:extLst>
              <a:ext uri="{FF2B5EF4-FFF2-40B4-BE49-F238E27FC236}">
                <a16:creationId xmlns:a16="http://schemas.microsoft.com/office/drawing/2014/main" id="{6C6C0DF7-13DC-47C5-91D4-4B9675DFE7C9}"/>
              </a:ext>
            </a:extLst>
          </p:cNvPr>
          <p:cNvSpPr txBox="1"/>
          <p:nvPr/>
        </p:nvSpPr>
        <p:spPr>
          <a:xfrm>
            <a:off x="7936657" y="2303419"/>
            <a:ext cx="3628590" cy="369332"/>
          </a:xfrm>
          <a:prstGeom prst="rect">
            <a:avLst/>
          </a:prstGeom>
          <a:noFill/>
        </p:spPr>
        <p:txBody>
          <a:bodyPr wrap="square">
            <a:spAutoFit/>
          </a:bodyPr>
          <a:lstStyle/>
          <a:p>
            <a:r>
              <a:rPr lang="el-GR" dirty="0"/>
              <a:t>Λάθος, διότι υπάρχει το σύμβολο ’&amp;’</a:t>
            </a:r>
          </a:p>
        </p:txBody>
      </p:sp>
      <p:sp>
        <p:nvSpPr>
          <p:cNvPr id="54" name="TextBox 53">
            <a:extLst>
              <a:ext uri="{FF2B5EF4-FFF2-40B4-BE49-F238E27FC236}">
                <a16:creationId xmlns:a16="http://schemas.microsoft.com/office/drawing/2014/main" id="{3695B313-0E5A-45D2-8385-F5919C949F8F}"/>
              </a:ext>
            </a:extLst>
          </p:cNvPr>
          <p:cNvSpPr txBox="1"/>
          <p:nvPr/>
        </p:nvSpPr>
        <p:spPr>
          <a:xfrm>
            <a:off x="5978805" y="2852386"/>
            <a:ext cx="1957862" cy="369332"/>
          </a:xfrm>
          <a:prstGeom prst="rect">
            <a:avLst/>
          </a:prstGeom>
          <a:noFill/>
        </p:spPr>
        <p:txBody>
          <a:bodyPr wrap="square">
            <a:spAutoFit/>
          </a:bodyPr>
          <a:lstStyle/>
          <a:p>
            <a:r>
              <a:rPr lang="el-GR" dirty="0"/>
              <a:t>12) ΠΡΟΓΡΑΜΜΑ</a:t>
            </a:r>
          </a:p>
        </p:txBody>
      </p:sp>
      <p:sp>
        <p:nvSpPr>
          <p:cNvPr id="56" name="TextBox 55">
            <a:extLst>
              <a:ext uri="{FF2B5EF4-FFF2-40B4-BE49-F238E27FC236}">
                <a16:creationId xmlns:a16="http://schemas.microsoft.com/office/drawing/2014/main" id="{1C5D35C4-858F-4A93-89FD-FFC18614E748}"/>
              </a:ext>
            </a:extLst>
          </p:cNvPr>
          <p:cNvSpPr txBox="1"/>
          <p:nvPr/>
        </p:nvSpPr>
        <p:spPr>
          <a:xfrm>
            <a:off x="7936667" y="2672751"/>
            <a:ext cx="3474794" cy="646331"/>
          </a:xfrm>
          <a:prstGeom prst="rect">
            <a:avLst/>
          </a:prstGeom>
          <a:noFill/>
        </p:spPr>
        <p:txBody>
          <a:bodyPr wrap="square">
            <a:spAutoFit/>
          </a:bodyPr>
          <a:lstStyle/>
          <a:p>
            <a:r>
              <a:rPr lang="el-GR" dirty="0"/>
              <a:t>Λάθος, διότι η λέξη ΠΡΟΓΡΑΜΜΑ είναι δεσμευμένη λέξη</a:t>
            </a:r>
          </a:p>
        </p:txBody>
      </p:sp>
      <p:sp>
        <p:nvSpPr>
          <p:cNvPr id="58" name="TextBox 57">
            <a:extLst>
              <a:ext uri="{FF2B5EF4-FFF2-40B4-BE49-F238E27FC236}">
                <a16:creationId xmlns:a16="http://schemas.microsoft.com/office/drawing/2014/main" id="{46AFA316-AAC6-4D93-91A0-B47AA2FE1F3D}"/>
              </a:ext>
            </a:extLst>
          </p:cNvPr>
          <p:cNvSpPr txBox="1"/>
          <p:nvPr/>
        </p:nvSpPr>
        <p:spPr>
          <a:xfrm>
            <a:off x="5985164" y="3493018"/>
            <a:ext cx="1066136" cy="369332"/>
          </a:xfrm>
          <a:prstGeom prst="rect">
            <a:avLst/>
          </a:prstGeom>
          <a:noFill/>
        </p:spPr>
        <p:txBody>
          <a:bodyPr wrap="square">
            <a:spAutoFit/>
          </a:bodyPr>
          <a:lstStyle/>
          <a:p>
            <a:r>
              <a:rPr lang="el-GR" dirty="0"/>
              <a:t>13) Άννα</a:t>
            </a:r>
          </a:p>
        </p:txBody>
      </p:sp>
      <p:sp>
        <p:nvSpPr>
          <p:cNvPr id="59" name="TextBox 58">
            <a:extLst>
              <a:ext uri="{FF2B5EF4-FFF2-40B4-BE49-F238E27FC236}">
                <a16:creationId xmlns:a16="http://schemas.microsoft.com/office/drawing/2014/main" id="{CB542955-C36E-4F81-BB43-1A8C06C70E01}"/>
              </a:ext>
            </a:extLst>
          </p:cNvPr>
          <p:cNvSpPr txBox="1"/>
          <p:nvPr/>
        </p:nvSpPr>
        <p:spPr>
          <a:xfrm>
            <a:off x="7948100" y="3510500"/>
            <a:ext cx="862887" cy="369332"/>
          </a:xfrm>
          <a:prstGeom prst="rect">
            <a:avLst/>
          </a:prstGeom>
          <a:noFill/>
        </p:spPr>
        <p:txBody>
          <a:bodyPr wrap="square">
            <a:spAutoFit/>
          </a:bodyPr>
          <a:lstStyle/>
          <a:p>
            <a:r>
              <a:rPr lang="el-GR" dirty="0"/>
              <a:t>Σωστό</a:t>
            </a:r>
          </a:p>
        </p:txBody>
      </p:sp>
      <p:sp>
        <p:nvSpPr>
          <p:cNvPr id="61" name="TextBox 60">
            <a:extLst>
              <a:ext uri="{FF2B5EF4-FFF2-40B4-BE49-F238E27FC236}">
                <a16:creationId xmlns:a16="http://schemas.microsoft.com/office/drawing/2014/main" id="{00956F29-2D93-42EF-85B2-9D55E42DBA21}"/>
              </a:ext>
            </a:extLst>
          </p:cNvPr>
          <p:cNvSpPr txBox="1"/>
          <p:nvPr/>
        </p:nvSpPr>
        <p:spPr>
          <a:xfrm>
            <a:off x="5978805" y="4041985"/>
            <a:ext cx="1957852" cy="369332"/>
          </a:xfrm>
          <a:prstGeom prst="rect">
            <a:avLst/>
          </a:prstGeom>
          <a:noFill/>
        </p:spPr>
        <p:txBody>
          <a:bodyPr wrap="square">
            <a:spAutoFit/>
          </a:bodyPr>
          <a:lstStyle/>
          <a:p>
            <a:r>
              <a:rPr lang="el-GR" dirty="0"/>
              <a:t>14) </a:t>
            </a:r>
            <a:r>
              <a:rPr lang="el-GR" dirty="0" err="1"/>
              <a:t>Τιμή_Αγοράς</a:t>
            </a:r>
            <a:endParaRPr lang="el-GR" dirty="0"/>
          </a:p>
        </p:txBody>
      </p:sp>
      <p:sp>
        <p:nvSpPr>
          <p:cNvPr id="62" name="TextBox 61">
            <a:extLst>
              <a:ext uri="{FF2B5EF4-FFF2-40B4-BE49-F238E27FC236}">
                <a16:creationId xmlns:a16="http://schemas.microsoft.com/office/drawing/2014/main" id="{9AEFD657-0283-44E8-82EE-F407EB391422}"/>
              </a:ext>
            </a:extLst>
          </p:cNvPr>
          <p:cNvSpPr txBox="1"/>
          <p:nvPr/>
        </p:nvSpPr>
        <p:spPr>
          <a:xfrm>
            <a:off x="7936657" y="4041985"/>
            <a:ext cx="862887" cy="369332"/>
          </a:xfrm>
          <a:prstGeom prst="rect">
            <a:avLst/>
          </a:prstGeom>
          <a:noFill/>
        </p:spPr>
        <p:txBody>
          <a:bodyPr wrap="square">
            <a:spAutoFit/>
          </a:bodyPr>
          <a:lstStyle/>
          <a:p>
            <a:r>
              <a:rPr lang="el-GR" dirty="0"/>
              <a:t>Σωστό</a:t>
            </a:r>
          </a:p>
        </p:txBody>
      </p:sp>
      <p:sp>
        <p:nvSpPr>
          <p:cNvPr id="64" name="TextBox 63">
            <a:extLst>
              <a:ext uri="{FF2B5EF4-FFF2-40B4-BE49-F238E27FC236}">
                <a16:creationId xmlns:a16="http://schemas.microsoft.com/office/drawing/2014/main" id="{131DDF62-6017-4218-A1C1-8A1BF7EF59F9}"/>
              </a:ext>
            </a:extLst>
          </p:cNvPr>
          <p:cNvSpPr txBox="1"/>
          <p:nvPr/>
        </p:nvSpPr>
        <p:spPr>
          <a:xfrm>
            <a:off x="5985164" y="4536734"/>
            <a:ext cx="1413152" cy="369332"/>
          </a:xfrm>
          <a:prstGeom prst="rect">
            <a:avLst/>
          </a:prstGeom>
          <a:noFill/>
        </p:spPr>
        <p:txBody>
          <a:bodyPr wrap="square">
            <a:spAutoFit/>
          </a:bodyPr>
          <a:lstStyle/>
          <a:p>
            <a:r>
              <a:rPr lang="el-GR" dirty="0"/>
              <a:t>15) ‘ΜΑΡΙΑ’ </a:t>
            </a:r>
          </a:p>
        </p:txBody>
      </p:sp>
      <p:sp>
        <p:nvSpPr>
          <p:cNvPr id="66" name="TextBox 65">
            <a:extLst>
              <a:ext uri="{FF2B5EF4-FFF2-40B4-BE49-F238E27FC236}">
                <a16:creationId xmlns:a16="http://schemas.microsoft.com/office/drawing/2014/main" id="{CE4EF10C-50EA-46D1-BA1F-C7C5F753F3EA}"/>
              </a:ext>
            </a:extLst>
          </p:cNvPr>
          <p:cNvSpPr txBox="1"/>
          <p:nvPr/>
        </p:nvSpPr>
        <p:spPr>
          <a:xfrm>
            <a:off x="7920429" y="4481836"/>
            <a:ext cx="3904874" cy="369332"/>
          </a:xfrm>
          <a:prstGeom prst="rect">
            <a:avLst/>
          </a:prstGeom>
          <a:noFill/>
        </p:spPr>
        <p:txBody>
          <a:bodyPr wrap="square">
            <a:spAutoFit/>
          </a:bodyPr>
          <a:lstStyle/>
          <a:p>
            <a:r>
              <a:rPr lang="el-GR" dirty="0"/>
              <a:t>Λάθος, διότι υπάρχουν τα εισαγωγικά</a:t>
            </a:r>
          </a:p>
        </p:txBody>
      </p:sp>
      <p:sp>
        <p:nvSpPr>
          <p:cNvPr id="68" name="TextBox 67">
            <a:extLst>
              <a:ext uri="{FF2B5EF4-FFF2-40B4-BE49-F238E27FC236}">
                <a16:creationId xmlns:a16="http://schemas.microsoft.com/office/drawing/2014/main" id="{B668D6A6-A586-4B51-892B-2E7AA91CFF5A}"/>
              </a:ext>
            </a:extLst>
          </p:cNvPr>
          <p:cNvSpPr txBox="1"/>
          <p:nvPr/>
        </p:nvSpPr>
        <p:spPr>
          <a:xfrm>
            <a:off x="5978805" y="5030779"/>
            <a:ext cx="1413149" cy="369332"/>
          </a:xfrm>
          <a:prstGeom prst="rect">
            <a:avLst/>
          </a:prstGeom>
          <a:noFill/>
        </p:spPr>
        <p:txBody>
          <a:bodyPr wrap="square">
            <a:spAutoFit/>
          </a:bodyPr>
          <a:lstStyle/>
          <a:p>
            <a:r>
              <a:rPr lang="el-GR" dirty="0"/>
              <a:t>16) ΑΛΗΘΗΣ</a:t>
            </a:r>
          </a:p>
        </p:txBody>
      </p:sp>
      <p:sp>
        <p:nvSpPr>
          <p:cNvPr id="70" name="TextBox 69">
            <a:extLst>
              <a:ext uri="{FF2B5EF4-FFF2-40B4-BE49-F238E27FC236}">
                <a16:creationId xmlns:a16="http://schemas.microsoft.com/office/drawing/2014/main" id="{60FAF09C-4486-483F-ADF1-6C0E7D372D6B}"/>
              </a:ext>
            </a:extLst>
          </p:cNvPr>
          <p:cNvSpPr txBox="1"/>
          <p:nvPr/>
        </p:nvSpPr>
        <p:spPr>
          <a:xfrm>
            <a:off x="7919796" y="4911485"/>
            <a:ext cx="3645442" cy="646331"/>
          </a:xfrm>
          <a:prstGeom prst="rect">
            <a:avLst/>
          </a:prstGeom>
          <a:noFill/>
        </p:spPr>
        <p:txBody>
          <a:bodyPr wrap="square">
            <a:spAutoFit/>
          </a:bodyPr>
          <a:lstStyle/>
          <a:p>
            <a:r>
              <a:rPr lang="el-GR" dirty="0"/>
              <a:t>Λάθος, διότι η λέξη ΑΛΗΘΗΣ είναι δεσμευμένη λέξη.</a:t>
            </a:r>
          </a:p>
        </p:txBody>
      </p:sp>
      <p:sp>
        <p:nvSpPr>
          <p:cNvPr id="74" name="TextBox 73">
            <a:extLst>
              <a:ext uri="{FF2B5EF4-FFF2-40B4-BE49-F238E27FC236}">
                <a16:creationId xmlns:a16="http://schemas.microsoft.com/office/drawing/2014/main" id="{FF1567AA-1455-41F4-B92D-C370C97A30E9}"/>
              </a:ext>
            </a:extLst>
          </p:cNvPr>
          <p:cNvSpPr txBox="1"/>
          <p:nvPr/>
        </p:nvSpPr>
        <p:spPr>
          <a:xfrm>
            <a:off x="5985164" y="5610088"/>
            <a:ext cx="2742314" cy="369332"/>
          </a:xfrm>
          <a:prstGeom prst="rect">
            <a:avLst/>
          </a:prstGeom>
          <a:noFill/>
        </p:spPr>
        <p:txBody>
          <a:bodyPr wrap="square">
            <a:spAutoFit/>
          </a:bodyPr>
          <a:lstStyle/>
          <a:p>
            <a:r>
              <a:rPr lang="el-GR" dirty="0"/>
              <a:t>17) Ψευδής1</a:t>
            </a:r>
          </a:p>
        </p:txBody>
      </p:sp>
      <p:sp>
        <p:nvSpPr>
          <p:cNvPr id="75" name="TextBox 74">
            <a:extLst>
              <a:ext uri="{FF2B5EF4-FFF2-40B4-BE49-F238E27FC236}">
                <a16:creationId xmlns:a16="http://schemas.microsoft.com/office/drawing/2014/main" id="{35E08586-644C-4D96-BEA5-DD1AEC37F269}"/>
              </a:ext>
            </a:extLst>
          </p:cNvPr>
          <p:cNvSpPr txBox="1"/>
          <p:nvPr/>
        </p:nvSpPr>
        <p:spPr>
          <a:xfrm>
            <a:off x="7948100" y="5632462"/>
            <a:ext cx="862887" cy="369332"/>
          </a:xfrm>
          <a:prstGeom prst="rect">
            <a:avLst/>
          </a:prstGeom>
          <a:noFill/>
        </p:spPr>
        <p:txBody>
          <a:bodyPr wrap="square">
            <a:spAutoFit/>
          </a:bodyPr>
          <a:lstStyle/>
          <a:p>
            <a:r>
              <a:rPr lang="el-GR" dirty="0"/>
              <a:t>Σωστό</a:t>
            </a:r>
          </a:p>
        </p:txBody>
      </p:sp>
    </p:spTree>
    <p:extLst>
      <p:ext uri="{BB962C8B-B14F-4D97-AF65-F5344CB8AC3E}">
        <p14:creationId xmlns:p14="http://schemas.microsoft.com/office/powerpoint/2010/main" val="3997379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2"/>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44"/>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46"/>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48"/>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50"/>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52"/>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54"/>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56"/>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58"/>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59"/>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61"/>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62"/>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64"/>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66"/>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68"/>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70"/>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74"/>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P spid="13" grpId="0"/>
      <p:bldP spid="15" grpId="0"/>
      <p:bldP spid="17" grpId="0"/>
      <p:bldP spid="19" grpId="0"/>
      <p:bldP spid="21" grpId="0"/>
      <p:bldP spid="25" grpId="0"/>
      <p:bldP spid="26" grpId="0"/>
      <p:bldP spid="28" grpId="0"/>
      <p:bldP spid="30" grpId="0"/>
      <p:bldP spid="32" grpId="0"/>
      <p:bldP spid="34" grpId="0"/>
      <p:bldP spid="36" grpId="0"/>
      <p:bldP spid="38" grpId="0"/>
      <p:bldP spid="40" grpId="0"/>
      <p:bldP spid="42" grpId="0"/>
      <p:bldP spid="46" grpId="0"/>
      <p:bldP spid="48" grpId="0"/>
      <p:bldP spid="50" grpId="0"/>
      <p:bldP spid="52" grpId="0"/>
      <p:bldP spid="54" grpId="0"/>
      <p:bldP spid="56" grpId="0"/>
      <p:bldP spid="58" grpId="0"/>
      <p:bldP spid="59" grpId="0"/>
      <p:bldP spid="61" grpId="0"/>
      <p:bldP spid="62" grpId="0"/>
      <p:bldP spid="64" grpId="0"/>
      <p:bldP spid="66" grpId="0"/>
      <p:bldP spid="68" grpId="0"/>
      <p:bldP spid="70" grpId="0"/>
      <p:bldP spid="74" grpId="0"/>
      <p:bldP spid="7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F5DC0A6-2855-4E1B-AD10-C0D3525CAD6D}"/>
              </a:ext>
            </a:extLst>
          </p:cNvPr>
          <p:cNvSpPr txBox="1"/>
          <p:nvPr/>
        </p:nvSpPr>
        <p:spPr>
          <a:xfrm>
            <a:off x="4816739" y="447817"/>
            <a:ext cx="2558521" cy="584775"/>
          </a:xfrm>
          <a:prstGeom prst="rect">
            <a:avLst/>
          </a:prstGeom>
          <a:noFill/>
          <a:ln>
            <a:solidFill>
              <a:schemeClr val="accent2">
                <a:lumMod val="75000"/>
              </a:schemeClr>
            </a:solidFill>
          </a:ln>
        </p:spPr>
        <p:txBody>
          <a:bodyPr wrap="none" rtlCol="0">
            <a:spAutoFit/>
          </a:bodyPr>
          <a:lstStyle/>
          <a:p>
            <a:r>
              <a:rPr lang="el-GR" sz="3200" dirty="0"/>
              <a:t>Παράδειγμα 2</a:t>
            </a:r>
          </a:p>
        </p:txBody>
      </p:sp>
      <p:sp>
        <p:nvSpPr>
          <p:cNvPr id="7" name="TextBox 6">
            <a:extLst>
              <a:ext uri="{FF2B5EF4-FFF2-40B4-BE49-F238E27FC236}">
                <a16:creationId xmlns:a16="http://schemas.microsoft.com/office/drawing/2014/main" id="{48B3F998-C21A-4B27-ACF5-664D1F0ED6C1}"/>
              </a:ext>
            </a:extLst>
          </p:cNvPr>
          <p:cNvSpPr txBox="1"/>
          <p:nvPr/>
        </p:nvSpPr>
        <p:spPr>
          <a:xfrm>
            <a:off x="928254" y="1221709"/>
            <a:ext cx="10349346" cy="923330"/>
          </a:xfrm>
          <a:prstGeom prst="rect">
            <a:avLst/>
          </a:prstGeom>
          <a:noFill/>
        </p:spPr>
        <p:txBody>
          <a:bodyPr wrap="square">
            <a:spAutoFit/>
          </a:bodyPr>
          <a:lstStyle/>
          <a:p>
            <a:pPr algn="just"/>
            <a:r>
              <a:rPr lang="el-GR" dirty="0"/>
              <a:t>Στον παρακάτω πίνακα στην 1η στήλη δίνεται ο </a:t>
            </a:r>
            <a:r>
              <a:rPr lang="el-GR" b="1" dirty="0"/>
              <a:t>τύπος</a:t>
            </a:r>
            <a:r>
              <a:rPr lang="el-GR" dirty="0"/>
              <a:t> της μεταβλητής και στη </a:t>
            </a:r>
            <a:r>
              <a:rPr lang="el-GR" b="1" dirty="0"/>
              <a:t>2η</a:t>
            </a:r>
            <a:r>
              <a:rPr lang="el-GR" dirty="0"/>
              <a:t> στήλη η </a:t>
            </a:r>
            <a:r>
              <a:rPr lang="el-GR" b="1" dirty="0"/>
              <a:t>τιμή</a:t>
            </a:r>
            <a:r>
              <a:rPr lang="el-GR" dirty="0"/>
              <a:t> μιας μεταβλητής. Να αντιστοιχιστούν οι τύποι των μεταβλητών της πρώτης στήλης, στις τιμές των μεταβλητών της δεύτερης στήλης.</a:t>
            </a:r>
          </a:p>
        </p:txBody>
      </p:sp>
      <p:pic>
        <p:nvPicPr>
          <p:cNvPr id="9" name="Εικόνα 8">
            <a:extLst>
              <a:ext uri="{FF2B5EF4-FFF2-40B4-BE49-F238E27FC236}">
                <a16:creationId xmlns:a16="http://schemas.microsoft.com/office/drawing/2014/main" id="{48C91653-58C7-4F6F-99FF-6B540EC55C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8944" y="2334156"/>
            <a:ext cx="4585855" cy="3449303"/>
          </a:xfrm>
          <a:prstGeom prst="rect">
            <a:avLst/>
          </a:prstGeom>
        </p:spPr>
      </p:pic>
      <p:cxnSp>
        <p:nvCxnSpPr>
          <p:cNvPr id="16" name="Ευθύγραμμο βέλος σύνδεσης 15">
            <a:extLst>
              <a:ext uri="{FF2B5EF4-FFF2-40B4-BE49-F238E27FC236}">
                <a16:creationId xmlns:a16="http://schemas.microsoft.com/office/drawing/2014/main" id="{B5E74E09-7695-4A3B-A68D-2A32D92111EF}"/>
              </a:ext>
            </a:extLst>
          </p:cNvPr>
          <p:cNvCxnSpPr/>
          <p:nvPr/>
        </p:nvCxnSpPr>
        <p:spPr>
          <a:xfrm>
            <a:off x="4816739" y="2946400"/>
            <a:ext cx="858347" cy="34834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 name="Ευθύγραμμο βέλος σύνδεσης 17">
            <a:extLst>
              <a:ext uri="{FF2B5EF4-FFF2-40B4-BE49-F238E27FC236}">
                <a16:creationId xmlns:a16="http://schemas.microsoft.com/office/drawing/2014/main" id="{86E1B9C5-8CAB-4A34-AC68-08A63D349E84}"/>
              </a:ext>
            </a:extLst>
          </p:cNvPr>
          <p:cNvCxnSpPr/>
          <p:nvPr/>
        </p:nvCxnSpPr>
        <p:spPr>
          <a:xfrm>
            <a:off x="5225143" y="3294743"/>
            <a:ext cx="449943" cy="391886"/>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Ευθύγραμμο βέλος σύνδεσης 18">
            <a:extLst>
              <a:ext uri="{FF2B5EF4-FFF2-40B4-BE49-F238E27FC236}">
                <a16:creationId xmlns:a16="http://schemas.microsoft.com/office/drawing/2014/main" id="{BD34F185-A50A-48BE-B640-0575F410BACA}"/>
              </a:ext>
            </a:extLst>
          </p:cNvPr>
          <p:cNvCxnSpPr>
            <a:cxnSpLocks/>
          </p:cNvCxnSpPr>
          <p:nvPr/>
        </p:nvCxnSpPr>
        <p:spPr>
          <a:xfrm>
            <a:off x="5225143" y="3294743"/>
            <a:ext cx="449943" cy="193040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Ευθύγραμμο βέλος σύνδεσης 21">
            <a:extLst>
              <a:ext uri="{FF2B5EF4-FFF2-40B4-BE49-F238E27FC236}">
                <a16:creationId xmlns:a16="http://schemas.microsoft.com/office/drawing/2014/main" id="{A4DCCCCD-B128-47BF-B292-18A24B094092}"/>
              </a:ext>
            </a:extLst>
          </p:cNvPr>
          <p:cNvCxnSpPr>
            <a:cxnSpLocks/>
          </p:cNvCxnSpPr>
          <p:nvPr/>
        </p:nvCxnSpPr>
        <p:spPr>
          <a:xfrm flipV="1">
            <a:off x="4773524" y="2946400"/>
            <a:ext cx="858347" cy="740229"/>
          </a:xfrm>
          <a:prstGeom prst="straightConnector1">
            <a:avLst/>
          </a:prstGeom>
          <a:ln w="381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Ευθύγραμμο βέλος σύνδεσης 23">
            <a:extLst>
              <a:ext uri="{FF2B5EF4-FFF2-40B4-BE49-F238E27FC236}">
                <a16:creationId xmlns:a16="http://schemas.microsoft.com/office/drawing/2014/main" id="{69362007-758B-4CBB-9489-84C7C4C3E344}"/>
              </a:ext>
            </a:extLst>
          </p:cNvPr>
          <p:cNvCxnSpPr>
            <a:cxnSpLocks/>
          </p:cNvCxnSpPr>
          <p:nvPr/>
        </p:nvCxnSpPr>
        <p:spPr>
          <a:xfrm>
            <a:off x="4773524" y="3686629"/>
            <a:ext cx="901562" cy="678300"/>
          </a:xfrm>
          <a:prstGeom prst="straightConnector1">
            <a:avLst/>
          </a:prstGeom>
          <a:ln w="381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3830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DEA2BC1-C5CB-4B38-A447-378FF8F93CB9}"/>
              </a:ext>
            </a:extLst>
          </p:cNvPr>
          <p:cNvSpPr txBox="1"/>
          <p:nvPr/>
        </p:nvSpPr>
        <p:spPr>
          <a:xfrm>
            <a:off x="4816739" y="447817"/>
            <a:ext cx="2558521" cy="584775"/>
          </a:xfrm>
          <a:prstGeom prst="rect">
            <a:avLst/>
          </a:prstGeom>
          <a:noFill/>
          <a:ln>
            <a:solidFill>
              <a:schemeClr val="accent2">
                <a:lumMod val="75000"/>
              </a:schemeClr>
            </a:solidFill>
          </a:ln>
        </p:spPr>
        <p:txBody>
          <a:bodyPr wrap="none" rtlCol="0">
            <a:spAutoFit/>
          </a:bodyPr>
          <a:lstStyle/>
          <a:p>
            <a:r>
              <a:rPr lang="el-GR" sz="3200" dirty="0"/>
              <a:t>Παράδειγμα 3</a:t>
            </a:r>
          </a:p>
        </p:txBody>
      </p:sp>
      <p:pic>
        <p:nvPicPr>
          <p:cNvPr id="9" name="Εικόνα 8">
            <a:extLst>
              <a:ext uri="{FF2B5EF4-FFF2-40B4-BE49-F238E27FC236}">
                <a16:creationId xmlns:a16="http://schemas.microsoft.com/office/drawing/2014/main" id="{94DE84A4-4C86-4579-A476-23BC6ECD98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578" y="2044834"/>
            <a:ext cx="5224495" cy="2467792"/>
          </a:xfrm>
          <a:prstGeom prst="rect">
            <a:avLst/>
          </a:prstGeom>
        </p:spPr>
      </p:pic>
      <p:sp>
        <p:nvSpPr>
          <p:cNvPr id="11" name="TextBox 10">
            <a:extLst>
              <a:ext uri="{FF2B5EF4-FFF2-40B4-BE49-F238E27FC236}">
                <a16:creationId xmlns:a16="http://schemas.microsoft.com/office/drawing/2014/main" id="{C2AFF0A3-E61F-4C87-83F4-44C7ABA3F728}"/>
              </a:ext>
            </a:extLst>
          </p:cNvPr>
          <p:cNvSpPr txBox="1"/>
          <p:nvPr/>
        </p:nvSpPr>
        <p:spPr>
          <a:xfrm>
            <a:off x="6952343" y="2234262"/>
            <a:ext cx="1509486" cy="369332"/>
          </a:xfrm>
          <a:prstGeom prst="rect">
            <a:avLst/>
          </a:prstGeom>
          <a:noFill/>
        </p:spPr>
        <p:txBody>
          <a:bodyPr wrap="square">
            <a:spAutoFit/>
          </a:bodyPr>
          <a:lstStyle/>
          <a:p>
            <a:r>
              <a:rPr lang="el-GR" b="1" dirty="0"/>
              <a:t>ΜΕΤΑΒΛΗΤΕΣ</a:t>
            </a:r>
          </a:p>
        </p:txBody>
      </p:sp>
      <p:sp>
        <p:nvSpPr>
          <p:cNvPr id="13" name="TextBox 12">
            <a:extLst>
              <a:ext uri="{FF2B5EF4-FFF2-40B4-BE49-F238E27FC236}">
                <a16:creationId xmlns:a16="http://schemas.microsoft.com/office/drawing/2014/main" id="{36B69D32-11DA-45D2-B101-6C12B40896F3}"/>
              </a:ext>
            </a:extLst>
          </p:cNvPr>
          <p:cNvSpPr txBox="1"/>
          <p:nvPr/>
        </p:nvSpPr>
        <p:spPr>
          <a:xfrm>
            <a:off x="7157546" y="2603594"/>
            <a:ext cx="1509486" cy="400110"/>
          </a:xfrm>
          <a:prstGeom prst="rect">
            <a:avLst/>
          </a:prstGeom>
          <a:noFill/>
        </p:spPr>
        <p:txBody>
          <a:bodyPr wrap="square">
            <a:spAutoFit/>
          </a:bodyPr>
          <a:lstStyle/>
          <a:p>
            <a:r>
              <a:rPr lang="el-GR" sz="2000" dirty="0"/>
              <a:t>ΑΚΕΡΑΙΕΣ:</a:t>
            </a:r>
          </a:p>
        </p:txBody>
      </p:sp>
      <p:sp>
        <p:nvSpPr>
          <p:cNvPr id="15" name="TextBox 14">
            <a:extLst>
              <a:ext uri="{FF2B5EF4-FFF2-40B4-BE49-F238E27FC236}">
                <a16:creationId xmlns:a16="http://schemas.microsoft.com/office/drawing/2014/main" id="{8964E065-A967-4BEE-A7B9-F7802E93065D}"/>
              </a:ext>
            </a:extLst>
          </p:cNvPr>
          <p:cNvSpPr txBox="1"/>
          <p:nvPr/>
        </p:nvSpPr>
        <p:spPr>
          <a:xfrm>
            <a:off x="7157545" y="3094064"/>
            <a:ext cx="1770743" cy="400110"/>
          </a:xfrm>
          <a:prstGeom prst="rect">
            <a:avLst/>
          </a:prstGeom>
          <a:noFill/>
        </p:spPr>
        <p:txBody>
          <a:bodyPr wrap="square">
            <a:spAutoFit/>
          </a:bodyPr>
          <a:lstStyle/>
          <a:p>
            <a:r>
              <a:rPr lang="el-GR" sz="2000" dirty="0"/>
              <a:t>ΠΡΑΓΜΑΤΙΚΕΣ:</a:t>
            </a:r>
          </a:p>
        </p:txBody>
      </p:sp>
      <p:sp>
        <p:nvSpPr>
          <p:cNvPr id="17" name="TextBox 16">
            <a:extLst>
              <a:ext uri="{FF2B5EF4-FFF2-40B4-BE49-F238E27FC236}">
                <a16:creationId xmlns:a16="http://schemas.microsoft.com/office/drawing/2014/main" id="{DAAE8A5A-A9C1-4DD8-AA50-64DBC48D6687}"/>
              </a:ext>
            </a:extLst>
          </p:cNvPr>
          <p:cNvSpPr txBox="1"/>
          <p:nvPr/>
        </p:nvSpPr>
        <p:spPr>
          <a:xfrm>
            <a:off x="7157545" y="3649730"/>
            <a:ext cx="1770743" cy="400110"/>
          </a:xfrm>
          <a:prstGeom prst="rect">
            <a:avLst/>
          </a:prstGeom>
          <a:noFill/>
        </p:spPr>
        <p:txBody>
          <a:bodyPr wrap="square">
            <a:spAutoFit/>
          </a:bodyPr>
          <a:lstStyle/>
          <a:p>
            <a:r>
              <a:rPr lang="el-GR" sz="2000" dirty="0"/>
              <a:t>ΧΑΡΑΚΤΗΡΕΣ:</a:t>
            </a:r>
          </a:p>
        </p:txBody>
      </p:sp>
      <p:sp>
        <p:nvSpPr>
          <p:cNvPr id="19" name="TextBox 18">
            <a:extLst>
              <a:ext uri="{FF2B5EF4-FFF2-40B4-BE49-F238E27FC236}">
                <a16:creationId xmlns:a16="http://schemas.microsoft.com/office/drawing/2014/main" id="{4C8FC9B5-2ACB-4891-8024-99A5344640C6}"/>
              </a:ext>
            </a:extLst>
          </p:cNvPr>
          <p:cNvSpPr txBox="1"/>
          <p:nvPr/>
        </p:nvSpPr>
        <p:spPr>
          <a:xfrm>
            <a:off x="7157545" y="4174972"/>
            <a:ext cx="1306287" cy="400110"/>
          </a:xfrm>
          <a:prstGeom prst="rect">
            <a:avLst/>
          </a:prstGeom>
          <a:noFill/>
        </p:spPr>
        <p:txBody>
          <a:bodyPr wrap="square">
            <a:spAutoFit/>
          </a:bodyPr>
          <a:lstStyle/>
          <a:p>
            <a:r>
              <a:rPr lang="el-GR" sz="2000" dirty="0"/>
              <a:t>ΛΟΓΙΚΕΣ:</a:t>
            </a:r>
          </a:p>
        </p:txBody>
      </p:sp>
      <p:sp>
        <p:nvSpPr>
          <p:cNvPr id="21" name="TextBox 20">
            <a:extLst>
              <a:ext uri="{FF2B5EF4-FFF2-40B4-BE49-F238E27FC236}">
                <a16:creationId xmlns:a16="http://schemas.microsoft.com/office/drawing/2014/main" id="{E7C4ECFB-7FBA-462C-8C1E-54755AEDCE86}"/>
              </a:ext>
            </a:extLst>
          </p:cNvPr>
          <p:cNvSpPr txBox="1"/>
          <p:nvPr/>
        </p:nvSpPr>
        <p:spPr>
          <a:xfrm>
            <a:off x="8798649" y="2603594"/>
            <a:ext cx="849512" cy="400110"/>
          </a:xfrm>
          <a:prstGeom prst="rect">
            <a:avLst/>
          </a:prstGeom>
          <a:noFill/>
        </p:spPr>
        <p:txBody>
          <a:bodyPr wrap="square">
            <a:spAutoFit/>
          </a:bodyPr>
          <a:lstStyle/>
          <a:p>
            <a:r>
              <a:rPr lang="el-GR" sz="2000" dirty="0"/>
              <a:t>γ, </a:t>
            </a:r>
            <a:r>
              <a:rPr lang="en-US" sz="2000" dirty="0"/>
              <a:t>x, </a:t>
            </a:r>
            <a:r>
              <a:rPr lang="el-GR" sz="2000" dirty="0"/>
              <a:t>κ</a:t>
            </a:r>
          </a:p>
        </p:txBody>
      </p:sp>
      <p:sp>
        <p:nvSpPr>
          <p:cNvPr id="23" name="TextBox 22">
            <a:extLst>
              <a:ext uri="{FF2B5EF4-FFF2-40B4-BE49-F238E27FC236}">
                <a16:creationId xmlns:a16="http://schemas.microsoft.com/office/drawing/2014/main" id="{03919CA9-374A-4B12-B5FD-6920F01E5146}"/>
              </a:ext>
            </a:extLst>
          </p:cNvPr>
          <p:cNvSpPr txBox="1"/>
          <p:nvPr/>
        </p:nvSpPr>
        <p:spPr>
          <a:xfrm>
            <a:off x="8798649" y="3094064"/>
            <a:ext cx="849512" cy="400110"/>
          </a:xfrm>
          <a:prstGeom prst="rect">
            <a:avLst/>
          </a:prstGeom>
          <a:noFill/>
        </p:spPr>
        <p:txBody>
          <a:bodyPr wrap="square">
            <a:spAutoFit/>
          </a:bodyPr>
          <a:lstStyle/>
          <a:p>
            <a:r>
              <a:rPr lang="el-GR" sz="2000" dirty="0"/>
              <a:t>α, λ</a:t>
            </a:r>
          </a:p>
        </p:txBody>
      </p:sp>
      <p:sp>
        <p:nvSpPr>
          <p:cNvPr id="25" name="TextBox 24">
            <a:extLst>
              <a:ext uri="{FF2B5EF4-FFF2-40B4-BE49-F238E27FC236}">
                <a16:creationId xmlns:a16="http://schemas.microsoft.com/office/drawing/2014/main" id="{8E91B0BA-8151-44CF-A2BC-E8FDF1305819}"/>
              </a:ext>
            </a:extLst>
          </p:cNvPr>
          <p:cNvSpPr txBox="1"/>
          <p:nvPr/>
        </p:nvSpPr>
        <p:spPr>
          <a:xfrm>
            <a:off x="8798649" y="3649730"/>
            <a:ext cx="2523485" cy="400110"/>
          </a:xfrm>
          <a:prstGeom prst="rect">
            <a:avLst/>
          </a:prstGeom>
          <a:noFill/>
        </p:spPr>
        <p:txBody>
          <a:bodyPr wrap="square">
            <a:spAutoFit/>
          </a:bodyPr>
          <a:lstStyle/>
          <a:p>
            <a:r>
              <a:rPr lang="el-GR" sz="2000" dirty="0"/>
              <a:t>δ, ζ, ε, β</a:t>
            </a:r>
          </a:p>
        </p:txBody>
      </p:sp>
      <p:sp>
        <p:nvSpPr>
          <p:cNvPr id="27" name="TextBox 26">
            <a:extLst>
              <a:ext uri="{FF2B5EF4-FFF2-40B4-BE49-F238E27FC236}">
                <a16:creationId xmlns:a16="http://schemas.microsoft.com/office/drawing/2014/main" id="{D54E6610-C097-4AEA-AAEB-1E944BA9ED98}"/>
              </a:ext>
            </a:extLst>
          </p:cNvPr>
          <p:cNvSpPr txBox="1"/>
          <p:nvPr/>
        </p:nvSpPr>
        <p:spPr>
          <a:xfrm>
            <a:off x="8798650" y="4130034"/>
            <a:ext cx="1187180" cy="400110"/>
          </a:xfrm>
          <a:prstGeom prst="rect">
            <a:avLst/>
          </a:prstGeom>
          <a:noFill/>
        </p:spPr>
        <p:txBody>
          <a:bodyPr wrap="square">
            <a:spAutoFit/>
          </a:bodyPr>
          <a:lstStyle/>
          <a:p>
            <a:r>
              <a:rPr lang="en-US" sz="2000" dirty="0"/>
              <a:t>y </a:t>
            </a:r>
            <a:endParaRPr lang="el-GR" sz="2000" dirty="0"/>
          </a:p>
        </p:txBody>
      </p:sp>
    </p:spTree>
    <p:extLst>
      <p:ext uri="{BB962C8B-B14F-4D97-AF65-F5344CB8AC3E}">
        <p14:creationId xmlns:p14="http://schemas.microsoft.com/office/powerpoint/2010/main" val="2036924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7" grpId="0"/>
      <p:bldP spid="19" grpId="0"/>
      <p:bldP spid="21" grpId="0"/>
      <p:bldP spid="23" grpId="0"/>
      <p:bldP spid="25" grpId="0"/>
      <p:bldP spid="2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04DD0A1-1A03-4A0D-9528-3701DB83F235}"/>
              </a:ext>
            </a:extLst>
          </p:cNvPr>
          <p:cNvSpPr txBox="1"/>
          <p:nvPr/>
        </p:nvSpPr>
        <p:spPr>
          <a:xfrm>
            <a:off x="4791700" y="476845"/>
            <a:ext cx="2608599" cy="584775"/>
          </a:xfrm>
          <a:prstGeom prst="rect">
            <a:avLst/>
          </a:prstGeom>
          <a:noFill/>
          <a:ln>
            <a:solidFill>
              <a:schemeClr val="accent2">
                <a:lumMod val="75000"/>
              </a:schemeClr>
            </a:solidFill>
          </a:ln>
        </p:spPr>
        <p:txBody>
          <a:bodyPr wrap="none" rtlCol="0">
            <a:spAutoFit/>
          </a:bodyPr>
          <a:lstStyle/>
          <a:p>
            <a:r>
              <a:rPr lang="el-GR" sz="3200" dirty="0"/>
              <a:t>1.5.1 Τελεστές</a:t>
            </a:r>
          </a:p>
        </p:txBody>
      </p:sp>
      <p:sp>
        <p:nvSpPr>
          <p:cNvPr id="7" name="TextBox 6">
            <a:extLst>
              <a:ext uri="{FF2B5EF4-FFF2-40B4-BE49-F238E27FC236}">
                <a16:creationId xmlns:a16="http://schemas.microsoft.com/office/drawing/2014/main" id="{C155198C-F34C-43A9-8F99-94D82D65C5F4}"/>
              </a:ext>
            </a:extLst>
          </p:cNvPr>
          <p:cNvSpPr txBox="1"/>
          <p:nvPr/>
        </p:nvSpPr>
        <p:spPr>
          <a:xfrm>
            <a:off x="1074056" y="1624463"/>
            <a:ext cx="10043886" cy="2308324"/>
          </a:xfrm>
          <a:prstGeom prst="rect">
            <a:avLst/>
          </a:prstGeom>
          <a:noFill/>
        </p:spPr>
        <p:txBody>
          <a:bodyPr wrap="square">
            <a:spAutoFit/>
          </a:bodyPr>
          <a:lstStyle/>
          <a:p>
            <a:r>
              <a:rPr lang="el-GR" dirty="0"/>
              <a:t>Οι τελεστές είναι σύμβολα που χρησιμοποιούνται στις διάφορες πράξεις. </a:t>
            </a:r>
          </a:p>
          <a:p>
            <a:r>
              <a:rPr lang="el-GR" dirty="0"/>
              <a:t>Οι τελεστές διακρίνονται σε </a:t>
            </a:r>
          </a:p>
          <a:p>
            <a:endParaRPr lang="el-GR" dirty="0"/>
          </a:p>
          <a:p>
            <a:pPr marL="285750" indent="-285750">
              <a:buFont typeface="Arial" panose="020B0604020202020204" pitchFamily="34" charset="0"/>
              <a:buChar char="•"/>
            </a:pPr>
            <a:r>
              <a:rPr lang="el-GR" b="1" dirty="0"/>
              <a:t>Αριθμητικούς</a:t>
            </a:r>
          </a:p>
          <a:p>
            <a:pPr marL="285750" indent="-285750">
              <a:buFont typeface="Arial" panose="020B0604020202020204" pitchFamily="34" charset="0"/>
              <a:buChar char="•"/>
            </a:pPr>
            <a:endParaRPr lang="el-GR" b="1" dirty="0"/>
          </a:p>
          <a:p>
            <a:pPr marL="285750" indent="-285750">
              <a:buFont typeface="Arial" panose="020B0604020202020204" pitchFamily="34" charset="0"/>
              <a:buChar char="•"/>
            </a:pPr>
            <a:r>
              <a:rPr lang="el-GR" b="1" dirty="0"/>
              <a:t>Συγκριτικούς </a:t>
            </a:r>
          </a:p>
          <a:p>
            <a:pPr marL="285750" indent="-285750">
              <a:buFont typeface="Arial" panose="020B0604020202020204" pitchFamily="34" charset="0"/>
              <a:buChar char="•"/>
            </a:pPr>
            <a:endParaRPr lang="el-GR" b="1" dirty="0"/>
          </a:p>
          <a:p>
            <a:pPr marL="285750" indent="-285750">
              <a:buFont typeface="Arial" panose="020B0604020202020204" pitchFamily="34" charset="0"/>
              <a:buChar char="•"/>
            </a:pPr>
            <a:r>
              <a:rPr lang="el-GR" b="1" dirty="0"/>
              <a:t>Λογικούς</a:t>
            </a:r>
          </a:p>
        </p:txBody>
      </p:sp>
    </p:spTree>
    <p:extLst>
      <p:ext uri="{BB962C8B-B14F-4D97-AF65-F5344CB8AC3E}">
        <p14:creationId xmlns:p14="http://schemas.microsoft.com/office/powerpoint/2010/main" val="4214394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141B7E3-5340-4463-9A4D-404FCBAC4243}"/>
              </a:ext>
            </a:extLst>
          </p:cNvPr>
          <p:cNvSpPr txBox="1"/>
          <p:nvPr/>
        </p:nvSpPr>
        <p:spPr>
          <a:xfrm>
            <a:off x="3772896" y="636502"/>
            <a:ext cx="4646208" cy="584775"/>
          </a:xfrm>
          <a:prstGeom prst="rect">
            <a:avLst/>
          </a:prstGeom>
          <a:noFill/>
          <a:ln>
            <a:solidFill>
              <a:schemeClr val="accent2">
                <a:lumMod val="75000"/>
              </a:schemeClr>
            </a:solidFill>
          </a:ln>
        </p:spPr>
        <p:txBody>
          <a:bodyPr wrap="none" rtlCol="0">
            <a:spAutoFit/>
          </a:bodyPr>
          <a:lstStyle/>
          <a:p>
            <a:r>
              <a:rPr lang="el-GR" sz="3200" dirty="0"/>
              <a:t>1.5.2 Αριθμητικοί τελεστές</a:t>
            </a:r>
          </a:p>
        </p:txBody>
      </p:sp>
      <p:pic>
        <p:nvPicPr>
          <p:cNvPr id="9" name="Εικόνα 8">
            <a:extLst>
              <a:ext uri="{FF2B5EF4-FFF2-40B4-BE49-F238E27FC236}">
                <a16:creationId xmlns:a16="http://schemas.microsoft.com/office/drawing/2014/main" id="{8EA08F10-7298-4F2D-BAE2-23FF0272ED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5793" y="1841967"/>
            <a:ext cx="9100413" cy="3818605"/>
          </a:xfrm>
          <a:prstGeom prst="rect">
            <a:avLst/>
          </a:prstGeom>
        </p:spPr>
      </p:pic>
    </p:spTree>
    <p:extLst>
      <p:ext uri="{BB962C8B-B14F-4D97-AF65-F5344CB8AC3E}">
        <p14:creationId xmlns:p14="http://schemas.microsoft.com/office/powerpoint/2010/main" val="1103888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141B7E3-5340-4463-9A4D-404FCBAC4243}"/>
              </a:ext>
            </a:extLst>
          </p:cNvPr>
          <p:cNvSpPr txBox="1"/>
          <p:nvPr/>
        </p:nvSpPr>
        <p:spPr>
          <a:xfrm>
            <a:off x="3772896" y="636502"/>
            <a:ext cx="3210751" cy="584775"/>
          </a:xfrm>
          <a:prstGeom prst="rect">
            <a:avLst/>
          </a:prstGeom>
          <a:noFill/>
          <a:ln>
            <a:solidFill>
              <a:schemeClr val="accent2">
                <a:lumMod val="75000"/>
              </a:schemeClr>
            </a:solidFill>
          </a:ln>
        </p:spPr>
        <p:txBody>
          <a:bodyPr wrap="none" rtlCol="0">
            <a:spAutoFit/>
          </a:bodyPr>
          <a:lstStyle/>
          <a:p>
            <a:r>
              <a:rPr lang="el-GR" sz="3200" dirty="0"/>
              <a:t>1.5.3 Συναρτήσεις</a:t>
            </a:r>
          </a:p>
        </p:txBody>
      </p:sp>
      <p:sp>
        <p:nvSpPr>
          <p:cNvPr id="6" name="TextBox 5">
            <a:extLst>
              <a:ext uri="{FF2B5EF4-FFF2-40B4-BE49-F238E27FC236}">
                <a16:creationId xmlns:a16="http://schemas.microsoft.com/office/drawing/2014/main" id="{58B80010-5624-4D0C-936B-F19B97C50307}"/>
              </a:ext>
            </a:extLst>
          </p:cNvPr>
          <p:cNvSpPr txBox="1"/>
          <p:nvPr/>
        </p:nvSpPr>
        <p:spPr>
          <a:xfrm>
            <a:off x="1190170" y="1505021"/>
            <a:ext cx="9811659" cy="646331"/>
          </a:xfrm>
          <a:prstGeom prst="rect">
            <a:avLst/>
          </a:prstGeom>
          <a:noFill/>
        </p:spPr>
        <p:txBody>
          <a:bodyPr wrap="square">
            <a:spAutoFit/>
          </a:bodyPr>
          <a:lstStyle/>
          <a:p>
            <a:r>
              <a:rPr lang="el-GR" dirty="0"/>
              <a:t>Πολλές γνωστές συναρτήσεις από τα μαθηματικά χρησιμοποιούνται συχνά και περιέχονται στη «</a:t>
            </a:r>
            <a:r>
              <a:rPr lang="el-GR" b="1" dirty="0"/>
              <a:t>ΓΛΩΣΣΑ</a:t>
            </a:r>
            <a:r>
              <a:rPr lang="el-GR" dirty="0"/>
              <a:t>» και στον </a:t>
            </a:r>
            <a:r>
              <a:rPr lang="el-GR" b="1" dirty="0"/>
              <a:t>αλγόριθμο</a:t>
            </a:r>
            <a:r>
              <a:rPr lang="el-GR" dirty="0"/>
              <a:t>.</a:t>
            </a:r>
          </a:p>
        </p:txBody>
      </p:sp>
      <p:pic>
        <p:nvPicPr>
          <p:cNvPr id="4" name="Εικόνα 3">
            <a:extLst>
              <a:ext uri="{FF2B5EF4-FFF2-40B4-BE49-F238E27FC236}">
                <a16:creationId xmlns:a16="http://schemas.microsoft.com/office/drawing/2014/main" id="{722579C4-ABA9-4E08-9C95-AA6EC251EF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8101" y="2314559"/>
            <a:ext cx="7297168" cy="3477110"/>
          </a:xfrm>
          <a:prstGeom prst="rect">
            <a:avLst/>
          </a:prstGeom>
        </p:spPr>
      </p:pic>
    </p:spTree>
    <p:extLst>
      <p:ext uri="{BB962C8B-B14F-4D97-AF65-F5344CB8AC3E}">
        <p14:creationId xmlns:p14="http://schemas.microsoft.com/office/powerpoint/2010/main" val="30942728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A2F945-5FB2-4D94-B483-CD6F0484BE6A}"/>
              </a:ext>
            </a:extLst>
          </p:cNvPr>
          <p:cNvSpPr txBox="1"/>
          <p:nvPr/>
        </p:nvSpPr>
        <p:spPr>
          <a:xfrm>
            <a:off x="3772896" y="636502"/>
            <a:ext cx="4992008" cy="584775"/>
          </a:xfrm>
          <a:prstGeom prst="rect">
            <a:avLst/>
          </a:prstGeom>
          <a:noFill/>
          <a:ln>
            <a:solidFill>
              <a:schemeClr val="accent2">
                <a:lumMod val="75000"/>
              </a:schemeClr>
            </a:solidFill>
          </a:ln>
        </p:spPr>
        <p:txBody>
          <a:bodyPr wrap="none" rtlCol="0">
            <a:spAutoFit/>
          </a:bodyPr>
          <a:lstStyle/>
          <a:p>
            <a:r>
              <a:rPr lang="el-GR" sz="3200" dirty="0"/>
              <a:t>1.5.4 Αριθμητικές Εκφράσεις</a:t>
            </a:r>
          </a:p>
        </p:txBody>
      </p:sp>
      <p:sp>
        <p:nvSpPr>
          <p:cNvPr id="7" name="TextBox 6">
            <a:extLst>
              <a:ext uri="{FF2B5EF4-FFF2-40B4-BE49-F238E27FC236}">
                <a16:creationId xmlns:a16="http://schemas.microsoft.com/office/drawing/2014/main" id="{7D4A44FB-27A3-4186-8468-2BA76DED6649}"/>
              </a:ext>
            </a:extLst>
          </p:cNvPr>
          <p:cNvSpPr txBox="1"/>
          <p:nvPr/>
        </p:nvSpPr>
        <p:spPr>
          <a:xfrm>
            <a:off x="1145357" y="2061980"/>
            <a:ext cx="10247086" cy="2031325"/>
          </a:xfrm>
          <a:prstGeom prst="rect">
            <a:avLst/>
          </a:prstGeom>
          <a:noFill/>
        </p:spPr>
        <p:txBody>
          <a:bodyPr wrap="square">
            <a:spAutoFit/>
          </a:bodyPr>
          <a:lstStyle/>
          <a:p>
            <a:pPr marL="285750" indent="-285750" algn="just">
              <a:buFont typeface="Arial" panose="020B0604020202020204" pitchFamily="34" charset="0"/>
              <a:buChar char="•"/>
            </a:pPr>
            <a:r>
              <a:rPr lang="el-GR" dirty="0"/>
              <a:t>Για τη σύνταξη μιας αριθμητικής έκφρασης χρησιμοποιούνται </a:t>
            </a:r>
            <a:r>
              <a:rPr lang="el-GR" b="1" dirty="0"/>
              <a:t>αριθμητικοί τελεστές</a:t>
            </a:r>
            <a:r>
              <a:rPr lang="el-GR" dirty="0"/>
              <a:t>, </a:t>
            </a:r>
            <a:r>
              <a:rPr lang="el-GR" b="1" dirty="0"/>
              <a:t>μεταβλητές</a:t>
            </a:r>
            <a:r>
              <a:rPr lang="el-GR" dirty="0"/>
              <a:t>, </a:t>
            </a:r>
            <a:r>
              <a:rPr lang="el-GR" b="1" dirty="0"/>
              <a:t>σταθερές</a:t>
            </a:r>
            <a:r>
              <a:rPr lang="el-GR" dirty="0"/>
              <a:t>, </a:t>
            </a:r>
            <a:r>
              <a:rPr lang="el-GR" b="1" dirty="0"/>
              <a:t>συναρτήσεις</a:t>
            </a:r>
            <a:r>
              <a:rPr lang="el-GR" dirty="0"/>
              <a:t> και </a:t>
            </a:r>
            <a:r>
              <a:rPr lang="el-GR" b="1" dirty="0"/>
              <a:t>παρενθέσεις</a:t>
            </a:r>
            <a:r>
              <a:rPr lang="el-GR" dirty="0"/>
              <a:t>. </a:t>
            </a:r>
          </a:p>
          <a:p>
            <a:pPr marL="285750" indent="-285750" algn="just">
              <a:buFont typeface="Arial" panose="020B0604020202020204" pitchFamily="34" charset="0"/>
              <a:buChar char="•"/>
            </a:pPr>
            <a:endParaRPr lang="el-GR" dirty="0"/>
          </a:p>
          <a:p>
            <a:pPr marL="285750" indent="-285750" algn="just">
              <a:buFont typeface="Arial" panose="020B0604020202020204" pitchFamily="34" charset="0"/>
              <a:buChar char="•"/>
            </a:pPr>
            <a:r>
              <a:rPr lang="el-GR" dirty="0"/>
              <a:t>Οι αριθμητικές εκφράσεις υλοποιούν απλές ή σύνθετες μαθηματικές πράξεις. </a:t>
            </a:r>
          </a:p>
          <a:p>
            <a:pPr marL="285750" indent="-285750" algn="just">
              <a:buFont typeface="Arial" panose="020B0604020202020204" pitchFamily="34" charset="0"/>
              <a:buChar char="•"/>
            </a:pPr>
            <a:endParaRPr lang="el-GR" dirty="0"/>
          </a:p>
          <a:p>
            <a:pPr marL="285750" indent="-285750" algn="just">
              <a:buFont typeface="Arial" panose="020B0604020202020204" pitchFamily="34" charset="0"/>
              <a:buChar char="•"/>
            </a:pPr>
            <a:r>
              <a:rPr lang="el-GR" dirty="0"/>
              <a:t>Κάθε αριθμητική έκφραση μας </a:t>
            </a:r>
            <a:r>
              <a:rPr lang="el-GR" u="sng" dirty="0"/>
              <a:t>δίνει σαν αποτέλεσμα </a:t>
            </a:r>
            <a:r>
              <a:rPr lang="el-GR" b="1" dirty="0"/>
              <a:t>μια αριθμητική τιμή</a:t>
            </a:r>
            <a:r>
              <a:rPr lang="el-GR" dirty="0"/>
              <a:t>, που βρίσκεται μετά την εκτέλεση πράξεων.</a:t>
            </a:r>
          </a:p>
        </p:txBody>
      </p:sp>
    </p:spTree>
    <p:extLst>
      <p:ext uri="{BB962C8B-B14F-4D97-AF65-F5344CB8AC3E}">
        <p14:creationId xmlns:p14="http://schemas.microsoft.com/office/powerpoint/2010/main" val="1382330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1CA924B-181D-4CAD-88F4-2D1FFC87500C}"/>
              </a:ext>
            </a:extLst>
          </p:cNvPr>
          <p:cNvSpPr txBox="1"/>
          <p:nvPr/>
        </p:nvSpPr>
        <p:spPr>
          <a:xfrm>
            <a:off x="1656451" y="520388"/>
            <a:ext cx="8879097" cy="584775"/>
          </a:xfrm>
          <a:prstGeom prst="rect">
            <a:avLst/>
          </a:prstGeom>
          <a:noFill/>
          <a:ln>
            <a:solidFill>
              <a:schemeClr val="accent2">
                <a:lumMod val="75000"/>
              </a:schemeClr>
            </a:solidFill>
          </a:ln>
        </p:spPr>
        <p:txBody>
          <a:bodyPr wrap="none" rtlCol="0">
            <a:spAutoFit/>
          </a:bodyPr>
          <a:lstStyle/>
          <a:p>
            <a:r>
              <a:rPr lang="el-GR" sz="3200" dirty="0"/>
              <a:t>1.5.5 Ιεραρχία πράξεων σε μία αριθμητική έκφραση</a:t>
            </a:r>
          </a:p>
        </p:txBody>
      </p:sp>
      <p:pic>
        <p:nvPicPr>
          <p:cNvPr id="9" name="Εικόνα 8">
            <a:extLst>
              <a:ext uri="{FF2B5EF4-FFF2-40B4-BE49-F238E27FC236}">
                <a16:creationId xmlns:a16="http://schemas.microsoft.com/office/drawing/2014/main" id="{6FB1A34F-1B12-46EC-9C4D-0BC98BA5A7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3593" y="1899231"/>
            <a:ext cx="9896921" cy="2795486"/>
          </a:xfrm>
          <a:prstGeom prst="rect">
            <a:avLst/>
          </a:prstGeom>
        </p:spPr>
      </p:pic>
    </p:spTree>
    <p:extLst>
      <p:ext uri="{BB962C8B-B14F-4D97-AF65-F5344CB8AC3E}">
        <p14:creationId xmlns:p14="http://schemas.microsoft.com/office/powerpoint/2010/main" val="2824079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C14D495-2A56-4A10-B6BD-C013BBF975DB}"/>
              </a:ext>
            </a:extLst>
          </p:cNvPr>
          <p:cNvSpPr txBox="1"/>
          <p:nvPr/>
        </p:nvSpPr>
        <p:spPr>
          <a:xfrm>
            <a:off x="2601485" y="528274"/>
            <a:ext cx="6676443" cy="584775"/>
          </a:xfrm>
          <a:prstGeom prst="rect">
            <a:avLst/>
          </a:prstGeom>
          <a:noFill/>
          <a:ln>
            <a:solidFill>
              <a:schemeClr val="accent2">
                <a:lumMod val="75000"/>
              </a:schemeClr>
            </a:solidFill>
          </a:ln>
        </p:spPr>
        <p:txBody>
          <a:bodyPr wrap="none" rtlCol="0">
            <a:spAutoFit/>
          </a:bodyPr>
          <a:lstStyle/>
          <a:p>
            <a:r>
              <a:rPr lang="en-US" sz="3200" dirty="0"/>
              <a:t>1.1</a:t>
            </a:r>
            <a:r>
              <a:rPr lang="el-GR" sz="3200" dirty="0"/>
              <a:t> Δομή προγράμματος σε «ΓΛΩΣΣΑ» </a:t>
            </a:r>
          </a:p>
        </p:txBody>
      </p:sp>
      <p:sp>
        <p:nvSpPr>
          <p:cNvPr id="9" name="TextBox 8">
            <a:extLst>
              <a:ext uri="{FF2B5EF4-FFF2-40B4-BE49-F238E27FC236}">
                <a16:creationId xmlns:a16="http://schemas.microsoft.com/office/drawing/2014/main" id="{D1D34396-F5CB-4E96-BFC6-94D246443702}"/>
              </a:ext>
            </a:extLst>
          </p:cNvPr>
          <p:cNvSpPr txBox="1"/>
          <p:nvPr/>
        </p:nvSpPr>
        <p:spPr>
          <a:xfrm>
            <a:off x="2601485" y="1457356"/>
            <a:ext cx="6096000" cy="369332"/>
          </a:xfrm>
          <a:prstGeom prst="rect">
            <a:avLst/>
          </a:prstGeom>
          <a:noFill/>
        </p:spPr>
        <p:txBody>
          <a:bodyPr wrap="square">
            <a:spAutoFit/>
          </a:bodyPr>
          <a:lstStyle/>
          <a:p>
            <a:r>
              <a:rPr lang="el-GR" dirty="0"/>
              <a:t>Η δομή του προγράμματος στη «ΓΛΩΣΣΑ» είναι η παρακάτω:</a:t>
            </a:r>
          </a:p>
        </p:txBody>
      </p:sp>
      <p:pic>
        <p:nvPicPr>
          <p:cNvPr id="11" name="Εικόνα 10">
            <a:extLst>
              <a:ext uri="{FF2B5EF4-FFF2-40B4-BE49-F238E27FC236}">
                <a16:creationId xmlns:a16="http://schemas.microsoft.com/office/drawing/2014/main" id="{C10A9A30-1E39-4BB6-969D-9EB14CA4A3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8887" y="2170995"/>
            <a:ext cx="5948598" cy="3235497"/>
          </a:xfrm>
          <a:prstGeom prst="rect">
            <a:avLst/>
          </a:prstGeom>
        </p:spPr>
      </p:pic>
    </p:spTree>
    <p:extLst>
      <p:ext uri="{BB962C8B-B14F-4D97-AF65-F5344CB8AC3E}">
        <p14:creationId xmlns:p14="http://schemas.microsoft.com/office/powerpoint/2010/main" val="16646502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5150EFC-D4BE-4D01-9862-85DC7D1FC237}"/>
              </a:ext>
            </a:extLst>
          </p:cNvPr>
          <p:cNvSpPr txBox="1"/>
          <p:nvPr/>
        </p:nvSpPr>
        <p:spPr>
          <a:xfrm>
            <a:off x="4967422" y="723588"/>
            <a:ext cx="2257156" cy="584775"/>
          </a:xfrm>
          <a:prstGeom prst="rect">
            <a:avLst/>
          </a:prstGeom>
          <a:noFill/>
          <a:ln>
            <a:solidFill>
              <a:schemeClr val="accent2">
                <a:lumMod val="75000"/>
              </a:schemeClr>
            </a:solidFill>
          </a:ln>
        </p:spPr>
        <p:txBody>
          <a:bodyPr wrap="none" rtlCol="0">
            <a:spAutoFit/>
          </a:bodyPr>
          <a:lstStyle/>
          <a:p>
            <a:r>
              <a:rPr lang="el-GR" sz="3200" dirty="0"/>
              <a:t>Παράδειγμα</a:t>
            </a:r>
          </a:p>
        </p:txBody>
      </p:sp>
      <p:sp>
        <p:nvSpPr>
          <p:cNvPr id="7" name="TextBox 6">
            <a:extLst>
              <a:ext uri="{FF2B5EF4-FFF2-40B4-BE49-F238E27FC236}">
                <a16:creationId xmlns:a16="http://schemas.microsoft.com/office/drawing/2014/main" id="{79D15DAC-7CA8-4721-86BE-EDCFCC3A24CA}"/>
              </a:ext>
            </a:extLst>
          </p:cNvPr>
          <p:cNvSpPr txBox="1"/>
          <p:nvPr/>
        </p:nvSpPr>
        <p:spPr>
          <a:xfrm>
            <a:off x="1277257" y="1390524"/>
            <a:ext cx="8708571" cy="646331"/>
          </a:xfrm>
          <a:prstGeom prst="rect">
            <a:avLst/>
          </a:prstGeom>
          <a:noFill/>
        </p:spPr>
        <p:txBody>
          <a:bodyPr wrap="square">
            <a:spAutoFit/>
          </a:bodyPr>
          <a:lstStyle/>
          <a:p>
            <a:r>
              <a:rPr lang="el-GR" dirty="0"/>
              <a:t>Να γραφούν οι παρακάτω αριθμητικές εκφράσεις σε «ΓΛΩΣΣΑ», λαμβάνοντας υπόψη τη σειρά προτεραιότητας εκτέλεσης των πράξεων:</a:t>
            </a:r>
          </a:p>
        </p:txBody>
      </p:sp>
      <p:sp>
        <p:nvSpPr>
          <p:cNvPr id="9" name="TextBox 8">
            <a:extLst>
              <a:ext uri="{FF2B5EF4-FFF2-40B4-BE49-F238E27FC236}">
                <a16:creationId xmlns:a16="http://schemas.microsoft.com/office/drawing/2014/main" id="{5DC42F0C-2ED5-4745-AFE1-18DE23EBB65C}"/>
              </a:ext>
            </a:extLst>
          </p:cNvPr>
          <p:cNvSpPr txBox="1"/>
          <p:nvPr/>
        </p:nvSpPr>
        <p:spPr>
          <a:xfrm>
            <a:off x="1175657" y="2899619"/>
            <a:ext cx="1103086" cy="369332"/>
          </a:xfrm>
          <a:prstGeom prst="rect">
            <a:avLst/>
          </a:prstGeom>
          <a:noFill/>
        </p:spPr>
        <p:txBody>
          <a:bodyPr wrap="square">
            <a:spAutoFit/>
          </a:bodyPr>
          <a:lstStyle/>
          <a:p>
            <a:r>
              <a:rPr lang="el-GR" dirty="0"/>
              <a:t>1) α+10</a:t>
            </a:r>
          </a:p>
        </p:txBody>
      </p:sp>
      <p:sp>
        <p:nvSpPr>
          <p:cNvPr id="10" name="TextBox 9">
            <a:extLst>
              <a:ext uri="{FF2B5EF4-FFF2-40B4-BE49-F238E27FC236}">
                <a16:creationId xmlns:a16="http://schemas.microsoft.com/office/drawing/2014/main" id="{4D602751-1A03-4CAB-A16F-472FC2698733}"/>
              </a:ext>
            </a:extLst>
          </p:cNvPr>
          <p:cNvSpPr txBox="1"/>
          <p:nvPr/>
        </p:nvSpPr>
        <p:spPr>
          <a:xfrm>
            <a:off x="3601112" y="2349728"/>
            <a:ext cx="931665" cy="369332"/>
          </a:xfrm>
          <a:prstGeom prst="rect">
            <a:avLst/>
          </a:prstGeom>
          <a:noFill/>
        </p:spPr>
        <p:txBody>
          <a:bodyPr wrap="none" rtlCol="0">
            <a:spAutoFit/>
          </a:bodyPr>
          <a:lstStyle/>
          <a:p>
            <a:r>
              <a:rPr lang="el-GR" b="1" dirty="0"/>
              <a:t>ΓΛΩΣΣΑ</a:t>
            </a:r>
          </a:p>
        </p:txBody>
      </p:sp>
      <p:cxnSp>
        <p:nvCxnSpPr>
          <p:cNvPr id="12" name="Ευθεία γραμμή σύνδεσης 11">
            <a:extLst>
              <a:ext uri="{FF2B5EF4-FFF2-40B4-BE49-F238E27FC236}">
                <a16:creationId xmlns:a16="http://schemas.microsoft.com/office/drawing/2014/main" id="{3A65E183-D434-4D5E-8F28-D11EC9247BD4}"/>
              </a:ext>
            </a:extLst>
          </p:cNvPr>
          <p:cNvCxnSpPr/>
          <p:nvPr/>
        </p:nvCxnSpPr>
        <p:spPr>
          <a:xfrm>
            <a:off x="2844800" y="2435094"/>
            <a:ext cx="0" cy="411078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5D03F836-B7EA-48F7-BF8B-F9417939182E}"/>
              </a:ext>
            </a:extLst>
          </p:cNvPr>
          <p:cNvSpPr txBox="1"/>
          <p:nvPr/>
        </p:nvSpPr>
        <p:spPr>
          <a:xfrm>
            <a:off x="3408890" y="2943965"/>
            <a:ext cx="1353360" cy="369332"/>
          </a:xfrm>
          <a:prstGeom prst="rect">
            <a:avLst/>
          </a:prstGeom>
          <a:noFill/>
        </p:spPr>
        <p:txBody>
          <a:bodyPr wrap="square">
            <a:spAutoFit/>
          </a:bodyPr>
          <a:lstStyle/>
          <a:p>
            <a:r>
              <a:rPr lang="el-GR" dirty="0"/>
              <a:t>1) α+10</a:t>
            </a:r>
          </a:p>
        </p:txBody>
      </p:sp>
      <p:sp>
        <p:nvSpPr>
          <p:cNvPr id="16" name="TextBox 15">
            <a:extLst>
              <a:ext uri="{FF2B5EF4-FFF2-40B4-BE49-F238E27FC236}">
                <a16:creationId xmlns:a16="http://schemas.microsoft.com/office/drawing/2014/main" id="{67A6F0A8-0275-4CF2-A47D-CA129261EB49}"/>
              </a:ext>
            </a:extLst>
          </p:cNvPr>
          <p:cNvSpPr txBox="1"/>
          <p:nvPr/>
        </p:nvSpPr>
        <p:spPr>
          <a:xfrm>
            <a:off x="1175657" y="3364144"/>
            <a:ext cx="1103086" cy="369332"/>
          </a:xfrm>
          <a:prstGeom prst="rect">
            <a:avLst/>
          </a:prstGeom>
          <a:noFill/>
        </p:spPr>
        <p:txBody>
          <a:bodyPr wrap="square">
            <a:spAutoFit/>
          </a:bodyPr>
          <a:lstStyle/>
          <a:p>
            <a:r>
              <a:rPr lang="el-GR" dirty="0"/>
              <a:t>2) 1/2α3</a:t>
            </a:r>
          </a:p>
        </p:txBody>
      </p:sp>
      <p:sp>
        <p:nvSpPr>
          <p:cNvPr id="18" name="TextBox 17">
            <a:extLst>
              <a:ext uri="{FF2B5EF4-FFF2-40B4-BE49-F238E27FC236}">
                <a16:creationId xmlns:a16="http://schemas.microsoft.com/office/drawing/2014/main" id="{55DCFBC3-D541-400F-9EF5-8D5603A2D580}"/>
              </a:ext>
            </a:extLst>
          </p:cNvPr>
          <p:cNvSpPr txBox="1"/>
          <p:nvPr/>
        </p:nvSpPr>
        <p:spPr>
          <a:xfrm>
            <a:off x="3408891" y="3463444"/>
            <a:ext cx="1701708" cy="369332"/>
          </a:xfrm>
          <a:prstGeom prst="rect">
            <a:avLst/>
          </a:prstGeom>
          <a:noFill/>
        </p:spPr>
        <p:txBody>
          <a:bodyPr wrap="square">
            <a:spAutoFit/>
          </a:bodyPr>
          <a:lstStyle/>
          <a:p>
            <a:r>
              <a:rPr lang="el-GR" dirty="0"/>
              <a:t>2) 1/2*α^3</a:t>
            </a:r>
          </a:p>
        </p:txBody>
      </p:sp>
      <p:pic>
        <p:nvPicPr>
          <p:cNvPr id="22" name="Εικόνα 21">
            <a:extLst>
              <a:ext uri="{FF2B5EF4-FFF2-40B4-BE49-F238E27FC236}">
                <a16:creationId xmlns:a16="http://schemas.microsoft.com/office/drawing/2014/main" id="{783F28BE-5FC7-4B1A-BDDA-CFEB4F9D56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5657" y="3753871"/>
            <a:ext cx="1105054" cy="685896"/>
          </a:xfrm>
          <a:prstGeom prst="rect">
            <a:avLst/>
          </a:prstGeom>
        </p:spPr>
      </p:pic>
      <p:sp>
        <p:nvSpPr>
          <p:cNvPr id="24" name="TextBox 23">
            <a:extLst>
              <a:ext uri="{FF2B5EF4-FFF2-40B4-BE49-F238E27FC236}">
                <a16:creationId xmlns:a16="http://schemas.microsoft.com/office/drawing/2014/main" id="{3E12A2C8-C2E9-482A-8681-C96AB7D91CF4}"/>
              </a:ext>
            </a:extLst>
          </p:cNvPr>
          <p:cNvSpPr txBox="1"/>
          <p:nvPr/>
        </p:nvSpPr>
        <p:spPr>
          <a:xfrm>
            <a:off x="3408890" y="3927969"/>
            <a:ext cx="2126328" cy="369332"/>
          </a:xfrm>
          <a:prstGeom prst="rect">
            <a:avLst/>
          </a:prstGeom>
          <a:noFill/>
        </p:spPr>
        <p:txBody>
          <a:bodyPr wrap="square">
            <a:spAutoFit/>
          </a:bodyPr>
          <a:lstStyle/>
          <a:p>
            <a:r>
              <a:rPr lang="el-GR" dirty="0"/>
              <a:t>3) (3*χ+2*ψ)/(α-β)</a:t>
            </a:r>
          </a:p>
        </p:txBody>
      </p:sp>
      <p:sp>
        <p:nvSpPr>
          <p:cNvPr id="26" name="TextBox 25">
            <a:extLst>
              <a:ext uri="{FF2B5EF4-FFF2-40B4-BE49-F238E27FC236}">
                <a16:creationId xmlns:a16="http://schemas.microsoft.com/office/drawing/2014/main" id="{F583EFCE-8C36-458B-B021-EBFC7B5BA9CC}"/>
              </a:ext>
            </a:extLst>
          </p:cNvPr>
          <p:cNvSpPr txBox="1"/>
          <p:nvPr/>
        </p:nvSpPr>
        <p:spPr>
          <a:xfrm>
            <a:off x="1140078" y="4472546"/>
            <a:ext cx="1324512" cy="369332"/>
          </a:xfrm>
          <a:prstGeom prst="rect">
            <a:avLst/>
          </a:prstGeom>
          <a:noFill/>
        </p:spPr>
        <p:txBody>
          <a:bodyPr wrap="square">
            <a:spAutoFit/>
          </a:bodyPr>
          <a:lstStyle/>
          <a:p>
            <a:r>
              <a:rPr lang="el-GR" dirty="0"/>
              <a:t>4) 2ημψ</a:t>
            </a:r>
          </a:p>
        </p:txBody>
      </p:sp>
      <p:sp>
        <p:nvSpPr>
          <p:cNvPr id="28" name="TextBox 27">
            <a:extLst>
              <a:ext uri="{FF2B5EF4-FFF2-40B4-BE49-F238E27FC236}">
                <a16:creationId xmlns:a16="http://schemas.microsoft.com/office/drawing/2014/main" id="{59858E7D-87BB-4B0A-9E4B-5CF2E519BD07}"/>
              </a:ext>
            </a:extLst>
          </p:cNvPr>
          <p:cNvSpPr txBox="1"/>
          <p:nvPr/>
        </p:nvSpPr>
        <p:spPr>
          <a:xfrm>
            <a:off x="3408890" y="4490484"/>
            <a:ext cx="1353357" cy="369332"/>
          </a:xfrm>
          <a:prstGeom prst="rect">
            <a:avLst/>
          </a:prstGeom>
          <a:noFill/>
        </p:spPr>
        <p:txBody>
          <a:bodyPr wrap="square">
            <a:spAutoFit/>
          </a:bodyPr>
          <a:lstStyle/>
          <a:p>
            <a:r>
              <a:rPr lang="el-GR" dirty="0"/>
              <a:t>4) 2*ΗΜ(ψ)</a:t>
            </a:r>
          </a:p>
        </p:txBody>
      </p:sp>
      <p:pic>
        <p:nvPicPr>
          <p:cNvPr id="30" name="Εικόνα 29">
            <a:extLst>
              <a:ext uri="{FF2B5EF4-FFF2-40B4-BE49-F238E27FC236}">
                <a16:creationId xmlns:a16="http://schemas.microsoft.com/office/drawing/2014/main" id="{C59DEDDE-41E4-46B4-AF92-4118C61BDE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3122" y="4912082"/>
            <a:ext cx="1238423" cy="666843"/>
          </a:xfrm>
          <a:prstGeom prst="rect">
            <a:avLst/>
          </a:prstGeom>
        </p:spPr>
      </p:pic>
      <p:sp>
        <p:nvSpPr>
          <p:cNvPr id="32" name="TextBox 31">
            <a:extLst>
              <a:ext uri="{FF2B5EF4-FFF2-40B4-BE49-F238E27FC236}">
                <a16:creationId xmlns:a16="http://schemas.microsoft.com/office/drawing/2014/main" id="{628DA316-FE88-4CEA-82DD-04D2B53FAECE}"/>
              </a:ext>
            </a:extLst>
          </p:cNvPr>
          <p:cNvSpPr txBox="1"/>
          <p:nvPr/>
        </p:nvSpPr>
        <p:spPr>
          <a:xfrm>
            <a:off x="3394376" y="5179674"/>
            <a:ext cx="1714238" cy="369332"/>
          </a:xfrm>
          <a:prstGeom prst="rect">
            <a:avLst/>
          </a:prstGeom>
          <a:noFill/>
        </p:spPr>
        <p:txBody>
          <a:bodyPr wrap="square">
            <a:spAutoFit/>
          </a:bodyPr>
          <a:lstStyle/>
          <a:p>
            <a:r>
              <a:rPr lang="el-GR" dirty="0"/>
              <a:t>5) 2+3*χ+3/ψ</a:t>
            </a:r>
          </a:p>
        </p:txBody>
      </p:sp>
      <p:pic>
        <p:nvPicPr>
          <p:cNvPr id="34" name="Εικόνα 33">
            <a:extLst>
              <a:ext uri="{FF2B5EF4-FFF2-40B4-BE49-F238E27FC236}">
                <a16:creationId xmlns:a16="http://schemas.microsoft.com/office/drawing/2014/main" id="{0619CFF1-5E59-463E-80B5-F620D564E9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90171" y="5693756"/>
            <a:ext cx="1105054" cy="590632"/>
          </a:xfrm>
          <a:prstGeom prst="rect">
            <a:avLst/>
          </a:prstGeom>
        </p:spPr>
      </p:pic>
      <p:sp>
        <p:nvSpPr>
          <p:cNvPr id="36" name="TextBox 35">
            <a:extLst>
              <a:ext uri="{FF2B5EF4-FFF2-40B4-BE49-F238E27FC236}">
                <a16:creationId xmlns:a16="http://schemas.microsoft.com/office/drawing/2014/main" id="{4C2063FB-533D-4F36-B042-B92524F9029A}"/>
              </a:ext>
            </a:extLst>
          </p:cNvPr>
          <p:cNvSpPr txBox="1"/>
          <p:nvPr/>
        </p:nvSpPr>
        <p:spPr>
          <a:xfrm>
            <a:off x="3394376" y="5742189"/>
            <a:ext cx="2075127" cy="369332"/>
          </a:xfrm>
          <a:prstGeom prst="rect">
            <a:avLst/>
          </a:prstGeom>
          <a:noFill/>
        </p:spPr>
        <p:txBody>
          <a:bodyPr wrap="square">
            <a:spAutoFit/>
          </a:bodyPr>
          <a:lstStyle/>
          <a:p>
            <a:r>
              <a:rPr lang="el-GR" dirty="0"/>
              <a:t>6) 2*(2*χ+3)/(2*ψ)</a:t>
            </a:r>
          </a:p>
        </p:txBody>
      </p:sp>
      <p:cxnSp>
        <p:nvCxnSpPr>
          <p:cNvPr id="37" name="Ευθεία γραμμή σύνδεσης 36">
            <a:extLst>
              <a:ext uri="{FF2B5EF4-FFF2-40B4-BE49-F238E27FC236}">
                <a16:creationId xmlns:a16="http://schemas.microsoft.com/office/drawing/2014/main" id="{9A112F14-C006-42EB-8FEB-272C368239E6}"/>
              </a:ext>
            </a:extLst>
          </p:cNvPr>
          <p:cNvCxnSpPr/>
          <p:nvPr/>
        </p:nvCxnSpPr>
        <p:spPr>
          <a:xfrm>
            <a:off x="8628743" y="2333561"/>
            <a:ext cx="0" cy="411078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A3BB2BD3-2A85-492C-9E5F-B5421881D7B3}"/>
              </a:ext>
            </a:extLst>
          </p:cNvPr>
          <p:cNvSpPr txBox="1"/>
          <p:nvPr/>
        </p:nvSpPr>
        <p:spPr>
          <a:xfrm>
            <a:off x="9985828" y="2435094"/>
            <a:ext cx="931665" cy="369332"/>
          </a:xfrm>
          <a:prstGeom prst="rect">
            <a:avLst/>
          </a:prstGeom>
          <a:noFill/>
        </p:spPr>
        <p:txBody>
          <a:bodyPr wrap="none" rtlCol="0">
            <a:spAutoFit/>
          </a:bodyPr>
          <a:lstStyle/>
          <a:p>
            <a:r>
              <a:rPr lang="el-GR" b="1" dirty="0"/>
              <a:t>ΓΛΩΣΣΑ</a:t>
            </a:r>
          </a:p>
        </p:txBody>
      </p:sp>
      <p:pic>
        <p:nvPicPr>
          <p:cNvPr id="41" name="Εικόνα 40">
            <a:extLst>
              <a:ext uri="{FF2B5EF4-FFF2-40B4-BE49-F238E27FC236}">
                <a16:creationId xmlns:a16="http://schemas.microsoft.com/office/drawing/2014/main" id="{CE8722FB-1593-4689-A104-5261F2C6C17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74709" y="2838078"/>
            <a:ext cx="1571844" cy="581106"/>
          </a:xfrm>
          <a:prstGeom prst="rect">
            <a:avLst/>
          </a:prstGeom>
        </p:spPr>
      </p:pic>
      <p:sp>
        <p:nvSpPr>
          <p:cNvPr id="43" name="TextBox 42">
            <a:extLst>
              <a:ext uri="{FF2B5EF4-FFF2-40B4-BE49-F238E27FC236}">
                <a16:creationId xmlns:a16="http://schemas.microsoft.com/office/drawing/2014/main" id="{B901D426-A577-4ECC-AD0D-645107536DAA}"/>
              </a:ext>
            </a:extLst>
          </p:cNvPr>
          <p:cNvSpPr txBox="1"/>
          <p:nvPr/>
        </p:nvSpPr>
        <p:spPr>
          <a:xfrm>
            <a:off x="9388496" y="2899619"/>
            <a:ext cx="2126328" cy="369332"/>
          </a:xfrm>
          <a:prstGeom prst="rect">
            <a:avLst/>
          </a:prstGeom>
          <a:noFill/>
        </p:spPr>
        <p:txBody>
          <a:bodyPr wrap="square">
            <a:spAutoFit/>
          </a:bodyPr>
          <a:lstStyle/>
          <a:p>
            <a:r>
              <a:rPr lang="el-GR" dirty="0"/>
              <a:t>7) 9/(8+χ)+Τ_Ρ(β+8)</a:t>
            </a:r>
          </a:p>
        </p:txBody>
      </p:sp>
      <p:pic>
        <p:nvPicPr>
          <p:cNvPr id="45" name="Εικόνα 44">
            <a:extLst>
              <a:ext uri="{FF2B5EF4-FFF2-40B4-BE49-F238E27FC236}">
                <a16:creationId xmlns:a16="http://schemas.microsoft.com/office/drawing/2014/main" id="{88363202-E942-40D1-BE12-BD81008241C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341656" y="3573263"/>
            <a:ext cx="952633" cy="543001"/>
          </a:xfrm>
          <a:prstGeom prst="rect">
            <a:avLst/>
          </a:prstGeom>
        </p:spPr>
      </p:pic>
      <p:sp>
        <p:nvSpPr>
          <p:cNvPr id="47" name="TextBox 46">
            <a:extLst>
              <a:ext uri="{FF2B5EF4-FFF2-40B4-BE49-F238E27FC236}">
                <a16:creationId xmlns:a16="http://schemas.microsoft.com/office/drawing/2014/main" id="{957F57FE-E055-41F3-B2AB-88FC0276B5AF}"/>
              </a:ext>
            </a:extLst>
          </p:cNvPr>
          <p:cNvSpPr txBox="1"/>
          <p:nvPr/>
        </p:nvSpPr>
        <p:spPr>
          <a:xfrm>
            <a:off x="9310934" y="3573263"/>
            <a:ext cx="1919420" cy="369332"/>
          </a:xfrm>
          <a:prstGeom prst="rect">
            <a:avLst/>
          </a:prstGeom>
          <a:noFill/>
        </p:spPr>
        <p:txBody>
          <a:bodyPr wrap="square">
            <a:spAutoFit/>
          </a:bodyPr>
          <a:lstStyle/>
          <a:p>
            <a:r>
              <a:rPr lang="el-GR" dirty="0"/>
              <a:t>8) (</a:t>
            </a:r>
            <a:r>
              <a:rPr lang="el-GR" dirty="0" err="1"/>
              <a:t>χ+ψ</a:t>
            </a:r>
            <a:r>
              <a:rPr lang="el-GR" dirty="0"/>
              <a:t>)/Τ_Ρ(7+χ)</a:t>
            </a:r>
          </a:p>
        </p:txBody>
      </p:sp>
      <p:pic>
        <p:nvPicPr>
          <p:cNvPr id="49" name="Εικόνα 48">
            <a:extLst>
              <a:ext uri="{FF2B5EF4-FFF2-40B4-BE49-F238E27FC236}">
                <a16:creationId xmlns:a16="http://schemas.microsoft.com/office/drawing/2014/main" id="{FFA8537D-F080-4D4A-B1C0-D9272EAF672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355077" y="4314832"/>
            <a:ext cx="1371791" cy="504895"/>
          </a:xfrm>
          <a:prstGeom prst="rect">
            <a:avLst/>
          </a:prstGeom>
        </p:spPr>
      </p:pic>
      <p:sp>
        <p:nvSpPr>
          <p:cNvPr id="51" name="TextBox 50">
            <a:extLst>
              <a:ext uri="{FF2B5EF4-FFF2-40B4-BE49-F238E27FC236}">
                <a16:creationId xmlns:a16="http://schemas.microsoft.com/office/drawing/2014/main" id="{64D311E1-02C2-4C5C-979A-A804904C377D}"/>
              </a:ext>
            </a:extLst>
          </p:cNvPr>
          <p:cNvSpPr txBox="1"/>
          <p:nvPr/>
        </p:nvSpPr>
        <p:spPr>
          <a:xfrm>
            <a:off x="9269100" y="4309055"/>
            <a:ext cx="2324264" cy="369332"/>
          </a:xfrm>
          <a:prstGeom prst="rect">
            <a:avLst/>
          </a:prstGeom>
          <a:noFill/>
        </p:spPr>
        <p:txBody>
          <a:bodyPr wrap="square">
            <a:spAutoFit/>
          </a:bodyPr>
          <a:lstStyle/>
          <a:p>
            <a:r>
              <a:rPr lang="el-GR" dirty="0"/>
              <a:t>9) Α_Τ(α)+(χ+9)/10*α</a:t>
            </a:r>
          </a:p>
        </p:txBody>
      </p:sp>
      <p:pic>
        <p:nvPicPr>
          <p:cNvPr id="53" name="Εικόνα 52">
            <a:extLst>
              <a:ext uri="{FF2B5EF4-FFF2-40B4-BE49-F238E27FC236}">
                <a16:creationId xmlns:a16="http://schemas.microsoft.com/office/drawing/2014/main" id="{337D9BC5-BDDD-4CA6-867A-DB835A56815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362945" y="5119842"/>
            <a:ext cx="1181265" cy="419158"/>
          </a:xfrm>
          <a:prstGeom prst="rect">
            <a:avLst/>
          </a:prstGeom>
        </p:spPr>
      </p:pic>
      <p:sp>
        <p:nvSpPr>
          <p:cNvPr id="55" name="TextBox 54">
            <a:extLst>
              <a:ext uri="{FF2B5EF4-FFF2-40B4-BE49-F238E27FC236}">
                <a16:creationId xmlns:a16="http://schemas.microsoft.com/office/drawing/2014/main" id="{23E29505-5667-412F-AE4F-988AF5B446CA}"/>
              </a:ext>
            </a:extLst>
          </p:cNvPr>
          <p:cNvSpPr txBox="1"/>
          <p:nvPr/>
        </p:nvSpPr>
        <p:spPr>
          <a:xfrm>
            <a:off x="9165338" y="5076626"/>
            <a:ext cx="1936572" cy="369332"/>
          </a:xfrm>
          <a:prstGeom prst="rect">
            <a:avLst/>
          </a:prstGeom>
          <a:noFill/>
        </p:spPr>
        <p:txBody>
          <a:bodyPr wrap="square">
            <a:spAutoFit/>
          </a:bodyPr>
          <a:lstStyle/>
          <a:p>
            <a:r>
              <a:rPr lang="el-GR" dirty="0"/>
              <a:t>10) Τ_Ρ(α^2+β^2)</a:t>
            </a:r>
          </a:p>
        </p:txBody>
      </p:sp>
    </p:spTree>
    <p:extLst>
      <p:ext uri="{BB962C8B-B14F-4D97-AF65-F5344CB8AC3E}">
        <p14:creationId xmlns:p14="http://schemas.microsoft.com/office/powerpoint/2010/main" val="17565350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362F4D0-B25E-4563-897A-29BCA3AB6EF5}"/>
              </a:ext>
            </a:extLst>
          </p:cNvPr>
          <p:cNvSpPr txBox="1"/>
          <p:nvPr/>
        </p:nvSpPr>
        <p:spPr>
          <a:xfrm>
            <a:off x="3772896" y="636502"/>
            <a:ext cx="4521174" cy="584775"/>
          </a:xfrm>
          <a:prstGeom prst="rect">
            <a:avLst/>
          </a:prstGeom>
          <a:noFill/>
          <a:ln>
            <a:solidFill>
              <a:schemeClr val="accent2">
                <a:lumMod val="75000"/>
              </a:schemeClr>
            </a:solidFill>
          </a:ln>
        </p:spPr>
        <p:txBody>
          <a:bodyPr wrap="none" rtlCol="0">
            <a:spAutoFit/>
          </a:bodyPr>
          <a:lstStyle/>
          <a:p>
            <a:r>
              <a:rPr lang="el-GR" sz="3200" dirty="0"/>
              <a:t>1.5.6 Συγκριτικοί τελεστές</a:t>
            </a:r>
          </a:p>
        </p:txBody>
      </p:sp>
      <p:pic>
        <p:nvPicPr>
          <p:cNvPr id="9" name="Εικόνα 8">
            <a:extLst>
              <a:ext uri="{FF2B5EF4-FFF2-40B4-BE49-F238E27FC236}">
                <a16:creationId xmlns:a16="http://schemas.microsoft.com/office/drawing/2014/main" id="{55675CAD-2C79-4EBB-B0DB-D65DADF21B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4709" y="1746970"/>
            <a:ext cx="8533739" cy="3115315"/>
          </a:xfrm>
          <a:prstGeom prst="rect">
            <a:avLst/>
          </a:prstGeom>
        </p:spPr>
      </p:pic>
      <p:sp>
        <p:nvSpPr>
          <p:cNvPr id="11" name="TextBox 10">
            <a:extLst>
              <a:ext uri="{FF2B5EF4-FFF2-40B4-BE49-F238E27FC236}">
                <a16:creationId xmlns:a16="http://schemas.microsoft.com/office/drawing/2014/main" id="{594648AA-4B93-468A-989B-FB3C65144F0F}"/>
              </a:ext>
            </a:extLst>
          </p:cNvPr>
          <p:cNvSpPr txBox="1"/>
          <p:nvPr/>
        </p:nvSpPr>
        <p:spPr>
          <a:xfrm>
            <a:off x="1368595" y="5224369"/>
            <a:ext cx="9850948" cy="646331"/>
          </a:xfrm>
          <a:prstGeom prst="rect">
            <a:avLst/>
          </a:prstGeom>
          <a:noFill/>
        </p:spPr>
        <p:txBody>
          <a:bodyPr wrap="square">
            <a:spAutoFit/>
          </a:bodyPr>
          <a:lstStyle/>
          <a:p>
            <a:r>
              <a:rPr lang="el-GR" dirty="0"/>
              <a:t>Οι συγκρίσεις σε μια μαθηματική έκφραση βοηθούν στη λήψη αποφάσεων, για παράδειγμα αν η ηλικία σου είναι μεγαλύτερη των 18 ετών τότε είσαι ενήλικος, διαφορετικά δεν είσαι ενήλικος</a:t>
            </a:r>
          </a:p>
        </p:txBody>
      </p:sp>
    </p:spTree>
    <p:extLst>
      <p:ext uri="{BB962C8B-B14F-4D97-AF65-F5344CB8AC3E}">
        <p14:creationId xmlns:p14="http://schemas.microsoft.com/office/powerpoint/2010/main" val="26500926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362F4D0-B25E-4563-897A-29BCA3AB6EF5}"/>
              </a:ext>
            </a:extLst>
          </p:cNvPr>
          <p:cNvSpPr txBox="1"/>
          <p:nvPr/>
        </p:nvSpPr>
        <p:spPr>
          <a:xfrm>
            <a:off x="3772896" y="636502"/>
            <a:ext cx="4220835" cy="584775"/>
          </a:xfrm>
          <a:prstGeom prst="rect">
            <a:avLst/>
          </a:prstGeom>
          <a:noFill/>
          <a:ln>
            <a:solidFill>
              <a:schemeClr val="accent2">
                <a:lumMod val="75000"/>
              </a:schemeClr>
            </a:solidFill>
          </a:ln>
        </p:spPr>
        <p:txBody>
          <a:bodyPr wrap="none" rtlCol="0">
            <a:spAutoFit/>
          </a:bodyPr>
          <a:lstStyle/>
          <a:p>
            <a:r>
              <a:rPr lang="el-GR" sz="3200" dirty="0"/>
              <a:t>1.5.7.1 Λογικοί τελεστές</a:t>
            </a:r>
          </a:p>
        </p:txBody>
      </p:sp>
      <p:sp>
        <p:nvSpPr>
          <p:cNvPr id="6" name="TextBox 5">
            <a:extLst>
              <a:ext uri="{FF2B5EF4-FFF2-40B4-BE49-F238E27FC236}">
                <a16:creationId xmlns:a16="http://schemas.microsoft.com/office/drawing/2014/main" id="{10E1D1AC-5861-4447-B1A3-90672C6C5E29}"/>
              </a:ext>
            </a:extLst>
          </p:cNvPr>
          <p:cNvSpPr txBox="1"/>
          <p:nvPr/>
        </p:nvSpPr>
        <p:spPr>
          <a:xfrm>
            <a:off x="762000" y="1529140"/>
            <a:ext cx="10668000" cy="4431983"/>
          </a:xfrm>
          <a:prstGeom prst="rect">
            <a:avLst/>
          </a:prstGeom>
          <a:noFill/>
        </p:spPr>
        <p:txBody>
          <a:bodyPr wrap="square">
            <a:spAutoFit/>
          </a:bodyPr>
          <a:lstStyle/>
          <a:p>
            <a:pPr algn="just"/>
            <a:r>
              <a:rPr lang="el-GR" dirty="0"/>
              <a:t>Σε πολλά προβλήματα οι επιλογές δεν αρκεί να γίνονται με απλές λογικές παραστάσεις, δηλαδή με μια απλή σύγκριση (δηλ. με έναν συγκριτικό τελεστή) αλλά </a:t>
            </a:r>
            <a:r>
              <a:rPr lang="el-GR" b="1" dirty="0"/>
              <a:t>χρειάζεται να συνδυαστούν μια ή περισσότερες λογικές εκφράσεις. </a:t>
            </a:r>
          </a:p>
          <a:p>
            <a:r>
              <a:rPr lang="el-GR" u="sng" dirty="0"/>
              <a:t>Οι λογικές εκφράσεις αποτελούνται από συγκριτικές πράξεις.</a:t>
            </a:r>
            <a:r>
              <a:rPr lang="el-GR" dirty="0"/>
              <a:t> Αυτό επιτυγχάνεται με τη χρήση τριών βασικών λογικών τελεστών: </a:t>
            </a:r>
          </a:p>
          <a:p>
            <a:endParaRPr lang="el-GR" sz="2000" b="1" dirty="0"/>
          </a:p>
          <a:p>
            <a:pPr marL="285750" indent="-285750" algn="ctr">
              <a:buFont typeface="Arial" panose="020B0604020202020204" pitchFamily="34" charset="0"/>
              <a:buChar char="•"/>
            </a:pPr>
            <a:r>
              <a:rPr lang="el-GR" sz="2000" b="1" dirty="0"/>
              <a:t>ΟΧΙ </a:t>
            </a:r>
          </a:p>
          <a:p>
            <a:pPr marL="285750" indent="-285750" algn="ctr">
              <a:buFont typeface="Arial" panose="020B0604020202020204" pitchFamily="34" charset="0"/>
              <a:buChar char="•"/>
            </a:pPr>
            <a:endParaRPr lang="el-GR" sz="2000" b="1" dirty="0"/>
          </a:p>
          <a:p>
            <a:pPr marL="285750" indent="-285750" algn="ctr">
              <a:buFont typeface="Arial" panose="020B0604020202020204" pitchFamily="34" charset="0"/>
              <a:buChar char="•"/>
            </a:pPr>
            <a:r>
              <a:rPr lang="el-GR" sz="2000" b="1" dirty="0"/>
              <a:t>ΚΑΙ                   </a:t>
            </a:r>
          </a:p>
          <a:p>
            <a:pPr marL="285750" indent="-285750" algn="ctr">
              <a:buFont typeface="Arial" panose="020B0604020202020204" pitchFamily="34" charset="0"/>
              <a:buChar char="•"/>
            </a:pPr>
            <a:endParaRPr lang="el-GR" sz="2000" b="1" dirty="0"/>
          </a:p>
          <a:p>
            <a:pPr marL="285750" indent="-285750" algn="ctr">
              <a:buFont typeface="Arial" panose="020B0604020202020204" pitchFamily="34" charset="0"/>
              <a:buChar char="•"/>
            </a:pPr>
            <a:r>
              <a:rPr lang="el-GR" sz="2000" b="1" dirty="0"/>
              <a:t>Ή </a:t>
            </a:r>
          </a:p>
          <a:p>
            <a:endParaRPr lang="el-GR" dirty="0"/>
          </a:p>
          <a:p>
            <a:pPr algn="just"/>
            <a:r>
              <a:rPr lang="el-GR" dirty="0"/>
              <a:t>Οι λογικές παραστάσεις αποτελούνται από </a:t>
            </a:r>
            <a:r>
              <a:rPr lang="el-GR" b="1" dirty="0"/>
              <a:t>λογικές μεταβλητές</a:t>
            </a:r>
            <a:r>
              <a:rPr lang="el-GR" dirty="0"/>
              <a:t>, οι οποίες «παίρνουν» μια λογική τιμή, </a:t>
            </a:r>
            <a:r>
              <a:rPr lang="el-GR" b="1" dirty="0"/>
              <a:t>ΑΛΗΘΗΣ</a:t>
            </a:r>
            <a:r>
              <a:rPr lang="el-GR" dirty="0"/>
              <a:t> ή </a:t>
            </a:r>
            <a:r>
              <a:rPr lang="el-GR" b="1" dirty="0"/>
              <a:t>ΨΕΥΔΗΣ</a:t>
            </a:r>
            <a:r>
              <a:rPr lang="el-GR" dirty="0"/>
              <a:t>. </a:t>
            </a:r>
            <a:r>
              <a:rPr lang="el-GR" u="sng" dirty="0"/>
              <a:t>Το αποτέλεσμα που επιστρέφει μια λογική έκφραση είναι </a:t>
            </a:r>
            <a:r>
              <a:rPr lang="el-GR" b="1" u="sng" dirty="0"/>
              <a:t>μια</a:t>
            </a:r>
            <a:r>
              <a:rPr lang="el-GR" u="sng" dirty="0"/>
              <a:t> λογική τιμή </a:t>
            </a:r>
            <a:r>
              <a:rPr lang="el-GR" b="1" u="sng" dirty="0"/>
              <a:t>ΑΛΗΘΗΣ</a:t>
            </a:r>
            <a:r>
              <a:rPr lang="el-GR" u="sng" dirty="0"/>
              <a:t> ή </a:t>
            </a:r>
            <a:r>
              <a:rPr lang="el-GR" b="1" u="sng" dirty="0"/>
              <a:t>ΨΕΥΔΗΣ</a:t>
            </a:r>
            <a:r>
              <a:rPr lang="el-GR" u="sng" dirty="0"/>
              <a:t>, ανάλογα με τις τιμές των μεταβλητών της.</a:t>
            </a:r>
          </a:p>
        </p:txBody>
      </p:sp>
      <p:sp>
        <p:nvSpPr>
          <p:cNvPr id="3" name="Βέλος: Κάτω 2">
            <a:extLst>
              <a:ext uri="{FF2B5EF4-FFF2-40B4-BE49-F238E27FC236}">
                <a16:creationId xmlns:a16="http://schemas.microsoft.com/office/drawing/2014/main" id="{57F44A7E-3932-431D-9FA1-C9469953EA4E}"/>
              </a:ext>
            </a:extLst>
          </p:cNvPr>
          <p:cNvSpPr/>
          <p:nvPr/>
        </p:nvSpPr>
        <p:spPr>
          <a:xfrm>
            <a:off x="6865257" y="3265713"/>
            <a:ext cx="246743" cy="14804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TextBox 7">
            <a:extLst>
              <a:ext uri="{FF2B5EF4-FFF2-40B4-BE49-F238E27FC236}">
                <a16:creationId xmlns:a16="http://schemas.microsoft.com/office/drawing/2014/main" id="{E04E940E-C820-4622-948F-D5CFD36DF38B}"/>
              </a:ext>
            </a:extLst>
          </p:cNvPr>
          <p:cNvSpPr txBox="1"/>
          <p:nvPr/>
        </p:nvSpPr>
        <p:spPr>
          <a:xfrm>
            <a:off x="7112000" y="3745131"/>
            <a:ext cx="2965299" cy="369332"/>
          </a:xfrm>
          <a:prstGeom prst="rect">
            <a:avLst/>
          </a:prstGeom>
          <a:noFill/>
        </p:spPr>
        <p:txBody>
          <a:bodyPr wrap="none" rtlCol="0">
            <a:spAutoFit/>
          </a:bodyPr>
          <a:lstStyle/>
          <a:p>
            <a:r>
              <a:rPr lang="el-GR" b="1" dirty="0"/>
              <a:t>ΙΕΡΑΡΧΙΑ ΛΟΓΙΚΩΝ ΠΡΑΞΕΩΝ</a:t>
            </a:r>
          </a:p>
        </p:txBody>
      </p:sp>
    </p:spTree>
    <p:extLst>
      <p:ext uri="{BB962C8B-B14F-4D97-AF65-F5344CB8AC3E}">
        <p14:creationId xmlns:p14="http://schemas.microsoft.com/office/powerpoint/2010/main" val="1755910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362F4D0-B25E-4563-897A-29BCA3AB6EF5}"/>
              </a:ext>
            </a:extLst>
          </p:cNvPr>
          <p:cNvSpPr txBox="1"/>
          <p:nvPr/>
        </p:nvSpPr>
        <p:spPr>
          <a:xfrm>
            <a:off x="3588419" y="268728"/>
            <a:ext cx="4477893" cy="584775"/>
          </a:xfrm>
          <a:prstGeom prst="rect">
            <a:avLst/>
          </a:prstGeom>
          <a:noFill/>
          <a:ln>
            <a:solidFill>
              <a:schemeClr val="accent2">
                <a:lumMod val="75000"/>
              </a:schemeClr>
            </a:solidFill>
          </a:ln>
        </p:spPr>
        <p:txBody>
          <a:bodyPr wrap="none" rtlCol="0">
            <a:spAutoFit/>
          </a:bodyPr>
          <a:lstStyle/>
          <a:p>
            <a:r>
              <a:rPr lang="el-GR" sz="3200" dirty="0"/>
              <a:t>1.5.7.2 Ιεραρχία Πράξεων</a:t>
            </a:r>
          </a:p>
        </p:txBody>
      </p:sp>
      <p:sp>
        <p:nvSpPr>
          <p:cNvPr id="7" name="TextBox 6">
            <a:extLst>
              <a:ext uri="{FF2B5EF4-FFF2-40B4-BE49-F238E27FC236}">
                <a16:creationId xmlns:a16="http://schemas.microsoft.com/office/drawing/2014/main" id="{9254208A-89E5-41F9-B16D-005C8EEF5CD7}"/>
              </a:ext>
            </a:extLst>
          </p:cNvPr>
          <p:cNvSpPr txBox="1"/>
          <p:nvPr/>
        </p:nvSpPr>
        <p:spPr>
          <a:xfrm>
            <a:off x="290285" y="1671103"/>
            <a:ext cx="2931886" cy="3970318"/>
          </a:xfrm>
          <a:prstGeom prst="rect">
            <a:avLst/>
          </a:prstGeom>
          <a:noFill/>
        </p:spPr>
        <p:txBody>
          <a:bodyPr wrap="square">
            <a:spAutoFit/>
          </a:bodyPr>
          <a:lstStyle/>
          <a:p>
            <a:pPr marL="342900" indent="-342900">
              <a:buAutoNum type="arabicPeriod"/>
            </a:pPr>
            <a:r>
              <a:rPr lang="el-GR" b="1" dirty="0"/>
              <a:t>Αριθμητικοί τελεστές </a:t>
            </a:r>
          </a:p>
          <a:p>
            <a:pPr marL="342900" indent="-342900">
              <a:buAutoNum type="arabicPeriod"/>
            </a:pPr>
            <a:endParaRPr lang="el-GR" b="1" dirty="0"/>
          </a:p>
          <a:p>
            <a:pPr marL="342900" indent="-342900">
              <a:buAutoNum type="arabicPeriod"/>
            </a:pPr>
            <a:endParaRPr lang="el-GR" b="1" dirty="0"/>
          </a:p>
          <a:p>
            <a:pPr marL="342900" indent="-342900">
              <a:buAutoNum type="arabicPeriod"/>
            </a:pPr>
            <a:endParaRPr lang="el-GR" b="1" dirty="0"/>
          </a:p>
          <a:p>
            <a:pPr marL="342900" indent="-342900">
              <a:buAutoNum type="arabicPeriod"/>
            </a:pPr>
            <a:endParaRPr lang="el-GR" b="1" dirty="0"/>
          </a:p>
          <a:p>
            <a:pPr marL="342900" indent="-342900">
              <a:buAutoNum type="arabicPeriod"/>
            </a:pPr>
            <a:endParaRPr lang="el-GR" b="1" dirty="0"/>
          </a:p>
          <a:p>
            <a:pPr marL="342900" indent="-342900">
              <a:buAutoNum type="arabicPeriod"/>
            </a:pPr>
            <a:endParaRPr lang="el-GR" b="1" dirty="0"/>
          </a:p>
          <a:p>
            <a:pPr marL="342900" indent="-342900">
              <a:buAutoNum type="arabicPeriod"/>
            </a:pPr>
            <a:r>
              <a:rPr lang="el-GR" b="1" dirty="0"/>
              <a:t>Συγκριτικοί τελεστές </a:t>
            </a:r>
          </a:p>
          <a:p>
            <a:pPr marL="342900" indent="-342900">
              <a:buAutoNum type="arabicPeriod"/>
            </a:pPr>
            <a:endParaRPr lang="el-GR" b="1" dirty="0"/>
          </a:p>
          <a:p>
            <a:pPr marL="342900" indent="-342900">
              <a:buAutoNum type="arabicPeriod"/>
            </a:pPr>
            <a:endParaRPr lang="el-GR" b="1" dirty="0"/>
          </a:p>
          <a:p>
            <a:pPr marL="342900" indent="-342900">
              <a:buAutoNum type="arabicPeriod"/>
            </a:pPr>
            <a:endParaRPr lang="el-GR" b="1" dirty="0"/>
          </a:p>
          <a:p>
            <a:pPr marL="342900" indent="-342900">
              <a:buAutoNum type="arabicPeriod"/>
            </a:pPr>
            <a:endParaRPr lang="el-GR" b="1" dirty="0"/>
          </a:p>
          <a:p>
            <a:pPr marL="342900" indent="-342900">
              <a:buAutoNum type="arabicPeriod"/>
            </a:pPr>
            <a:endParaRPr lang="el-GR" b="1" dirty="0"/>
          </a:p>
          <a:p>
            <a:pPr marL="342900" indent="-342900">
              <a:buAutoNum type="arabicPeriod"/>
            </a:pPr>
            <a:r>
              <a:rPr lang="el-GR" b="1" dirty="0"/>
              <a:t>Λογικοί τελεστές.</a:t>
            </a:r>
          </a:p>
        </p:txBody>
      </p:sp>
      <p:pic>
        <p:nvPicPr>
          <p:cNvPr id="9" name="Εικόνα 8">
            <a:extLst>
              <a:ext uri="{FF2B5EF4-FFF2-40B4-BE49-F238E27FC236}">
                <a16:creationId xmlns:a16="http://schemas.microsoft.com/office/drawing/2014/main" id="{AA64565F-AB60-409D-BA8C-B772A5CBA2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86819" y="962136"/>
            <a:ext cx="8211696" cy="2286319"/>
          </a:xfrm>
          <a:prstGeom prst="rect">
            <a:avLst/>
          </a:prstGeom>
        </p:spPr>
      </p:pic>
      <p:sp>
        <p:nvSpPr>
          <p:cNvPr id="12" name="TextBox 11">
            <a:extLst>
              <a:ext uri="{FF2B5EF4-FFF2-40B4-BE49-F238E27FC236}">
                <a16:creationId xmlns:a16="http://schemas.microsoft.com/office/drawing/2014/main" id="{B1473C25-0799-4E9D-AFE6-1796BA3B4728}"/>
              </a:ext>
            </a:extLst>
          </p:cNvPr>
          <p:cNvSpPr txBox="1"/>
          <p:nvPr/>
        </p:nvSpPr>
        <p:spPr>
          <a:xfrm>
            <a:off x="3486819" y="3445250"/>
            <a:ext cx="3744686" cy="461665"/>
          </a:xfrm>
          <a:prstGeom prst="rect">
            <a:avLst/>
          </a:prstGeom>
          <a:noFill/>
        </p:spPr>
        <p:txBody>
          <a:bodyPr wrap="square" rtlCol="0">
            <a:spAutoFit/>
          </a:bodyPr>
          <a:lstStyle/>
          <a:p>
            <a:r>
              <a:rPr lang="el-GR" sz="2400" b="1" dirty="0"/>
              <a:t>=     &lt;&gt;     &gt;     &gt;=     &lt;    &lt;=</a:t>
            </a:r>
          </a:p>
        </p:txBody>
      </p:sp>
      <p:pic>
        <p:nvPicPr>
          <p:cNvPr id="14" name="Εικόνα 13">
            <a:extLst>
              <a:ext uri="{FF2B5EF4-FFF2-40B4-BE49-F238E27FC236}">
                <a16:creationId xmlns:a16="http://schemas.microsoft.com/office/drawing/2014/main" id="{C9874E74-5EF1-4CD9-BAFE-01D1918D5D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20421" y="4103711"/>
            <a:ext cx="7240010" cy="1924319"/>
          </a:xfrm>
          <a:prstGeom prst="rect">
            <a:avLst/>
          </a:prstGeom>
        </p:spPr>
      </p:pic>
      <p:pic>
        <p:nvPicPr>
          <p:cNvPr id="16" name="Εικόνα 15">
            <a:extLst>
              <a:ext uri="{FF2B5EF4-FFF2-40B4-BE49-F238E27FC236}">
                <a16:creationId xmlns:a16="http://schemas.microsoft.com/office/drawing/2014/main" id="{DFE9F8A0-0479-4B94-ADB9-1BD846468C0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52164" y="4970894"/>
            <a:ext cx="638264" cy="771633"/>
          </a:xfrm>
          <a:prstGeom prst="rect">
            <a:avLst/>
          </a:prstGeom>
        </p:spPr>
      </p:pic>
      <p:sp>
        <p:nvSpPr>
          <p:cNvPr id="17" name="TextBox 16">
            <a:extLst>
              <a:ext uri="{FF2B5EF4-FFF2-40B4-BE49-F238E27FC236}">
                <a16:creationId xmlns:a16="http://schemas.microsoft.com/office/drawing/2014/main" id="{10D5C329-35ED-4ECF-B4FE-14B7531701B2}"/>
              </a:ext>
            </a:extLst>
          </p:cNvPr>
          <p:cNvSpPr txBox="1"/>
          <p:nvPr/>
        </p:nvSpPr>
        <p:spPr>
          <a:xfrm>
            <a:off x="1944913" y="6071781"/>
            <a:ext cx="7261155" cy="646331"/>
          </a:xfrm>
          <a:prstGeom prst="rect">
            <a:avLst/>
          </a:prstGeom>
          <a:noFill/>
        </p:spPr>
        <p:txBody>
          <a:bodyPr wrap="none" rtlCol="0">
            <a:spAutoFit/>
          </a:bodyPr>
          <a:lstStyle/>
          <a:p>
            <a:r>
              <a:rPr lang="el-GR" b="1" dirty="0"/>
              <a:t>Παρατήρηση: </a:t>
            </a:r>
            <a:r>
              <a:rPr lang="el-GR" dirty="0"/>
              <a:t>Σε περίπτωση που υπάρχει παρένθεση στη λογική έκφραση, </a:t>
            </a:r>
          </a:p>
          <a:p>
            <a:r>
              <a:rPr lang="el-GR" dirty="0"/>
              <a:t>τότε εκτελούνται πρώτα οι πράξεις στην παρένθεση</a:t>
            </a:r>
          </a:p>
        </p:txBody>
      </p:sp>
    </p:spTree>
    <p:extLst>
      <p:ext uri="{BB962C8B-B14F-4D97-AF65-F5344CB8AC3E}">
        <p14:creationId xmlns:p14="http://schemas.microsoft.com/office/powerpoint/2010/main" val="1817378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5E1C7B9-A223-468A-B215-0683C3393DE0}"/>
              </a:ext>
            </a:extLst>
          </p:cNvPr>
          <p:cNvSpPr txBox="1"/>
          <p:nvPr/>
        </p:nvSpPr>
        <p:spPr>
          <a:xfrm>
            <a:off x="4967422" y="559014"/>
            <a:ext cx="2558521" cy="584775"/>
          </a:xfrm>
          <a:prstGeom prst="rect">
            <a:avLst/>
          </a:prstGeom>
          <a:noFill/>
          <a:ln>
            <a:solidFill>
              <a:schemeClr val="accent2">
                <a:lumMod val="75000"/>
              </a:schemeClr>
            </a:solidFill>
          </a:ln>
        </p:spPr>
        <p:txBody>
          <a:bodyPr wrap="none" rtlCol="0">
            <a:spAutoFit/>
          </a:bodyPr>
          <a:lstStyle/>
          <a:p>
            <a:r>
              <a:rPr lang="el-GR" sz="3200" dirty="0"/>
              <a:t>Παράδειγμα 1</a:t>
            </a:r>
          </a:p>
        </p:txBody>
      </p:sp>
      <p:sp>
        <p:nvSpPr>
          <p:cNvPr id="7" name="TextBox 6">
            <a:extLst>
              <a:ext uri="{FF2B5EF4-FFF2-40B4-BE49-F238E27FC236}">
                <a16:creationId xmlns:a16="http://schemas.microsoft.com/office/drawing/2014/main" id="{F310035B-F1A7-4F3D-8688-677961C12332}"/>
              </a:ext>
            </a:extLst>
          </p:cNvPr>
          <p:cNvSpPr txBox="1"/>
          <p:nvPr/>
        </p:nvSpPr>
        <p:spPr>
          <a:xfrm>
            <a:off x="1248227" y="1367749"/>
            <a:ext cx="10087429" cy="369332"/>
          </a:xfrm>
          <a:prstGeom prst="rect">
            <a:avLst/>
          </a:prstGeom>
          <a:noFill/>
        </p:spPr>
        <p:txBody>
          <a:bodyPr wrap="square">
            <a:spAutoFit/>
          </a:bodyPr>
          <a:lstStyle/>
          <a:p>
            <a:r>
              <a:rPr lang="el-GR" dirty="0"/>
              <a:t>Να βρεθούν οι τιμές που δίνουν οι παρακάτω μαθηματικές εκφράσεις:</a:t>
            </a:r>
          </a:p>
        </p:txBody>
      </p:sp>
      <p:pic>
        <p:nvPicPr>
          <p:cNvPr id="9" name="Εικόνα 8">
            <a:extLst>
              <a:ext uri="{FF2B5EF4-FFF2-40B4-BE49-F238E27FC236}">
                <a16:creationId xmlns:a16="http://schemas.microsoft.com/office/drawing/2014/main" id="{E0C0349D-F918-4035-95B4-BC85E80D3D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8227" y="2139251"/>
            <a:ext cx="2086266" cy="257211"/>
          </a:xfrm>
          <a:prstGeom prst="rect">
            <a:avLst/>
          </a:prstGeom>
        </p:spPr>
      </p:pic>
      <p:pic>
        <p:nvPicPr>
          <p:cNvPr id="11" name="Εικόνα 10">
            <a:extLst>
              <a:ext uri="{FF2B5EF4-FFF2-40B4-BE49-F238E27FC236}">
                <a16:creationId xmlns:a16="http://schemas.microsoft.com/office/drawing/2014/main" id="{A41BCB45-267C-408E-86C4-84173EB741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6991" y="2129724"/>
            <a:ext cx="2210108" cy="266737"/>
          </a:xfrm>
          <a:prstGeom prst="rect">
            <a:avLst/>
          </a:prstGeom>
        </p:spPr>
      </p:pic>
      <p:pic>
        <p:nvPicPr>
          <p:cNvPr id="13" name="Εικόνα 12">
            <a:extLst>
              <a:ext uri="{FF2B5EF4-FFF2-40B4-BE49-F238E27FC236}">
                <a16:creationId xmlns:a16="http://schemas.microsoft.com/office/drawing/2014/main" id="{099EFDE9-BAF5-46DC-97A8-C1426741E3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29598" y="2129724"/>
            <a:ext cx="1886213" cy="266737"/>
          </a:xfrm>
          <a:prstGeom prst="rect">
            <a:avLst/>
          </a:prstGeom>
        </p:spPr>
      </p:pic>
      <p:pic>
        <p:nvPicPr>
          <p:cNvPr id="15" name="Εικόνα 14">
            <a:extLst>
              <a:ext uri="{FF2B5EF4-FFF2-40B4-BE49-F238E27FC236}">
                <a16:creationId xmlns:a16="http://schemas.microsoft.com/office/drawing/2014/main" id="{C60CF87E-49F0-4E28-A16B-468FC7EF85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48227" y="4012197"/>
            <a:ext cx="1381318" cy="285790"/>
          </a:xfrm>
          <a:prstGeom prst="rect">
            <a:avLst/>
          </a:prstGeom>
        </p:spPr>
      </p:pic>
      <p:pic>
        <p:nvPicPr>
          <p:cNvPr id="17" name="Εικόνα 16">
            <a:extLst>
              <a:ext uri="{FF2B5EF4-FFF2-40B4-BE49-F238E27FC236}">
                <a16:creationId xmlns:a16="http://schemas.microsoft.com/office/drawing/2014/main" id="{A537F26C-FDF9-4DFA-803C-9667A66DDB6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58090" y="4031760"/>
            <a:ext cx="1991003" cy="276264"/>
          </a:xfrm>
          <a:prstGeom prst="rect">
            <a:avLst/>
          </a:prstGeom>
        </p:spPr>
      </p:pic>
      <p:pic>
        <p:nvPicPr>
          <p:cNvPr id="19" name="Εικόνα 18">
            <a:extLst>
              <a:ext uri="{FF2B5EF4-FFF2-40B4-BE49-F238E27FC236}">
                <a16:creationId xmlns:a16="http://schemas.microsoft.com/office/drawing/2014/main" id="{2BB7C62B-4722-4AE5-99E2-07830075C8B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229598" y="4041287"/>
            <a:ext cx="2457793" cy="266737"/>
          </a:xfrm>
          <a:prstGeom prst="rect">
            <a:avLst/>
          </a:prstGeom>
        </p:spPr>
      </p:pic>
      <p:pic>
        <p:nvPicPr>
          <p:cNvPr id="21" name="Εικόνα 20">
            <a:extLst>
              <a:ext uri="{FF2B5EF4-FFF2-40B4-BE49-F238E27FC236}">
                <a16:creationId xmlns:a16="http://schemas.microsoft.com/office/drawing/2014/main" id="{7A619889-CA1C-4590-8D11-65003427FB9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829347" y="2457314"/>
            <a:ext cx="1914792" cy="971686"/>
          </a:xfrm>
          <a:prstGeom prst="rect">
            <a:avLst/>
          </a:prstGeom>
        </p:spPr>
      </p:pic>
      <p:pic>
        <p:nvPicPr>
          <p:cNvPr id="23" name="Εικόνα 22">
            <a:extLst>
              <a:ext uri="{FF2B5EF4-FFF2-40B4-BE49-F238E27FC236}">
                <a16:creationId xmlns:a16="http://schemas.microsoft.com/office/drawing/2014/main" id="{A80AEBDD-A07F-410A-9A2B-EB48EA8C5B8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914724" y="2457314"/>
            <a:ext cx="2257740" cy="924054"/>
          </a:xfrm>
          <a:prstGeom prst="rect">
            <a:avLst/>
          </a:prstGeom>
        </p:spPr>
      </p:pic>
      <p:pic>
        <p:nvPicPr>
          <p:cNvPr id="25" name="Εικόνα 24">
            <a:extLst>
              <a:ext uri="{FF2B5EF4-FFF2-40B4-BE49-F238E27FC236}">
                <a16:creationId xmlns:a16="http://schemas.microsoft.com/office/drawing/2014/main" id="{9FA6591C-9738-4BEA-9D57-A19B1735904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469633" y="2447787"/>
            <a:ext cx="2048161" cy="943107"/>
          </a:xfrm>
          <a:prstGeom prst="rect">
            <a:avLst/>
          </a:prstGeom>
        </p:spPr>
      </p:pic>
      <p:pic>
        <p:nvPicPr>
          <p:cNvPr id="27" name="Εικόνα 26">
            <a:extLst>
              <a:ext uri="{FF2B5EF4-FFF2-40B4-BE49-F238E27FC236}">
                <a16:creationId xmlns:a16="http://schemas.microsoft.com/office/drawing/2014/main" id="{AEFC4E1C-ED3A-4B4E-815B-4E68AC7F7989}"/>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723701" y="4335926"/>
            <a:ext cx="1400370" cy="523948"/>
          </a:xfrm>
          <a:prstGeom prst="rect">
            <a:avLst/>
          </a:prstGeom>
        </p:spPr>
      </p:pic>
      <p:pic>
        <p:nvPicPr>
          <p:cNvPr id="29" name="Εικόνα 28">
            <a:extLst>
              <a:ext uri="{FF2B5EF4-FFF2-40B4-BE49-F238E27FC236}">
                <a16:creationId xmlns:a16="http://schemas.microsoft.com/office/drawing/2014/main" id="{5E9740F0-2D25-44CA-897F-B91BE27B29A9}"/>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365351" y="4337197"/>
            <a:ext cx="1752845" cy="724001"/>
          </a:xfrm>
          <a:prstGeom prst="rect">
            <a:avLst/>
          </a:prstGeom>
        </p:spPr>
      </p:pic>
      <p:pic>
        <p:nvPicPr>
          <p:cNvPr id="31" name="Εικόνα 30">
            <a:extLst>
              <a:ext uri="{FF2B5EF4-FFF2-40B4-BE49-F238E27FC236}">
                <a16:creationId xmlns:a16="http://schemas.microsoft.com/office/drawing/2014/main" id="{AC6BE0BA-A051-41A0-8937-5BF1D210C79E}"/>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8602469" y="4371752"/>
            <a:ext cx="2438740" cy="752580"/>
          </a:xfrm>
          <a:prstGeom prst="rect">
            <a:avLst/>
          </a:prstGeom>
        </p:spPr>
      </p:pic>
    </p:spTree>
    <p:extLst>
      <p:ext uri="{BB962C8B-B14F-4D97-AF65-F5344CB8AC3E}">
        <p14:creationId xmlns:p14="http://schemas.microsoft.com/office/powerpoint/2010/main" val="189611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6F05430-AB44-438C-BAC3-C8CF57C2DA5E}"/>
              </a:ext>
            </a:extLst>
          </p:cNvPr>
          <p:cNvSpPr txBox="1"/>
          <p:nvPr/>
        </p:nvSpPr>
        <p:spPr>
          <a:xfrm>
            <a:off x="4967422" y="559014"/>
            <a:ext cx="2558521" cy="584775"/>
          </a:xfrm>
          <a:prstGeom prst="rect">
            <a:avLst/>
          </a:prstGeom>
          <a:noFill/>
          <a:ln>
            <a:solidFill>
              <a:schemeClr val="accent2">
                <a:lumMod val="75000"/>
              </a:schemeClr>
            </a:solidFill>
          </a:ln>
        </p:spPr>
        <p:txBody>
          <a:bodyPr wrap="none" rtlCol="0">
            <a:spAutoFit/>
          </a:bodyPr>
          <a:lstStyle/>
          <a:p>
            <a:r>
              <a:rPr lang="el-GR" sz="3200" dirty="0"/>
              <a:t>Παράδειγμα 2</a:t>
            </a:r>
          </a:p>
        </p:txBody>
      </p:sp>
      <p:sp>
        <p:nvSpPr>
          <p:cNvPr id="7" name="TextBox 6">
            <a:extLst>
              <a:ext uri="{FF2B5EF4-FFF2-40B4-BE49-F238E27FC236}">
                <a16:creationId xmlns:a16="http://schemas.microsoft.com/office/drawing/2014/main" id="{DF44DD32-4742-4D19-A22A-75F8B432343F}"/>
              </a:ext>
            </a:extLst>
          </p:cNvPr>
          <p:cNvSpPr txBox="1"/>
          <p:nvPr/>
        </p:nvSpPr>
        <p:spPr>
          <a:xfrm>
            <a:off x="980352" y="1195757"/>
            <a:ext cx="10532660" cy="646331"/>
          </a:xfrm>
          <a:prstGeom prst="rect">
            <a:avLst/>
          </a:prstGeom>
          <a:noFill/>
        </p:spPr>
        <p:txBody>
          <a:bodyPr wrap="square">
            <a:spAutoFit/>
          </a:bodyPr>
          <a:lstStyle/>
          <a:p>
            <a:r>
              <a:rPr lang="el-GR" dirty="0"/>
              <a:t>Να βρεθεί ποια από τις παρακάτω εκφράσεις είναι Αληθής ή Ψευδής, αν η μεταβλητή </a:t>
            </a:r>
            <a:r>
              <a:rPr lang="el-GR" b="1" dirty="0"/>
              <a:t>Κ</a:t>
            </a:r>
            <a:r>
              <a:rPr lang="el-GR" dirty="0"/>
              <a:t> έχει την τιμή </a:t>
            </a:r>
            <a:r>
              <a:rPr lang="el-GR" b="1" dirty="0"/>
              <a:t>12</a:t>
            </a:r>
            <a:r>
              <a:rPr lang="el-GR" dirty="0"/>
              <a:t>, η μεταβλητή </a:t>
            </a:r>
            <a:r>
              <a:rPr lang="el-GR" b="1" dirty="0"/>
              <a:t>Λ</a:t>
            </a:r>
            <a:r>
              <a:rPr lang="el-GR" dirty="0"/>
              <a:t> την τιμή </a:t>
            </a:r>
            <a:r>
              <a:rPr lang="el-GR" b="1" dirty="0"/>
              <a:t>6</a:t>
            </a:r>
            <a:r>
              <a:rPr lang="el-GR" dirty="0"/>
              <a:t> και η μεταβλητή Μ την τιμή </a:t>
            </a:r>
            <a:r>
              <a:rPr lang="el-GR" b="1" dirty="0"/>
              <a:t>2</a:t>
            </a:r>
            <a:r>
              <a:rPr lang="el-GR" dirty="0"/>
              <a:t>. (Όπου Α= Αληθής και Ψ= Ψευδής)</a:t>
            </a:r>
          </a:p>
        </p:txBody>
      </p:sp>
      <p:pic>
        <p:nvPicPr>
          <p:cNvPr id="9" name="Εικόνα 8">
            <a:extLst>
              <a:ext uri="{FF2B5EF4-FFF2-40B4-BE49-F238E27FC236}">
                <a16:creationId xmlns:a16="http://schemas.microsoft.com/office/drawing/2014/main" id="{2FBD1EF6-7B9D-4ADB-975C-0D4D196A77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4772" y="2085102"/>
            <a:ext cx="2524477" cy="285790"/>
          </a:xfrm>
          <a:prstGeom prst="rect">
            <a:avLst/>
          </a:prstGeom>
        </p:spPr>
      </p:pic>
      <p:pic>
        <p:nvPicPr>
          <p:cNvPr id="11" name="Εικόνα 10">
            <a:extLst>
              <a:ext uri="{FF2B5EF4-FFF2-40B4-BE49-F238E27FC236}">
                <a16:creationId xmlns:a16="http://schemas.microsoft.com/office/drawing/2014/main" id="{4853DF41-1613-484B-B2A9-445A157372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869" y="2400156"/>
            <a:ext cx="2562583" cy="1028844"/>
          </a:xfrm>
          <a:prstGeom prst="rect">
            <a:avLst/>
          </a:prstGeom>
        </p:spPr>
      </p:pic>
      <p:pic>
        <p:nvPicPr>
          <p:cNvPr id="13" name="Εικόνα 12">
            <a:extLst>
              <a:ext uri="{FF2B5EF4-FFF2-40B4-BE49-F238E27FC236}">
                <a16:creationId xmlns:a16="http://schemas.microsoft.com/office/drawing/2014/main" id="{75DBB70C-4D87-47DC-B7AE-318DA37B356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00578" y="2085102"/>
            <a:ext cx="2410161" cy="276264"/>
          </a:xfrm>
          <a:prstGeom prst="rect">
            <a:avLst/>
          </a:prstGeom>
        </p:spPr>
      </p:pic>
      <p:pic>
        <p:nvPicPr>
          <p:cNvPr id="15" name="Εικόνα 14">
            <a:extLst>
              <a:ext uri="{FF2B5EF4-FFF2-40B4-BE49-F238E27FC236}">
                <a16:creationId xmlns:a16="http://schemas.microsoft.com/office/drawing/2014/main" id="{91B7AE16-F5A2-4BED-A685-B3B6FF607CF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19630" y="2397594"/>
            <a:ext cx="2391109" cy="990738"/>
          </a:xfrm>
          <a:prstGeom prst="rect">
            <a:avLst/>
          </a:prstGeom>
        </p:spPr>
      </p:pic>
      <p:pic>
        <p:nvPicPr>
          <p:cNvPr id="19" name="Εικόνα 18">
            <a:extLst>
              <a:ext uri="{FF2B5EF4-FFF2-40B4-BE49-F238E27FC236}">
                <a16:creationId xmlns:a16="http://schemas.microsoft.com/office/drawing/2014/main" id="{00BE4413-5E47-41C4-98A6-79F2D14B244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0352" y="3825120"/>
            <a:ext cx="3191320" cy="323895"/>
          </a:xfrm>
          <a:prstGeom prst="rect">
            <a:avLst/>
          </a:prstGeom>
        </p:spPr>
      </p:pic>
      <p:pic>
        <p:nvPicPr>
          <p:cNvPr id="21" name="Εικόνα 20">
            <a:extLst>
              <a:ext uri="{FF2B5EF4-FFF2-40B4-BE49-F238E27FC236}">
                <a16:creationId xmlns:a16="http://schemas.microsoft.com/office/drawing/2014/main" id="{5CFC634F-D615-4D13-8E7F-9A77715EA01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80352" y="4187806"/>
            <a:ext cx="3458058" cy="1390844"/>
          </a:xfrm>
          <a:prstGeom prst="rect">
            <a:avLst/>
          </a:prstGeom>
        </p:spPr>
      </p:pic>
      <p:pic>
        <p:nvPicPr>
          <p:cNvPr id="23" name="Εικόνα 22">
            <a:extLst>
              <a:ext uri="{FF2B5EF4-FFF2-40B4-BE49-F238E27FC236}">
                <a16:creationId xmlns:a16="http://schemas.microsoft.com/office/drawing/2014/main" id="{1E5E6B20-0439-4A40-97D6-5BCE2EA31EE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132951" y="3820356"/>
            <a:ext cx="3486637" cy="333422"/>
          </a:xfrm>
          <a:prstGeom prst="rect">
            <a:avLst/>
          </a:prstGeom>
        </p:spPr>
      </p:pic>
      <p:pic>
        <p:nvPicPr>
          <p:cNvPr id="25" name="Εικόνα 24">
            <a:extLst>
              <a:ext uri="{FF2B5EF4-FFF2-40B4-BE49-F238E27FC236}">
                <a16:creationId xmlns:a16="http://schemas.microsoft.com/office/drawing/2014/main" id="{8BD83DAD-D8FC-48F7-A8B7-51F3250BA8EE}"/>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246682" y="4187806"/>
            <a:ext cx="3562847" cy="1076475"/>
          </a:xfrm>
          <a:prstGeom prst="rect">
            <a:avLst/>
          </a:prstGeom>
        </p:spPr>
      </p:pic>
    </p:spTree>
    <p:extLst>
      <p:ext uri="{BB962C8B-B14F-4D97-AF65-F5344CB8AC3E}">
        <p14:creationId xmlns:p14="http://schemas.microsoft.com/office/powerpoint/2010/main" val="1940980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BA53D3F-4EC6-47BE-A9BF-151539AC594C}"/>
              </a:ext>
            </a:extLst>
          </p:cNvPr>
          <p:cNvSpPr txBox="1"/>
          <p:nvPr/>
        </p:nvSpPr>
        <p:spPr>
          <a:xfrm>
            <a:off x="344558" y="1294612"/>
            <a:ext cx="11105320" cy="4832092"/>
          </a:xfrm>
          <a:prstGeom prst="rect">
            <a:avLst/>
          </a:prstGeom>
          <a:noFill/>
        </p:spPr>
        <p:txBody>
          <a:bodyPr wrap="square">
            <a:spAutoFit/>
          </a:bodyPr>
          <a:lstStyle/>
          <a:p>
            <a:pPr algn="just"/>
            <a:r>
              <a:rPr lang="el-GR" sz="2000" b="1" dirty="0"/>
              <a:t>Παρατηρήσεις: </a:t>
            </a:r>
          </a:p>
          <a:p>
            <a:pPr marL="285750" indent="-285750" algn="just">
              <a:buFont typeface="Arial" panose="020B0604020202020204" pitchFamily="34" charset="0"/>
              <a:buChar char="•"/>
            </a:pPr>
            <a:r>
              <a:rPr lang="el-GR" dirty="0"/>
              <a:t>Το όνομα του προγράμματος πρέπει να συμφωνεί με τους κανόνες δημιουργίας ονομάτων της «ΓΛΩΣΣΑΣ». </a:t>
            </a:r>
          </a:p>
          <a:p>
            <a:pPr marL="285750" indent="-285750" algn="just">
              <a:buFont typeface="Arial" panose="020B0604020202020204" pitchFamily="34" charset="0"/>
              <a:buChar char="•"/>
            </a:pPr>
            <a:r>
              <a:rPr lang="el-GR" dirty="0"/>
              <a:t>Οι δεσμευμένες, από τη «ΓΛΩΣΣΑ», λέξεις ΣΤΑΘΕΡΕΣ (για δήλωση σταθερών) ή/και ΜΕΤΑΒΛΗΤΕΣ (για δήλωση μεταβλητών) ενός προγράμματος χρησιμοποιούνται στην περίπτωση που στο πρόγραμμα υπάρχουν σταθερές ή/και μεταβλητές αντίστοιχα, αλλιώς παραλείπονται. </a:t>
            </a:r>
          </a:p>
          <a:p>
            <a:pPr marL="285750" indent="-285750" algn="just">
              <a:buFont typeface="Arial" panose="020B0604020202020204" pitchFamily="34" charset="0"/>
              <a:buChar char="•"/>
            </a:pPr>
            <a:r>
              <a:rPr lang="el-GR" dirty="0"/>
              <a:t>Οι δεσμευμένες λέξεις ΑΡΧΗ και ΤΕΛΟΣ_ΠΡΟΓΡΑΜΜΑΤΟΣ δηλώνουν αντίστοιχα την αρχή και το τέλος εκτέλεσης του προγράμματος. Μέσα σ’ αυτές τοποθετείται το κύριο μέρος του προγράμματος και περιλαμβάνει τις εκτελέσιμες εντολές. Κάθε εντολή γράφεται σε ξεχωριστή γραμμή. </a:t>
            </a:r>
          </a:p>
          <a:p>
            <a:pPr marL="285750" indent="-285750" algn="just">
              <a:buFont typeface="Arial" panose="020B0604020202020204" pitchFamily="34" charset="0"/>
              <a:buChar char="•"/>
            </a:pPr>
            <a:r>
              <a:rPr lang="el-GR" dirty="0"/>
              <a:t>Αν μια εντολή χρειάζεται να συνεχιστεί στην επόμενη γραμμή, τότε ο πρώτος χαρακτήρας αυτής της γραμμής πρέπει να είναι ο χαρακτήρας «</a:t>
            </a:r>
            <a:r>
              <a:rPr lang="el-GR" b="1" dirty="0"/>
              <a:t>&amp;</a:t>
            </a:r>
            <a:r>
              <a:rPr lang="el-GR" dirty="0"/>
              <a:t>». </a:t>
            </a:r>
          </a:p>
          <a:p>
            <a:pPr marL="285750" indent="-285750" algn="just">
              <a:buFont typeface="Arial" panose="020B0604020202020204" pitchFamily="34" charset="0"/>
              <a:buChar char="•"/>
            </a:pPr>
            <a:r>
              <a:rPr lang="el-GR" dirty="0"/>
              <a:t>Αν ο πρώτος χαρακτήρας μιας εντολής είναι το θαυμαστικό « </a:t>
            </a:r>
            <a:r>
              <a:rPr lang="el-GR" b="1" dirty="0"/>
              <a:t>!</a:t>
            </a:r>
            <a:r>
              <a:rPr lang="el-GR" dirty="0"/>
              <a:t> », τότε η γραμμή περιέχει σχόλια και όχι εκτελέσιμες εντολές. Δηλαδή, τη γραμμή αυτή την αγνοεί ο υπολογιστής κατά την εκτέλεση του προγράμματος. Τα σχόλια, μας βοηθούν να γράφουμε επεξηγήσεις σε διάφορα σημεία του προγράμματος.</a:t>
            </a:r>
          </a:p>
          <a:p>
            <a:pPr algn="just"/>
            <a:endParaRPr lang="el-GR" dirty="0"/>
          </a:p>
          <a:p>
            <a:pPr algn="just"/>
            <a:r>
              <a:rPr lang="el-GR" dirty="0"/>
              <a:t>* Από τη δομή του προγράμματος είναι εμφανές ότι για τη δημιουργία οποιουδήποτε προγράμματος σε «ΓΛΩΣΣΑ», είναι απαραίτητο να γνωρίζουμε τα βασικά στοιχεία της «ΓΛΩΣΣΑΣ» (αλφάβητο, τύπους δεδομένων, σταθερές, μεταβλητές και εντολές).</a:t>
            </a:r>
          </a:p>
        </p:txBody>
      </p:sp>
      <p:sp>
        <p:nvSpPr>
          <p:cNvPr id="7" name="TextBox 6">
            <a:extLst>
              <a:ext uri="{FF2B5EF4-FFF2-40B4-BE49-F238E27FC236}">
                <a16:creationId xmlns:a16="http://schemas.microsoft.com/office/drawing/2014/main" id="{59A60417-2CEE-4069-BC39-2E4B178FA2EE}"/>
              </a:ext>
            </a:extLst>
          </p:cNvPr>
          <p:cNvSpPr txBox="1"/>
          <p:nvPr/>
        </p:nvSpPr>
        <p:spPr>
          <a:xfrm>
            <a:off x="2601485" y="528274"/>
            <a:ext cx="6676443" cy="584775"/>
          </a:xfrm>
          <a:prstGeom prst="rect">
            <a:avLst/>
          </a:prstGeom>
          <a:noFill/>
          <a:ln>
            <a:solidFill>
              <a:schemeClr val="accent2">
                <a:lumMod val="75000"/>
              </a:schemeClr>
            </a:solidFill>
          </a:ln>
        </p:spPr>
        <p:txBody>
          <a:bodyPr wrap="none" rtlCol="0">
            <a:spAutoFit/>
          </a:bodyPr>
          <a:lstStyle/>
          <a:p>
            <a:r>
              <a:rPr lang="en-US" sz="3200" dirty="0"/>
              <a:t>1.1</a:t>
            </a:r>
            <a:r>
              <a:rPr lang="el-GR" sz="3200" dirty="0"/>
              <a:t> Δομή προγράμματος σε «ΓΛΩΣΣΑ» </a:t>
            </a:r>
          </a:p>
        </p:txBody>
      </p:sp>
    </p:spTree>
    <p:extLst>
      <p:ext uri="{BB962C8B-B14F-4D97-AF65-F5344CB8AC3E}">
        <p14:creationId xmlns:p14="http://schemas.microsoft.com/office/powerpoint/2010/main" val="2576312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775F333-B079-4660-B840-9287B1C426E4}"/>
              </a:ext>
            </a:extLst>
          </p:cNvPr>
          <p:cNvSpPr txBox="1"/>
          <p:nvPr/>
        </p:nvSpPr>
        <p:spPr>
          <a:xfrm>
            <a:off x="2601485" y="528274"/>
            <a:ext cx="5723298" cy="584775"/>
          </a:xfrm>
          <a:prstGeom prst="rect">
            <a:avLst/>
          </a:prstGeom>
          <a:noFill/>
          <a:ln>
            <a:solidFill>
              <a:schemeClr val="accent2">
                <a:lumMod val="75000"/>
              </a:schemeClr>
            </a:solidFill>
          </a:ln>
        </p:spPr>
        <p:txBody>
          <a:bodyPr wrap="none" rtlCol="0">
            <a:spAutoFit/>
          </a:bodyPr>
          <a:lstStyle/>
          <a:p>
            <a:r>
              <a:rPr lang="en-US" sz="3200" dirty="0"/>
              <a:t>1.2</a:t>
            </a:r>
            <a:r>
              <a:rPr lang="el-GR" sz="3200" dirty="0"/>
              <a:t> Το αλφάβητο της «ΓΛΩΣΣΑΣ» </a:t>
            </a:r>
          </a:p>
        </p:txBody>
      </p:sp>
      <p:sp>
        <p:nvSpPr>
          <p:cNvPr id="7" name="TextBox 6">
            <a:extLst>
              <a:ext uri="{FF2B5EF4-FFF2-40B4-BE49-F238E27FC236}">
                <a16:creationId xmlns:a16="http://schemas.microsoft.com/office/drawing/2014/main" id="{67D3428E-EA96-4FA5-95A2-62178E2CE4AC}"/>
              </a:ext>
            </a:extLst>
          </p:cNvPr>
          <p:cNvSpPr txBox="1"/>
          <p:nvPr/>
        </p:nvSpPr>
        <p:spPr>
          <a:xfrm>
            <a:off x="933133" y="1881674"/>
            <a:ext cx="10325733" cy="2308324"/>
          </a:xfrm>
          <a:prstGeom prst="rect">
            <a:avLst/>
          </a:prstGeom>
          <a:noFill/>
        </p:spPr>
        <p:txBody>
          <a:bodyPr wrap="square">
            <a:spAutoFit/>
          </a:bodyPr>
          <a:lstStyle/>
          <a:p>
            <a:r>
              <a:rPr lang="el-GR" dirty="0"/>
              <a:t>Το αλφάβητο της «ΓΛΩΣΣΑΣ» αποτελείται από: </a:t>
            </a:r>
          </a:p>
          <a:p>
            <a:endParaRPr lang="el-GR" dirty="0"/>
          </a:p>
          <a:p>
            <a:r>
              <a:rPr lang="el-GR" b="1" dirty="0"/>
              <a:t>ΓΡΑΜΜΑΤΑ</a:t>
            </a:r>
            <a:r>
              <a:rPr lang="el-GR" dirty="0"/>
              <a:t> (Κεφαλαία ελληνικού αλφαβήτου, Πεζά ελληνικού αλφαβήτου, Κεφαλαία λατινικού αλφαβήτου, Πεζά λατινικού αλφαβήτου) </a:t>
            </a:r>
          </a:p>
          <a:p>
            <a:endParaRPr lang="el-GR" dirty="0"/>
          </a:p>
          <a:p>
            <a:r>
              <a:rPr lang="el-GR" b="1" dirty="0"/>
              <a:t>ΨΗΦΙΑ</a:t>
            </a:r>
            <a:r>
              <a:rPr lang="el-GR" dirty="0"/>
              <a:t> (0,1,2,3,4,5,6,7,8,9) </a:t>
            </a:r>
          </a:p>
          <a:p>
            <a:endParaRPr lang="el-GR" dirty="0"/>
          </a:p>
          <a:p>
            <a:r>
              <a:rPr lang="el-GR" b="1" dirty="0"/>
              <a:t>ΕΙΔΙΚΟΥΣ ΧΑΡΑΚΤΗΡΕΣ </a:t>
            </a:r>
            <a:r>
              <a:rPr lang="el-GR" dirty="0"/>
              <a:t>(+ , - , * , / , = , ( , ) , ! , &amp; , το κενό)</a:t>
            </a:r>
          </a:p>
        </p:txBody>
      </p:sp>
    </p:spTree>
    <p:extLst>
      <p:ext uri="{BB962C8B-B14F-4D97-AF65-F5344CB8AC3E}">
        <p14:creationId xmlns:p14="http://schemas.microsoft.com/office/powerpoint/2010/main" val="2719577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DB87F8C-FB2D-4F21-92D2-4D7AA2789436}"/>
              </a:ext>
            </a:extLst>
          </p:cNvPr>
          <p:cNvSpPr txBox="1"/>
          <p:nvPr/>
        </p:nvSpPr>
        <p:spPr>
          <a:xfrm>
            <a:off x="4058230" y="395752"/>
            <a:ext cx="3762953" cy="584775"/>
          </a:xfrm>
          <a:prstGeom prst="rect">
            <a:avLst/>
          </a:prstGeom>
          <a:noFill/>
          <a:ln>
            <a:solidFill>
              <a:schemeClr val="accent2">
                <a:lumMod val="75000"/>
              </a:schemeClr>
            </a:solidFill>
          </a:ln>
        </p:spPr>
        <p:txBody>
          <a:bodyPr wrap="none" rtlCol="0">
            <a:spAutoFit/>
          </a:bodyPr>
          <a:lstStyle/>
          <a:p>
            <a:r>
              <a:rPr lang="en-US" sz="3200" dirty="0"/>
              <a:t>1.3</a:t>
            </a:r>
            <a:r>
              <a:rPr lang="el-GR" sz="3200" dirty="0"/>
              <a:t> Τύποι δεδομένων</a:t>
            </a:r>
          </a:p>
        </p:txBody>
      </p:sp>
      <p:sp>
        <p:nvSpPr>
          <p:cNvPr id="7" name="TextBox 6">
            <a:extLst>
              <a:ext uri="{FF2B5EF4-FFF2-40B4-BE49-F238E27FC236}">
                <a16:creationId xmlns:a16="http://schemas.microsoft.com/office/drawing/2014/main" id="{65DF3C65-74C3-4AE2-BB4C-07B3CB15AA61}"/>
              </a:ext>
            </a:extLst>
          </p:cNvPr>
          <p:cNvSpPr txBox="1"/>
          <p:nvPr/>
        </p:nvSpPr>
        <p:spPr>
          <a:xfrm>
            <a:off x="1457738" y="1215384"/>
            <a:ext cx="8931965" cy="646331"/>
          </a:xfrm>
          <a:prstGeom prst="rect">
            <a:avLst/>
          </a:prstGeom>
          <a:noFill/>
        </p:spPr>
        <p:txBody>
          <a:bodyPr wrap="square">
            <a:spAutoFit/>
          </a:bodyPr>
          <a:lstStyle/>
          <a:p>
            <a:r>
              <a:rPr lang="el-GR" dirty="0"/>
              <a:t>Η «ΓΛΩΣΣΑ» έχει τους εξής </a:t>
            </a:r>
            <a:r>
              <a:rPr lang="el-GR" b="1" dirty="0"/>
              <a:t>τέσσερις</a:t>
            </a:r>
            <a:r>
              <a:rPr lang="el-GR" dirty="0"/>
              <a:t> </a:t>
            </a:r>
            <a:r>
              <a:rPr lang="el-GR" i="1" dirty="0"/>
              <a:t>βασικούς τύπους δεδομένων</a:t>
            </a:r>
            <a:r>
              <a:rPr lang="el-GR" dirty="0"/>
              <a:t>, με τους οποίους καθορίζουμε τον τύπο της μεταβλητής ή σταθεράς που θα χρησιμοποιηθεί στο πρόγραμμα.</a:t>
            </a:r>
          </a:p>
        </p:txBody>
      </p:sp>
      <p:pic>
        <p:nvPicPr>
          <p:cNvPr id="9" name="Εικόνα 8">
            <a:extLst>
              <a:ext uri="{FF2B5EF4-FFF2-40B4-BE49-F238E27FC236}">
                <a16:creationId xmlns:a16="http://schemas.microsoft.com/office/drawing/2014/main" id="{8CB422F1-EF36-4865-937C-CB8C902312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912" y="2231042"/>
            <a:ext cx="7794711" cy="2395915"/>
          </a:xfrm>
          <a:prstGeom prst="rect">
            <a:avLst/>
          </a:prstGeom>
        </p:spPr>
      </p:pic>
    </p:spTree>
    <p:extLst>
      <p:ext uri="{BB962C8B-B14F-4D97-AF65-F5344CB8AC3E}">
        <p14:creationId xmlns:p14="http://schemas.microsoft.com/office/powerpoint/2010/main" val="1344923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D2E86D2-3357-42BE-A234-612248C91D28}"/>
              </a:ext>
            </a:extLst>
          </p:cNvPr>
          <p:cNvSpPr txBox="1"/>
          <p:nvPr/>
        </p:nvSpPr>
        <p:spPr>
          <a:xfrm>
            <a:off x="788503" y="1495482"/>
            <a:ext cx="10614991" cy="4524315"/>
          </a:xfrm>
          <a:prstGeom prst="rect">
            <a:avLst/>
          </a:prstGeom>
          <a:noFill/>
        </p:spPr>
        <p:txBody>
          <a:bodyPr wrap="square">
            <a:spAutoFit/>
          </a:bodyPr>
          <a:lstStyle/>
          <a:p>
            <a:pPr algn="just"/>
            <a:r>
              <a:rPr lang="el-GR" b="1" dirty="0"/>
              <a:t>ΑΚΕΡΑΙΕΣ: </a:t>
            </a:r>
            <a:r>
              <a:rPr lang="el-GR" dirty="0"/>
              <a:t>Ο τύπος αυτός περιλαμβάνει όλους τους ακέραιους αριθμούς. Μπορεί να είναι θετικοί, αρνητικοί ή μηδέν. </a:t>
            </a:r>
          </a:p>
          <a:p>
            <a:pPr algn="just"/>
            <a:endParaRPr lang="el-GR" dirty="0"/>
          </a:p>
          <a:p>
            <a:pPr algn="just"/>
            <a:r>
              <a:rPr lang="el-GR" b="1" dirty="0"/>
              <a:t>ΠΡΑΓΜΑΤΙΚΕΣ: </a:t>
            </a:r>
            <a:r>
              <a:rPr lang="el-GR" dirty="0"/>
              <a:t>Ο τύπος αυτός περιλαμβάνει όλους τους πραγματικούς αριθμούς. Μπορεί να είναι θετικοί, αρνητικοί ή μηδέν. </a:t>
            </a:r>
          </a:p>
          <a:p>
            <a:pPr algn="just"/>
            <a:endParaRPr lang="el-GR" dirty="0"/>
          </a:p>
          <a:p>
            <a:pPr algn="just"/>
            <a:r>
              <a:rPr lang="el-GR" b="1" dirty="0"/>
              <a:t>ΧΑΡΑΚΤΗΡΕΣ: </a:t>
            </a:r>
            <a:r>
              <a:rPr lang="el-GR" dirty="0"/>
              <a:t>Ο τύπος αυτός αναφέρεται τόσο σε ένα χαρακτήρα όσο και σε μια σειρά από χαρακτήρες. Οι χαρακτήρες πρέπει να βρίσκονται υποχρεωτικά μέσα σε εισαγωγικά. Επίσης, σαν χαρακτήρες μπορούμε να χρησιμοποιούμε και αριθμούς, γι’ αυτό τα στοιχεία αυτού του τύπου λέγονται και αλφαριθμητικά στοιχεία. Η διαφορά ενός αριθμού που είναι δηλωμένος σαν «Ακέραιος» ή «Πραγματικός», από τον αριθμό που είναι δηλωμένος σαν «Χαρακτήρας», είναι ότι ο πρώτος μπορεί να συμμετάσχει σε αριθμητικές πράξεις, ενώ ο δεύτερος δεν μπορεί. </a:t>
            </a:r>
          </a:p>
          <a:p>
            <a:pPr algn="just"/>
            <a:endParaRPr lang="el-GR" dirty="0"/>
          </a:p>
          <a:p>
            <a:pPr algn="just"/>
            <a:r>
              <a:rPr lang="el-GR" dirty="0"/>
              <a:t>Παραδείγματα χαρακτήρων: ’Κ’, ’Μαρία’, ’Αύριο θα πάμε σινεμά’, ’123’, κλπ. </a:t>
            </a:r>
          </a:p>
          <a:p>
            <a:pPr algn="just"/>
            <a:endParaRPr lang="el-GR" dirty="0"/>
          </a:p>
          <a:p>
            <a:pPr algn="just"/>
            <a:r>
              <a:rPr lang="el-GR" b="1" dirty="0"/>
              <a:t>ΛΟΓΙΚΕΣ: </a:t>
            </a:r>
            <a:r>
              <a:rPr lang="el-GR" dirty="0"/>
              <a:t>Αυτός ο τύπος δέχεται μόνο δύο τιμές: ΑΛΗΘΗΣ και ΨΕΥΔΗΣ.</a:t>
            </a:r>
          </a:p>
        </p:txBody>
      </p:sp>
      <p:sp>
        <p:nvSpPr>
          <p:cNvPr id="7" name="TextBox 6">
            <a:extLst>
              <a:ext uri="{FF2B5EF4-FFF2-40B4-BE49-F238E27FC236}">
                <a16:creationId xmlns:a16="http://schemas.microsoft.com/office/drawing/2014/main" id="{AB9F4C56-381F-4B07-BE47-2DF82ACE3103}"/>
              </a:ext>
            </a:extLst>
          </p:cNvPr>
          <p:cNvSpPr txBox="1"/>
          <p:nvPr/>
        </p:nvSpPr>
        <p:spPr>
          <a:xfrm>
            <a:off x="4058230" y="395752"/>
            <a:ext cx="3762953" cy="584775"/>
          </a:xfrm>
          <a:prstGeom prst="rect">
            <a:avLst/>
          </a:prstGeom>
          <a:noFill/>
          <a:ln>
            <a:solidFill>
              <a:schemeClr val="accent2">
                <a:lumMod val="75000"/>
              </a:schemeClr>
            </a:solidFill>
          </a:ln>
        </p:spPr>
        <p:txBody>
          <a:bodyPr wrap="none" rtlCol="0">
            <a:spAutoFit/>
          </a:bodyPr>
          <a:lstStyle/>
          <a:p>
            <a:r>
              <a:rPr lang="en-US" sz="3200" dirty="0"/>
              <a:t>1.3</a:t>
            </a:r>
            <a:r>
              <a:rPr lang="el-GR" sz="3200" dirty="0"/>
              <a:t> Τύποι δεδομένων</a:t>
            </a:r>
          </a:p>
        </p:txBody>
      </p:sp>
    </p:spTree>
    <p:extLst>
      <p:ext uri="{BB962C8B-B14F-4D97-AF65-F5344CB8AC3E}">
        <p14:creationId xmlns:p14="http://schemas.microsoft.com/office/powerpoint/2010/main" val="171597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D2E86D2-3357-42BE-A234-612248C91D28}"/>
              </a:ext>
            </a:extLst>
          </p:cNvPr>
          <p:cNvSpPr txBox="1"/>
          <p:nvPr/>
        </p:nvSpPr>
        <p:spPr>
          <a:xfrm>
            <a:off x="788504" y="1564755"/>
            <a:ext cx="10614991" cy="3416320"/>
          </a:xfrm>
          <a:prstGeom prst="rect">
            <a:avLst/>
          </a:prstGeom>
          <a:noFill/>
        </p:spPr>
        <p:txBody>
          <a:bodyPr wrap="square">
            <a:spAutoFit/>
          </a:bodyPr>
          <a:lstStyle/>
          <a:p>
            <a:pPr algn="just"/>
            <a:r>
              <a:rPr lang="el-GR" b="1" dirty="0"/>
              <a:t>Σταθερές</a:t>
            </a:r>
            <a:r>
              <a:rPr lang="el-GR" dirty="0"/>
              <a:t> </a:t>
            </a:r>
            <a:endParaRPr lang="en-US" dirty="0"/>
          </a:p>
          <a:p>
            <a:pPr algn="just"/>
            <a:endParaRPr lang="en-US" dirty="0"/>
          </a:p>
          <a:p>
            <a:pPr algn="just"/>
            <a:r>
              <a:rPr lang="el-GR" dirty="0"/>
              <a:t>Οι σταθερές είναι προκαθορισμένες τιμές που δε μεταβάλλονται κατά τη διάρκεια εκτέλεσης του προγράμματος. Οι σταθερές, ανάλογα με την τιμή που «παίρνουν», διακρίνονται σε: </a:t>
            </a:r>
            <a:endParaRPr lang="en-US" dirty="0"/>
          </a:p>
          <a:p>
            <a:pPr algn="just"/>
            <a:endParaRPr lang="en-US" dirty="0"/>
          </a:p>
          <a:p>
            <a:pPr marL="285750" indent="-285750" algn="just">
              <a:buFont typeface="Arial" panose="020B0604020202020204" pitchFamily="34" charset="0"/>
              <a:buChar char="•"/>
            </a:pPr>
            <a:r>
              <a:rPr lang="el-GR" dirty="0"/>
              <a:t>ΑΚΕΡΑΙΕΣ π.χ. –3, 205, +1097 </a:t>
            </a:r>
            <a:endParaRPr lang="en-US" dirty="0"/>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l-GR" dirty="0"/>
              <a:t>ΠΡΑΓΜΑΤΙΚΕΣ π.χ. 0.18, –2.397 </a:t>
            </a:r>
            <a:endParaRPr lang="en-US" dirty="0"/>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l-GR" dirty="0"/>
              <a:t>ΧΑΡΑΚΤΗΡΕΣ π.χ. ’Μαρία’, ’Πώληση προϊόντων’ </a:t>
            </a:r>
            <a:endParaRPr lang="en-US" dirty="0"/>
          </a:p>
          <a:p>
            <a:pPr algn="just"/>
            <a:endParaRPr lang="en-US" dirty="0"/>
          </a:p>
          <a:p>
            <a:pPr marL="285750" indent="-285750" algn="just">
              <a:buFont typeface="Arial" panose="020B0604020202020204" pitchFamily="34" charset="0"/>
              <a:buChar char="•"/>
            </a:pPr>
            <a:r>
              <a:rPr lang="el-GR" dirty="0"/>
              <a:t>ΛΟΓΙΚΕΣ που είναι μόνο δύο οι τιμές: ΑΛΗΘΗΣ ή ΨΕΥΔΗΣ</a:t>
            </a:r>
          </a:p>
        </p:txBody>
      </p:sp>
      <p:sp>
        <p:nvSpPr>
          <p:cNvPr id="7" name="TextBox 6">
            <a:extLst>
              <a:ext uri="{FF2B5EF4-FFF2-40B4-BE49-F238E27FC236}">
                <a16:creationId xmlns:a16="http://schemas.microsoft.com/office/drawing/2014/main" id="{AB9F4C56-381F-4B07-BE47-2DF82ACE3103}"/>
              </a:ext>
            </a:extLst>
          </p:cNvPr>
          <p:cNvSpPr txBox="1"/>
          <p:nvPr/>
        </p:nvSpPr>
        <p:spPr>
          <a:xfrm>
            <a:off x="4058230" y="395752"/>
            <a:ext cx="4719369" cy="584775"/>
          </a:xfrm>
          <a:prstGeom prst="rect">
            <a:avLst/>
          </a:prstGeom>
          <a:noFill/>
          <a:ln>
            <a:solidFill>
              <a:schemeClr val="accent2">
                <a:lumMod val="75000"/>
              </a:schemeClr>
            </a:solidFill>
          </a:ln>
        </p:spPr>
        <p:txBody>
          <a:bodyPr wrap="none" rtlCol="0">
            <a:spAutoFit/>
          </a:bodyPr>
          <a:lstStyle/>
          <a:p>
            <a:r>
              <a:rPr lang="en-US" sz="3200" dirty="0"/>
              <a:t>1.4</a:t>
            </a:r>
            <a:r>
              <a:rPr lang="el-GR" sz="3200" dirty="0"/>
              <a:t> Σταθερές - Μεταβλητές</a:t>
            </a:r>
          </a:p>
        </p:txBody>
      </p:sp>
    </p:spTree>
    <p:extLst>
      <p:ext uri="{BB962C8B-B14F-4D97-AF65-F5344CB8AC3E}">
        <p14:creationId xmlns:p14="http://schemas.microsoft.com/office/powerpoint/2010/main" val="2671850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9F4C56-381F-4B07-BE47-2DF82ACE3103}"/>
              </a:ext>
            </a:extLst>
          </p:cNvPr>
          <p:cNvSpPr txBox="1"/>
          <p:nvPr/>
        </p:nvSpPr>
        <p:spPr>
          <a:xfrm>
            <a:off x="4058230" y="395752"/>
            <a:ext cx="4719369" cy="584775"/>
          </a:xfrm>
          <a:prstGeom prst="rect">
            <a:avLst/>
          </a:prstGeom>
          <a:noFill/>
          <a:ln>
            <a:solidFill>
              <a:schemeClr val="accent2">
                <a:lumMod val="75000"/>
              </a:schemeClr>
            </a:solidFill>
          </a:ln>
        </p:spPr>
        <p:txBody>
          <a:bodyPr wrap="none" rtlCol="0">
            <a:spAutoFit/>
          </a:bodyPr>
          <a:lstStyle/>
          <a:p>
            <a:r>
              <a:rPr lang="en-US" sz="3200" dirty="0"/>
              <a:t>1.4</a:t>
            </a:r>
            <a:r>
              <a:rPr lang="el-GR" sz="3200" dirty="0"/>
              <a:t> Σταθερές - Μεταβλητές</a:t>
            </a:r>
          </a:p>
        </p:txBody>
      </p:sp>
      <p:pic>
        <p:nvPicPr>
          <p:cNvPr id="3" name="Εικόνα 2">
            <a:extLst>
              <a:ext uri="{FF2B5EF4-FFF2-40B4-BE49-F238E27FC236}">
                <a16:creationId xmlns:a16="http://schemas.microsoft.com/office/drawing/2014/main" id="{2812A381-B2F1-4139-91AE-C664F3F48B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2436" y="1400619"/>
            <a:ext cx="9243185" cy="3559960"/>
          </a:xfrm>
          <a:prstGeom prst="rect">
            <a:avLst/>
          </a:prstGeom>
        </p:spPr>
      </p:pic>
      <p:sp>
        <p:nvSpPr>
          <p:cNvPr id="8" name="TextBox 7">
            <a:extLst>
              <a:ext uri="{FF2B5EF4-FFF2-40B4-BE49-F238E27FC236}">
                <a16:creationId xmlns:a16="http://schemas.microsoft.com/office/drawing/2014/main" id="{E9F7DF75-0EFD-4624-961E-488FFED14423}"/>
              </a:ext>
            </a:extLst>
          </p:cNvPr>
          <p:cNvSpPr txBox="1"/>
          <p:nvPr/>
        </p:nvSpPr>
        <p:spPr>
          <a:xfrm>
            <a:off x="1122218" y="5103581"/>
            <a:ext cx="9947563" cy="923330"/>
          </a:xfrm>
          <a:prstGeom prst="rect">
            <a:avLst/>
          </a:prstGeom>
          <a:noFill/>
        </p:spPr>
        <p:txBody>
          <a:bodyPr wrap="square">
            <a:spAutoFit/>
          </a:bodyPr>
          <a:lstStyle/>
          <a:p>
            <a:pPr algn="just"/>
            <a:r>
              <a:rPr lang="el-GR" dirty="0"/>
              <a:t>Τα ονόματα των σταθερών «ΦΠΑ», «π» ή «Όνομα» μπορούν να χρησιμοποιηθούν μέσα στο πρόγραμμα και να αντιπροσωπεύουν τις τιμές που έχουμε ορίσει. Οι τιμές αυτές δεν μπορούν να αλλάξουν κατά τη διάρκεια εκτέλεσης του προγράμματος. </a:t>
            </a:r>
          </a:p>
        </p:txBody>
      </p:sp>
    </p:spTree>
    <p:extLst>
      <p:ext uri="{BB962C8B-B14F-4D97-AF65-F5344CB8AC3E}">
        <p14:creationId xmlns:p14="http://schemas.microsoft.com/office/powerpoint/2010/main" val="3151783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9F4C56-381F-4B07-BE47-2DF82ACE3103}"/>
              </a:ext>
            </a:extLst>
          </p:cNvPr>
          <p:cNvSpPr txBox="1"/>
          <p:nvPr/>
        </p:nvSpPr>
        <p:spPr>
          <a:xfrm>
            <a:off x="4058230" y="395752"/>
            <a:ext cx="4719369" cy="584775"/>
          </a:xfrm>
          <a:prstGeom prst="rect">
            <a:avLst/>
          </a:prstGeom>
          <a:noFill/>
          <a:ln>
            <a:solidFill>
              <a:schemeClr val="accent2">
                <a:lumMod val="75000"/>
              </a:schemeClr>
            </a:solidFill>
          </a:ln>
        </p:spPr>
        <p:txBody>
          <a:bodyPr wrap="none" rtlCol="0">
            <a:spAutoFit/>
          </a:bodyPr>
          <a:lstStyle/>
          <a:p>
            <a:r>
              <a:rPr lang="en-US" sz="3200" dirty="0"/>
              <a:t>1.4</a:t>
            </a:r>
            <a:r>
              <a:rPr lang="el-GR" sz="3200" dirty="0"/>
              <a:t> Σταθερές - Μεταβλητές</a:t>
            </a:r>
          </a:p>
        </p:txBody>
      </p:sp>
      <p:sp>
        <p:nvSpPr>
          <p:cNvPr id="6" name="TextBox 5">
            <a:extLst>
              <a:ext uri="{FF2B5EF4-FFF2-40B4-BE49-F238E27FC236}">
                <a16:creationId xmlns:a16="http://schemas.microsoft.com/office/drawing/2014/main" id="{F1DA3BEC-7292-49AE-94C5-756872F18076}"/>
              </a:ext>
            </a:extLst>
          </p:cNvPr>
          <p:cNvSpPr txBox="1"/>
          <p:nvPr/>
        </p:nvSpPr>
        <p:spPr>
          <a:xfrm>
            <a:off x="775853" y="1194781"/>
            <a:ext cx="10280072" cy="4832092"/>
          </a:xfrm>
          <a:prstGeom prst="rect">
            <a:avLst/>
          </a:prstGeom>
          <a:noFill/>
        </p:spPr>
        <p:txBody>
          <a:bodyPr wrap="square">
            <a:spAutoFit/>
          </a:bodyPr>
          <a:lstStyle/>
          <a:p>
            <a:r>
              <a:rPr lang="el-GR" b="1" dirty="0"/>
              <a:t>Μεταβλητές</a:t>
            </a:r>
            <a:r>
              <a:rPr lang="el-GR" dirty="0"/>
              <a:t> </a:t>
            </a:r>
            <a:endParaRPr lang="en-US" dirty="0"/>
          </a:p>
          <a:p>
            <a:pPr marL="285750" indent="-285750" algn="just">
              <a:buFont typeface="Arial" panose="020B0604020202020204" pitchFamily="34" charset="0"/>
              <a:buChar char="•"/>
            </a:pPr>
            <a:r>
              <a:rPr lang="el-GR" dirty="0"/>
              <a:t>Μια μεταβλητή παριστάνει μια ποσότητα που η τιμή της μπορεί να μεταβάλλεται. </a:t>
            </a:r>
            <a:endParaRPr lang="en-US" dirty="0"/>
          </a:p>
          <a:p>
            <a:endParaRPr lang="en-US" sz="1000" dirty="0"/>
          </a:p>
          <a:p>
            <a:pPr marL="285750" indent="-285750" algn="just">
              <a:buFont typeface="Arial" panose="020B0604020202020204" pitchFamily="34" charset="0"/>
              <a:buChar char="•"/>
            </a:pPr>
            <a:r>
              <a:rPr lang="el-GR" dirty="0"/>
              <a:t>Σε μια μεταβλητή, κατά τη διάρκεια εκτέλεσης του προγράμματος, μπορούμε να αλλάξουμε όσες φορές θέλουμε την τιμή της. Όμως, κάθε φορά χάνεται η προηγούμενη τιμή και αντικαθίσταται με τη νέα τιμή της.</a:t>
            </a:r>
            <a:endParaRPr lang="en-US" dirty="0"/>
          </a:p>
          <a:p>
            <a:pPr marL="285750" indent="-285750">
              <a:buFont typeface="Arial" panose="020B0604020202020204" pitchFamily="34" charset="0"/>
              <a:buChar char="•"/>
            </a:pPr>
            <a:endParaRPr lang="en-US" sz="1000" dirty="0"/>
          </a:p>
          <a:p>
            <a:pPr marL="285750" indent="-285750">
              <a:buFont typeface="Arial" panose="020B0604020202020204" pitchFamily="34" charset="0"/>
              <a:buChar char="•"/>
            </a:pPr>
            <a:r>
              <a:rPr lang="el-GR" dirty="0"/>
              <a:t>Η τιμή που μπορεί να πάρει μια μεταβλητή είναι ακέραια, πραγματική, χαρακτήρας ή λογική. </a:t>
            </a:r>
            <a:endParaRPr lang="en-US" dirty="0"/>
          </a:p>
          <a:p>
            <a:pPr marL="285750" indent="-285750">
              <a:buFont typeface="Arial" panose="020B0604020202020204" pitchFamily="34" charset="0"/>
              <a:buChar char="•"/>
            </a:pPr>
            <a:endParaRPr lang="en-US" sz="1050" dirty="0"/>
          </a:p>
          <a:p>
            <a:pPr marL="285750" indent="-285750" algn="just">
              <a:buFont typeface="Arial" panose="020B0604020202020204" pitchFamily="34" charset="0"/>
              <a:buChar char="•"/>
            </a:pPr>
            <a:r>
              <a:rPr lang="el-GR" dirty="0"/>
              <a:t>Οι μεταβλητές, ανάλογα με την τιμή που «παίρνουν», διακρίνονται σε: </a:t>
            </a:r>
            <a:endParaRPr lang="en-US" dirty="0"/>
          </a:p>
          <a:p>
            <a:pPr algn="just"/>
            <a:endParaRPr lang="en-US" dirty="0"/>
          </a:p>
          <a:p>
            <a:pPr marL="2063750" indent="442913"/>
            <a:r>
              <a:rPr lang="el-GR" b="1" dirty="0"/>
              <a:t>ΑΚΕΡΑΙΕΣ</a:t>
            </a:r>
            <a:r>
              <a:rPr lang="el-GR" dirty="0"/>
              <a:t> π.χ. – 3, 205, +1097 </a:t>
            </a:r>
            <a:endParaRPr lang="en-US" dirty="0"/>
          </a:p>
          <a:p>
            <a:pPr marL="2063750" indent="442913"/>
            <a:endParaRPr lang="en-US" dirty="0"/>
          </a:p>
          <a:p>
            <a:pPr marL="2063750" indent="442913"/>
            <a:r>
              <a:rPr lang="el-GR" b="1" dirty="0"/>
              <a:t>ΠΡΑΓΜΑΤΙΚΕΣ</a:t>
            </a:r>
            <a:r>
              <a:rPr lang="el-GR" dirty="0"/>
              <a:t> π.χ. 0.18, – 2.397 </a:t>
            </a:r>
            <a:endParaRPr lang="en-US" dirty="0"/>
          </a:p>
          <a:p>
            <a:pPr marL="2063750" indent="442913"/>
            <a:endParaRPr lang="en-US" dirty="0"/>
          </a:p>
          <a:p>
            <a:pPr marL="2063750" indent="442913"/>
            <a:r>
              <a:rPr lang="el-GR" b="1" dirty="0"/>
              <a:t>ΧΑΡΑΚΤΗΡΕΣ</a:t>
            </a:r>
            <a:r>
              <a:rPr lang="el-GR" dirty="0"/>
              <a:t> π.χ. ’Μαρία’, ’Πώληση προϊόντων’ </a:t>
            </a:r>
            <a:endParaRPr lang="en-US" dirty="0"/>
          </a:p>
          <a:p>
            <a:pPr marL="2063750" indent="442913"/>
            <a:endParaRPr lang="en-US" dirty="0"/>
          </a:p>
          <a:p>
            <a:pPr marL="2063750" indent="442913"/>
            <a:r>
              <a:rPr lang="el-GR" b="1" dirty="0"/>
              <a:t>ΛΟΓΙΚΕΣ</a:t>
            </a:r>
            <a:r>
              <a:rPr lang="el-GR" dirty="0"/>
              <a:t> που είναι μόνο δύο οι τιμές: ΑΛΗΘΗΣ ή ΨΕΥΔΗΣ</a:t>
            </a:r>
          </a:p>
        </p:txBody>
      </p:sp>
    </p:spTree>
    <p:extLst>
      <p:ext uri="{BB962C8B-B14F-4D97-AF65-F5344CB8AC3E}">
        <p14:creationId xmlns:p14="http://schemas.microsoft.com/office/powerpoint/2010/main" val="355006691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TotalTime>
  <Words>1724</Words>
  <Application>Microsoft Office PowerPoint</Application>
  <PresentationFormat>Ευρεία οθόνη</PresentationFormat>
  <Paragraphs>218</Paragraphs>
  <Slides>25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25</vt:i4>
      </vt:variant>
    </vt:vector>
  </HeadingPairs>
  <TitlesOfParts>
    <vt:vector size="29" baseType="lpstr">
      <vt:lpstr>Arial</vt:lpstr>
      <vt:lpstr>Calibri</vt:lpstr>
      <vt:lpstr>Calibri Light</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ΔΗΜΗΤΡΙΟΣ ΒΑΡΣΟΣ</dc:creator>
  <cp:lastModifiedBy>ΔΗΜΗΤΡΙΟΣ ΒΑΡΣΟΣ</cp:lastModifiedBy>
  <cp:revision>57</cp:revision>
  <dcterms:created xsi:type="dcterms:W3CDTF">2019-09-14T13:57:25Z</dcterms:created>
  <dcterms:modified xsi:type="dcterms:W3CDTF">2020-09-27T16:54:03Z</dcterms:modified>
</cp:coreProperties>
</file>