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7" autoAdjust="0"/>
    <p:restoredTop sz="94636" autoAdjust="0"/>
  </p:normalViewPr>
  <p:slideViewPr>
    <p:cSldViewPr snapToGrid="0">
      <p:cViewPr varScale="1">
        <p:scale>
          <a:sx n="111" d="100"/>
          <a:sy n="111" d="100"/>
        </p:scale>
        <p:origin x="-184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57" y="776288"/>
            <a:ext cx="8604986" cy="1470025"/>
          </a:xfrm>
        </p:spPr>
        <p:txBody>
          <a:bodyPr>
            <a:normAutofit/>
          </a:bodyPr>
          <a:lstStyle/>
          <a:p>
            <a:r>
              <a:rPr lang="el-GR" dirty="0"/>
              <a:t>Ασφάλεια και Προστασία στο Διαδίκτυο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n-US" dirty="0" smtClean="0"/>
              <a:t>1</a:t>
            </a:r>
            <a:r>
              <a:rPr lang="el-GR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753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l-GR" dirty="0" smtClean="0"/>
              <a:t>είχος προστασίας </a:t>
            </a:r>
            <a:r>
              <a:rPr lang="en-US" dirty="0" smtClean="0"/>
              <a:t>- </a:t>
            </a:r>
            <a:r>
              <a:rPr lang="en-US" dirty="0"/>
              <a:t>Firewall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Ελέγχει τις εισερχόμενες και εξερχόμενες συνδέσεις του </a:t>
            </a:r>
            <a:r>
              <a:rPr lang="el-GR" dirty="0" smtClean="0"/>
              <a:t>υπολογιστή, </a:t>
            </a:r>
            <a:r>
              <a:rPr lang="el-GR" dirty="0" smtClean="0"/>
              <a:t>εμποδίζοντας τους </a:t>
            </a:r>
            <a:r>
              <a:rPr lang="el-GR" dirty="0"/>
              <a:t>εισβολείς </a:t>
            </a:r>
            <a:r>
              <a:rPr lang="el-GR" dirty="0" smtClean="0"/>
              <a:t>και το</a:t>
            </a:r>
            <a:r>
              <a:rPr lang="en-US" dirty="0" smtClean="0"/>
              <a:t> </a:t>
            </a:r>
            <a:r>
              <a:rPr lang="el-GR" dirty="0" smtClean="0"/>
              <a:t>κακόβουλο </a:t>
            </a:r>
            <a:r>
              <a:rPr lang="el-GR" dirty="0"/>
              <a:t>λογισμικό να </a:t>
            </a:r>
            <a:r>
              <a:rPr lang="el-GR" dirty="0" smtClean="0"/>
              <a:t>αποκτήσουν </a:t>
            </a:r>
            <a:r>
              <a:rPr lang="el-GR" dirty="0"/>
              <a:t>πρόσβαση στον </a:t>
            </a:r>
            <a:r>
              <a:rPr lang="el-GR" dirty="0" smtClean="0"/>
              <a:t>υπολογιστή</a:t>
            </a:r>
            <a:endParaRPr lang="en-US" dirty="0" smtClean="0"/>
          </a:p>
          <a:p>
            <a:r>
              <a:rPr lang="en-US" dirty="0" smtClean="0"/>
              <a:t>M</a:t>
            </a:r>
            <a:r>
              <a:rPr lang="el-GR" dirty="0" smtClean="0"/>
              <a:t>πορεί να</a:t>
            </a:r>
            <a:r>
              <a:rPr lang="en-US" dirty="0" smtClean="0"/>
              <a:t> </a:t>
            </a:r>
            <a:r>
              <a:rPr lang="el-GR" dirty="0" smtClean="0"/>
              <a:t>παρέχεται </a:t>
            </a:r>
            <a:r>
              <a:rPr lang="el-GR" dirty="0"/>
              <a:t>από το </a:t>
            </a:r>
            <a:r>
              <a:rPr lang="el-GR" dirty="0" smtClean="0"/>
              <a:t>ΛΣ</a:t>
            </a:r>
            <a:r>
              <a:rPr lang="en-US" dirty="0" smtClean="0"/>
              <a:t>,</a:t>
            </a:r>
            <a:r>
              <a:rPr lang="el-GR" dirty="0" smtClean="0"/>
              <a:t> να είναι αυτόνομο πρόγραμμα </a:t>
            </a:r>
            <a:r>
              <a:rPr lang="el-GR" dirty="0"/>
              <a:t>ή να </a:t>
            </a:r>
            <a:r>
              <a:rPr lang="el-GR" dirty="0" smtClean="0"/>
              <a:t>προσφέρεται μαζί </a:t>
            </a:r>
            <a:r>
              <a:rPr lang="el-GR" dirty="0"/>
              <a:t>με antivirus και άλλα </a:t>
            </a:r>
            <a:r>
              <a:rPr lang="el-GR" dirty="0" smtClean="0"/>
              <a:t>προγράμματα ασφαλείας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3245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λογισμικό προστασίας δεν προστατεύει απόλυτα</a:t>
            </a:r>
          </a:p>
          <a:p>
            <a:r>
              <a:rPr lang="el-GR" dirty="0" smtClean="0"/>
              <a:t>Χρειάζεται τακτική λήψη αντιγράφων ασφαλείας (</a:t>
            </a:r>
            <a:r>
              <a:rPr lang="en-US" dirty="0" smtClean="0"/>
              <a:t>backup)</a:t>
            </a:r>
          </a:p>
          <a:p>
            <a:r>
              <a:rPr lang="el-GR" dirty="0" smtClean="0"/>
              <a:t>Το κακόβουλο λογισμικό αποτελεί απειλή και για τις φορητές συσκευές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36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6451" y="2895194"/>
            <a:ext cx="8229600" cy="1399032"/>
          </a:xfrm>
        </p:spPr>
        <p:txBody>
          <a:bodyPr/>
          <a:lstStyle/>
          <a:p>
            <a:r>
              <a:rPr lang="el-GR" dirty="0"/>
              <a:t>Θέματα ασφάλειας και προστασίας στο Διαδίκτυο</a:t>
            </a:r>
          </a:p>
        </p:txBody>
      </p:sp>
    </p:spTree>
    <p:extLst>
      <p:ext uri="{BB962C8B-B14F-4D97-AF65-F5344CB8AC3E}">
        <p14:creationId xmlns:p14="http://schemas.microsoft.com/office/powerpoint/2010/main" val="3620511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Ηλεκτρονικές συναλλαγές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Συναλλαγές (</a:t>
            </a:r>
            <a:r>
              <a:rPr lang="el-GR" dirty="0" smtClean="0"/>
              <a:t>ανταλλαγή </a:t>
            </a:r>
            <a:r>
              <a:rPr lang="el-GR" dirty="0"/>
              <a:t>δεδομένων) με </a:t>
            </a:r>
            <a:r>
              <a:rPr lang="el-GR" dirty="0"/>
              <a:t>το Δημόσιο, με επιχειρήσεις και </a:t>
            </a:r>
            <a:r>
              <a:rPr lang="el-GR" dirty="0" smtClean="0"/>
              <a:t>με τράπεζες</a:t>
            </a:r>
          </a:p>
          <a:p>
            <a:r>
              <a:rPr lang="el-GR" dirty="0" smtClean="0"/>
              <a:t>Οφέλη:</a:t>
            </a:r>
          </a:p>
          <a:p>
            <a:pPr lvl="1"/>
            <a:r>
              <a:rPr lang="el-GR" sz="2800" dirty="0" smtClean="0"/>
              <a:t>γρήγορη εξυπηρέτηση</a:t>
            </a:r>
            <a:endParaRPr lang="el-GR" sz="2800" dirty="0"/>
          </a:p>
          <a:p>
            <a:pPr lvl="1"/>
            <a:r>
              <a:rPr lang="el-GR" sz="2800" dirty="0"/>
              <a:t>24ωρη </a:t>
            </a:r>
            <a:r>
              <a:rPr lang="el-GR" sz="2800" dirty="0" smtClean="0"/>
              <a:t>διαθεσιμότητα υπηρεσιών </a:t>
            </a:r>
          </a:p>
          <a:p>
            <a:pPr lvl="1"/>
            <a:r>
              <a:rPr lang="el-GR" sz="2800" dirty="0" smtClean="0"/>
              <a:t>εύκολη πρόσβαση για άτομα με κινητικές δυσκολίες</a:t>
            </a:r>
          </a:p>
          <a:p>
            <a:pPr lvl="1"/>
            <a:r>
              <a:rPr lang="el-GR" sz="2800" dirty="0" smtClean="0"/>
              <a:t>πιθανή </a:t>
            </a:r>
            <a:r>
              <a:rPr lang="el-GR" sz="2800" dirty="0"/>
              <a:t>μείωση κόστους </a:t>
            </a:r>
            <a:r>
              <a:rPr lang="el-GR" sz="2800" dirty="0" smtClean="0"/>
              <a:t>αγοράς αγαθών</a:t>
            </a:r>
          </a:p>
          <a:p>
            <a:pPr lvl="1"/>
            <a:r>
              <a:rPr lang="el-GR" sz="2800" dirty="0" smtClean="0"/>
              <a:t>εύκολη </a:t>
            </a:r>
            <a:r>
              <a:rPr lang="el-GR" sz="2800" dirty="0"/>
              <a:t>σύγκριση τιμών και </a:t>
            </a:r>
            <a:r>
              <a:rPr lang="el-GR" sz="2800" dirty="0" smtClean="0"/>
              <a:t>προσφορών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0634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Έλεγχος αξιοπιστίας υπηρεσίας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Ξεκάθαρος προσδιορισμός </a:t>
            </a:r>
            <a:r>
              <a:rPr lang="el-GR" dirty="0"/>
              <a:t>του φορέα </a:t>
            </a:r>
            <a:r>
              <a:rPr lang="el-GR" dirty="0" smtClean="0"/>
              <a:t>με </a:t>
            </a:r>
            <a:r>
              <a:rPr lang="el-GR" dirty="0"/>
              <a:t>το </a:t>
            </a:r>
            <a:r>
              <a:rPr lang="el-GR" dirty="0" smtClean="0"/>
              <a:t>όνομά του</a:t>
            </a:r>
            <a:r>
              <a:rPr lang="el-GR" dirty="0"/>
              <a:t>, την ιδιότητά </a:t>
            </a:r>
            <a:r>
              <a:rPr lang="el-GR" dirty="0" smtClean="0"/>
              <a:t>και </a:t>
            </a:r>
            <a:r>
              <a:rPr lang="el-GR" dirty="0"/>
              <a:t>τα στοιχεία </a:t>
            </a:r>
            <a:r>
              <a:rPr lang="el-GR" dirty="0" smtClean="0"/>
              <a:t>επικοινωνίας του</a:t>
            </a:r>
          </a:p>
          <a:p>
            <a:r>
              <a:rPr lang="el-GR" dirty="0"/>
              <a:t>σε ιστότοπους επιχειρήσεων </a:t>
            </a:r>
            <a:r>
              <a:rPr lang="el-GR" dirty="0" smtClean="0"/>
              <a:t>αναλυτικές </a:t>
            </a:r>
            <a:r>
              <a:rPr lang="el-GR" dirty="0"/>
              <a:t>πληροφορίες για τους όρους χρήσης </a:t>
            </a:r>
            <a:r>
              <a:rPr lang="el-GR" dirty="0" smtClean="0"/>
              <a:t>και ασφάλειας</a:t>
            </a:r>
          </a:p>
          <a:p>
            <a:r>
              <a:rPr lang="el-GR" dirty="0"/>
              <a:t>ασφαλής τρόπος σύνδεσης και διεκπεραίωσης των </a:t>
            </a:r>
            <a:r>
              <a:rPr lang="el-GR" dirty="0" smtClean="0"/>
              <a:t>εργασιών</a:t>
            </a:r>
            <a:r>
              <a:rPr lang="el-GR" dirty="0"/>
              <a:t> με χρήση του πρωτοκόλλου </a:t>
            </a:r>
            <a:r>
              <a:rPr lang="el-GR" dirty="0" smtClean="0"/>
              <a:t>SSL ( </a:t>
            </a:r>
            <a:r>
              <a:rPr lang="en-US" dirty="0" smtClean="0"/>
              <a:t>https://</a:t>
            </a:r>
            <a:r>
              <a:rPr lang="el-GR" dirty="0" smtClean="0"/>
              <a:t> 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2517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Επιβλαβές περιεχόμενο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μεγάλος όγκος πληροφοριών, η μεγάλη ταχύτητα και η ευκολία διακίνησης του περιεχομένου καθιστούν δύσκολο τον έλεγχό του</a:t>
            </a:r>
          </a:p>
          <a:p>
            <a:r>
              <a:rPr lang="el-GR" dirty="0" smtClean="0"/>
              <a:t>Το περιεχόμενο μπορεί να είναι παράνομο και / ή ακατάλληλο για τα παιδιά</a:t>
            </a:r>
          </a:p>
        </p:txBody>
      </p:sp>
    </p:spTree>
    <p:extLst>
      <p:ext uri="{BB962C8B-B14F-4D97-AF65-F5344CB8AC3E}">
        <p14:creationId xmlns:p14="http://schemas.microsoft.com/office/powerpoint/2010/main" val="183103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Παράνομοι ιστότοποι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Περιέχουν </a:t>
            </a:r>
            <a:r>
              <a:rPr lang="el-GR" dirty="0"/>
              <a:t>προτροπές σε </a:t>
            </a:r>
            <a:r>
              <a:rPr lang="el-GR" dirty="0" smtClean="0"/>
              <a:t>παράνομες πράξεις</a:t>
            </a:r>
            <a:r>
              <a:rPr lang="el-GR" dirty="0"/>
              <a:t>, οικονομικές απάτες, υλικό </a:t>
            </a:r>
            <a:r>
              <a:rPr lang="el-GR" dirty="0" smtClean="0"/>
              <a:t>εκφοβισμού</a:t>
            </a:r>
            <a:r>
              <a:rPr lang="el-GR" dirty="0"/>
              <a:t>, </a:t>
            </a:r>
            <a:r>
              <a:rPr lang="el-GR" dirty="0" smtClean="0"/>
              <a:t>συκοφαντική δυσφήμιση</a:t>
            </a:r>
            <a:r>
              <a:rPr lang="el-GR" dirty="0"/>
              <a:t>, παραβίαση προσωπικών δεδομένων και </a:t>
            </a:r>
            <a:r>
              <a:rPr lang="el-GR" dirty="0" smtClean="0"/>
              <a:t>πνευματικής ιδιοκτησίας</a:t>
            </a:r>
            <a:r>
              <a:rPr lang="el-GR" dirty="0"/>
              <a:t>, υλικό παιδικής </a:t>
            </a:r>
            <a:r>
              <a:rPr lang="el-GR" dirty="0" smtClean="0"/>
              <a:t>πορνογραφίας κ.α.</a:t>
            </a:r>
          </a:p>
          <a:p>
            <a:r>
              <a:rPr lang="el-GR" dirty="0" smtClean="0"/>
              <a:t>Λύση για έλεγχο περιεχομένου </a:t>
            </a:r>
            <a:r>
              <a:rPr lang="el-GR" dirty="0"/>
              <a:t>αποτελεί η χρήση λογισμικού </a:t>
            </a:r>
            <a:r>
              <a:rPr lang="el-GR" dirty="0" smtClean="0"/>
              <a:t>γονικού έλεγχου </a:t>
            </a:r>
            <a:r>
              <a:rPr lang="el-GR" dirty="0"/>
              <a:t>ή </a:t>
            </a:r>
            <a:r>
              <a:rPr lang="el-GR" dirty="0" smtClean="0"/>
              <a:t>φιλτραρίσματος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150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Συστήματα φιλτραρίσματος </a:t>
            </a:r>
            <a:r>
              <a:rPr lang="el-GR" dirty="0"/>
              <a:t>και </a:t>
            </a:r>
            <a:r>
              <a:rPr lang="el-GR" dirty="0" smtClean="0"/>
              <a:t>εργαλεία </a:t>
            </a:r>
            <a:r>
              <a:rPr lang="el-GR" dirty="0"/>
              <a:t>γονικού ελέγχου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Ρυθμίζουν </a:t>
            </a:r>
            <a:r>
              <a:rPr lang="el-GR" dirty="0"/>
              <a:t>την πρόσβαση σε </a:t>
            </a:r>
            <a:r>
              <a:rPr lang="el-GR" dirty="0" smtClean="0"/>
              <a:t>πληροφορίες </a:t>
            </a:r>
            <a:r>
              <a:rPr lang="el-GR" dirty="0"/>
              <a:t>ή υπηρεσίες </a:t>
            </a:r>
            <a:r>
              <a:rPr lang="el-GR" dirty="0" smtClean="0"/>
              <a:t>του Διαδικτύου </a:t>
            </a:r>
            <a:r>
              <a:rPr lang="el-GR" dirty="0"/>
              <a:t>σύμφωνα με </a:t>
            </a:r>
            <a:r>
              <a:rPr lang="el-GR" dirty="0" smtClean="0"/>
              <a:t>καθοριζόμενα κριτήρια</a:t>
            </a:r>
          </a:p>
          <a:p>
            <a:r>
              <a:rPr lang="el-GR" dirty="0" smtClean="0"/>
              <a:t>Εγκατάσταση στον υπολογιστή του χρήστη, ή σε έναν κεντρικό υπολογιστή ενός φορέα, ή στους υπολογιστές ενός </a:t>
            </a:r>
            <a:r>
              <a:rPr lang="en-US" dirty="0" smtClean="0"/>
              <a:t>ISP</a:t>
            </a: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3411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Παιχνίδια </a:t>
            </a:r>
            <a:r>
              <a:rPr lang="en-US" dirty="0" smtClean="0"/>
              <a:t>MMO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Εκτός</a:t>
            </a:r>
            <a:r>
              <a:rPr lang="en-US" dirty="0" smtClean="0"/>
              <a:t> </a:t>
            </a:r>
            <a:r>
              <a:rPr lang="el-GR" dirty="0" smtClean="0"/>
              <a:t>από </a:t>
            </a:r>
            <a:r>
              <a:rPr lang="el-GR" dirty="0"/>
              <a:t>τα προβλήματα </a:t>
            </a:r>
            <a:r>
              <a:rPr lang="el-GR" dirty="0" smtClean="0"/>
              <a:t>εθισμού, </a:t>
            </a:r>
            <a:r>
              <a:rPr lang="el-GR" dirty="0"/>
              <a:t>υπάρχει και </a:t>
            </a:r>
            <a:r>
              <a:rPr lang="el-GR" dirty="0" smtClean="0"/>
              <a:t>κίνδυνος έκθεσης των </a:t>
            </a:r>
            <a:r>
              <a:rPr lang="el-GR" dirty="0"/>
              <a:t>παιδιών σε ακατάλληλο </a:t>
            </a:r>
            <a:r>
              <a:rPr lang="el-GR" dirty="0" smtClean="0"/>
              <a:t>περιεχόμενο</a:t>
            </a:r>
          </a:p>
          <a:p>
            <a:r>
              <a:rPr lang="el-GR" dirty="0" smtClean="0"/>
              <a:t>Οι περισσότερες </a:t>
            </a:r>
            <a:r>
              <a:rPr lang="el-GR" dirty="0"/>
              <a:t>εταιρείες που δημιουργούν </a:t>
            </a:r>
            <a:r>
              <a:rPr lang="el-GR" dirty="0" smtClean="0"/>
              <a:t>παιχνίδια συμμετέχουν </a:t>
            </a:r>
            <a:r>
              <a:rPr lang="el-GR" dirty="0"/>
              <a:t>στο </a:t>
            </a:r>
            <a:r>
              <a:rPr lang="el-GR" dirty="0" smtClean="0"/>
              <a:t>PEGI </a:t>
            </a:r>
            <a:r>
              <a:rPr lang="el-GR" dirty="0"/>
              <a:t>Rating </a:t>
            </a:r>
            <a:r>
              <a:rPr lang="el-GR" dirty="0" smtClean="0"/>
              <a:t>System (ετικέτες </a:t>
            </a:r>
            <a:r>
              <a:rPr lang="el-GR" dirty="0"/>
              <a:t>για τον χαρακτηρισμό της καταλληλότητας των παιχνιδιών </a:t>
            </a:r>
            <a:r>
              <a:rPr lang="el-GR" dirty="0" smtClean="0"/>
              <a:t>με βάση </a:t>
            </a:r>
            <a:r>
              <a:rPr lang="el-GR" dirty="0"/>
              <a:t>την ηλικία και το </a:t>
            </a:r>
            <a:r>
              <a:rPr lang="el-GR" dirty="0" smtClean="0"/>
              <a:t>περιεχόμενο)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6561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Επιβλαβή ή ανεπιθύμητα μηνύματα e-mail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μετάδοση </a:t>
            </a:r>
            <a:r>
              <a:rPr lang="el-GR" dirty="0" smtClean="0"/>
              <a:t>ιών</a:t>
            </a:r>
            <a:r>
              <a:rPr lang="en-US" dirty="0"/>
              <a:t>:</a:t>
            </a:r>
            <a:r>
              <a:rPr lang="el-GR" dirty="0" smtClean="0"/>
              <a:t> </a:t>
            </a:r>
            <a:r>
              <a:rPr lang="el-GR" dirty="0"/>
              <a:t>μέσω μολυσμένων συνημμένων </a:t>
            </a:r>
            <a:r>
              <a:rPr lang="el-GR" dirty="0" smtClean="0"/>
              <a:t>αρχείων</a:t>
            </a:r>
            <a:endParaRPr lang="el-GR" dirty="0"/>
          </a:p>
          <a:p>
            <a:r>
              <a:rPr lang="el-GR" dirty="0" smtClean="0"/>
              <a:t>ηλεκτρονικό </a:t>
            </a:r>
            <a:r>
              <a:rPr lang="el-GR" dirty="0"/>
              <a:t>ψάρεμα (phishing): </a:t>
            </a:r>
            <a:r>
              <a:rPr lang="el-GR" dirty="0" smtClean="0"/>
              <a:t>e-mai</a:t>
            </a:r>
            <a:r>
              <a:rPr lang="en-US" dirty="0" smtClean="0"/>
              <a:t>l</a:t>
            </a:r>
            <a:r>
              <a:rPr lang="el-GR" dirty="0" smtClean="0"/>
              <a:t> που φαινομενικά </a:t>
            </a:r>
            <a:r>
              <a:rPr lang="el-GR" dirty="0"/>
              <a:t>προέρχεται από </a:t>
            </a:r>
            <a:r>
              <a:rPr lang="el-GR" dirty="0" smtClean="0"/>
              <a:t>αξιόπιστη</a:t>
            </a:r>
            <a:r>
              <a:rPr lang="en-US" dirty="0" smtClean="0"/>
              <a:t> </a:t>
            </a:r>
            <a:r>
              <a:rPr lang="el-GR" dirty="0" smtClean="0"/>
              <a:t>εταιρεία</a:t>
            </a:r>
            <a:r>
              <a:rPr lang="el-GR" dirty="0"/>
              <a:t>, αποστέλλεται σε </a:t>
            </a:r>
            <a:r>
              <a:rPr lang="el-GR" dirty="0" smtClean="0"/>
              <a:t>πολλούς χρήστες και παραπέμπει </a:t>
            </a:r>
            <a:r>
              <a:rPr lang="el-GR" dirty="0"/>
              <a:t>τον παραλήπτη σε </a:t>
            </a:r>
            <a:r>
              <a:rPr lang="el-GR" dirty="0" smtClean="0"/>
              <a:t>πλαστό </a:t>
            </a:r>
            <a:r>
              <a:rPr lang="el-GR" dirty="0"/>
              <a:t>ιστότοπο ό</a:t>
            </a:r>
            <a:r>
              <a:rPr lang="el-GR" dirty="0" smtClean="0"/>
              <a:t>που του ζητείται να δώσει προ</a:t>
            </a:r>
            <a:r>
              <a:rPr lang="el-GR" dirty="0"/>
              <a:t>σ</a:t>
            </a:r>
            <a:r>
              <a:rPr lang="el-GR" dirty="0" smtClean="0"/>
              <a:t>ωπικές πληροφορίες</a:t>
            </a:r>
            <a:endParaRPr lang="el-GR" dirty="0"/>
          </a:p>
          <a:p>
            <a:r>
              <a:rPr lang="el-GR" dirty="0" smtClean="0"/>
              <a:t>ανεπιθύμητα </a:t>
            </a:r>
            <a:r>
              <a:rPr lang="el-GR" dirty="0"/>
              <a:t>μηνύματα </a:t>
            </a:r>
            <a:r>
              <a:rPr lang="el-GR" dirty="0" smtClean="0"/>
              <a:t>spam: μαζική αποστολή </a:t>
            </a:r>
            <a:r>
              <a:rPr lang="el-GR" dirty="0"/>
              <a:t>διαφημιστικών </a:t>
            </a:r>
            <a:r>
              <a:rPr lang="en-US" dirty="0" smtClean="0"/>
              <a:t>mail</a:t>
            </a:r>
            <a:r>
              <a:rPr lang="el-GR" dirty="0" smtClean="0"/>
              <a:t> για προώθηση </a:t>
            </a:r>
            <a:r>
              <a:rPr lang="el-GR" dirty="0"/>
              <a:t>προϊόντων</a:t>
            </a:r>
          </a:p>
        </p:txBody>
      </p:sp>
    </p:spTree>
    <p:extLst>
      <p:ext uri="{BB962C8B-B14F-4D97-AF65-F5344CB8AC3E}">
        <p14:creationId xmlns:p14="http://schemas.microsoft.com/office/powerpoint/2010/main" val="343170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6451" y="2895194"/>
            <a:ext cx="8229600" cy="1399032"/>
          </a:xfrm>
        </p:spPr>
        <p:txBody>
          <a:bodyPr/>
          <a:lstStyle/>
          <a:p>
            <a:r>
              <a:rPr lang="el-GR" dirty="0"/>
              <a:t>Ασφάλεια υπολογιστικού συστήματος</a:t>
            </a:r>
          </a:p>
        </p:txBody>
      </p:sp>
    </p:spTree>
    <p:extLst>
      <p:ext uri="{BB962C8B-B14F-4D97-AF65-F5344CB8AC3E}">
        <p14:creationId xmlns:p14="http://schemas.microsoft.com/office/powerpoint/2010/main" val="1103807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7259" y="2895194"/>
            <a:ext cx="8378792" cy="1399032"/>
          </a:xfrm>
        </p:spPr>
        <p:txBody>
          <a:bodyPr>
            <a:normAutofit fontScale="90000"/>
          </a:bodyPr>
          <a:lstStyle/>
          <a:p>
            <a:r>
              <a:rPr lang="el-GR" dirty="0"/>
              <a:t>Πληροφορίες, πνευματικά δικαιώματα και πειρατεία</a:t>
            </a:r>
            <a:br>
              <a:rPr lang="el-GR" dirty="0"/>
            </a:br>
            <a:r>
              <a:rPr lang="el-GR" dirty="0" smtClean="0"/>
              <a:t>λογισμικού στο Διαδίκτυο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0508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Αξιολόγηση πληροφοριών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Παγκόσμιος Ιστός: γρήγορη και εύκολη αναζήτηση πληροφοριών/ενημέρωση, </a:t>
            </a:r>
            <a:r>
              <a:rPr lang="el-GR" dirty="0"/>
              <a:t>με ελάχιστο ή καθόλου </a:t>
            </a:r>
            <a:r>
              <a:rPr lang="el-GR" dirty="0" smtClean="0"/>
              <a:t>κόστος</a:t>
            </a:r>
          </a:p>
          <a:p>
            <a:r>
              <a:rPr lang="en-US" dirty="0" smtClean="0"/>
              <a:t>Web 2.0: O</a:t>
            </a:r>
            <a:r>
              <a:rPr lang="el-GR" dirty="0" smtClean="0"/>
              <a:t> </a:t>
            </a:r>
            <a:r>
              <a:rPr lang="el-GR" dirty="0"/>
              <a:t>χρήστης δεν </a:t>
            </a:r>
            <a:r>
              <a:rPr lang="el-GR" dirty="0" smtClean="0"/>
              <a:t>ανακτά</a:t>
            </a:r>
            <a:r>
              <a:rPr lang="en-US" dirty="0" smtClean="0"/>
              <a:t> </a:t>
            </a:r>
            <a:r>
              <a:rPr lang="el-GR" dirty="0" smtClean="0"/>
              <a:t>μόνο, έχει </a:t>
            </a:r>
            <a:r>
              <a:rPr lang="el-GR" dirty="0"/>
              <a:t>τη δυνατότητα να δημιουργήσει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να </a:t>
            </a:r>
            <a:r>
              <a:rPr lang="el-GR" dirty="0"/>
              <a:t>διακινήσει </a:t>
            </a:r>
            <a:r>
              <a:rPr lang="el-GR" dirty="0" smtClean="0"/>
              <a:t>δικό </a:t>
            </a:r>
            <a:r>
              <a:rPr lang="el-GR" dirty="0"/>
              <a:t>του </a:t>
            </a:r>
            <a:r>
              <a:rPr lang="el-GR" dirty="0" smtClean="0"/>
              <a:t>περιεχόμενο</a:t>
            </a:r>
          </a:p>
          <a:p>
            <a:r>
              <a:rPr lang="el-GR" dirty="0" smtClean="0"/>
              <a:t>Οι </a:t>
            </a:r>
            <a:r>
              <a:rPr lang="el-GR" dirty="0"/>
              <a:t>πληροφορίες </a:t>
            </a:r>
            <a:r>
              <a:rPr lang="el-GR" dirty="0" smtClean="0"/>
              <a:t>μπορεί να είναι αναξιόπιστες (αναληθείς </a:t>
            </a:r>
            <a:r>
              <a:rPr lang="el-GR" dirty="0"/>
              <a:t>ή </a:t>
            </a:r>
            <a:r>
              <a:rPr lang="el-GR" dirty="0" smtClean="0"/>
              <a:t>εσφαλμένες), </a:t>
            </a:r>
            <a:r>
              <a:rPr lang="el-GR" dirty="0"/>
              <a:t>αλλά </a:t>
            </a:r>
            <a:r>
              <a:rPr lang="el-GR" dirty="0" smtClean="0"/>
              <a:t>και επικίνδυνες </a:t>
            </a:r>
            <a:r>
              <a:rPr lang="el-GR" dirty="0"/>
              <a:t>(προπαγανδιστικές, παραπλανητικές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/>
              <a:t>A</a:t>
            </a:r>
            <a:r>
              <a:rPr lang="el-GR" dirty="0" smtClean="0"/>
              <a:t>παιτείται φιλτράρισμ</a:t>
            </a:r>
            <a:r>
              <a:rPr lang="en-US" dirty="0" smtClean="0"/>
              <a:t>a</a:t>
            </a:r>
            <a:r>
              <a:rPr lang="el-GR" dirty="0" smtClean="0"/>
              <a:t> και </a:t>
            </a:r>
            <a:r>
              <a:rPr lang="el-GR" dirty="0"/>
              <a:t>κριτική αξιοποίησή </a:t>
            </a:r>
            <a:r>
              <a:rPr lang="el-GR" dirty="0" smtClean="0"/>
              <a:t>των πληροφοριών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7835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</a:t>
            </a:r>
            <a:r>
              <a:rPr lang="el-GR" dirty="0" smtClean="0"/>
              <a:t>ρήσιμες </a:t>
            </a:r>
            <a:r>
              <a:rPr lang="el-GR" dirty="0"/>
              <a:t>πρακτικές</a:t>
            </a:r>
            <a:br>
              <a:rPr lang="el-GR" dirty="0"/>
            </a:br>
            <a:r>
              <a:rPr lang="el-GR" dirty="0"/>
              <a:t>συμβουλές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Διασταύρωση πληροφοριών και </a:t>
            </a:r>
            <a:r>
              <a:rPr lang="el-GR" dirty="0"/>
              <a:t>με άλλες </a:t>
            </a:r>
            <a:r>
              <a:rPr lang="el-GR" dirty="0" smtClean="0"/>
              <a:t>πηγές</a:t>
            </a:r>
            <a:endParaRPr lang="el-GR" dirty="0"/>
          </a:p>
          <a:p>
            <a:r>
              <a:rPr lang="el-GR" dirty="0" smtClean="0"/>
              <a:t>Αναζήτηση πληροφορών σε </a:t>
            </a:r>
            <a:r>
              <a:rPr lang="el-GR" dirty="0"/>
              <a:t>έγκυρους </a:t>
            </a:r>
            <a:r>
              <a:rPr lang="el-GR" dirty="0" smtClean="0"/>
              <a:t>ιστότοπους (πχ έγκριτες </a:t>
            </a:r>
            <a:r>
              <a:rPr lang="el-GR" dirty="0"/>
              <a:t>ψηφιακές βιβλιοθήκες, Πανεπιστήμια</a:t>
            </a:r>
            <a:r>
              <a:rPr lang="el-GR" dirty="0" smtClean="0"/>
              <a:t>, κλπ)</a:t>
            </a:r>
            <a:endParaRPr lang="el-GR" dirty="0"/>
          </a:p>
          <a:p>
            <a:r>
              <a:rPr lang="el-GR" dirty="0" smtClean="0"/>
              <a:t>Αξιολόγηση της αξιοπιστίας των ιστοσελίδων με </a:t>
            </a:r>
            <a:r>
              <a:rPr lang="el-GR" dirty="0"/>
              <a:t>έλεγχο του συγγραφέα τους, του σκοπού </a:t>
            </a:r>
            <a:r>
              <a:rPr lang="el-GR" dirty="0" smtClean="0"/>
              <a:t>τους, </a:t>
            </a:r>
            <a:r>
              <a:rPr lang="el-GR" dirty="0"/>
              <a:t>των βιβλιογραφικών </a:t>
            </a:r>
            <a:r>
              <a:rPr lang="el-GR" dirty="0" smtClean="0"/>
              <a:t>παραπομπών</a:t>
            </a:r>
            <a:r>
              <a:rPr lang="el-GR" dirty="0"/>
              <a:t>, της δημοφιλίας, της ένδειξης ανανέωσης, </a:t>
            </a:r>
            <a:r>
              <a:rPr lang="el-GR" dirty="0" smtClean="0"/>
              <a:t>ακόμα και </a:t>
            </a:r>
            <a:r>
              <a:rPr lang="el-GR" dirty="0"/>
              <a:t>της ορθογραφίας και αισθητικής </a:t>
            </a:r>
            <a:r>
              <a:rPr lang="el-GR" dirty="0" smtClean="0"/>
              <a:t>τους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5594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Πνευματικά δικαιώματα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Δικαίωμα </a:t>
            </a:r>
            <a:r>
              <a:rPr lang="el-GR" dirty="0"/>
              <a:t>που αποκτά κάποιος πάνω σε ένα πρωτότυπο </a:t>
            </a:r>
            <a:r>
              <a:rPr lang="el-GR" dirty="0" smtClean="0"/>
              <a:t>πνευματικό δημιούργημα</a:t>
            </a:r>
          </a:p>
          <a:p>
            <a:r>
              <a:rPr lang="el-GR" dirty="0"/>
              <a:t>Πνευματική </a:t>
            </a:r>
            <a:r>
              <a:rPr lang="el-GR" dirty="0" smtClean="0"/>
              <a:t>ιδιοκτησία: το </a:t>
            </a:r>
            <a:r>
              <a:rPr lang="el-GR" dirty="0"/>
              <a:t>σύνολο </a:t>
            </a:r>
            <a:r>
              <a:rPr lang="el-GR" dirty="0" smtClean="0"/>
              <a:t>των εξουσιών </a:t>
            </a:r>
            <a:r>
              <a:rPr lang="el-GR" dirty="0"/>
              <a:t>που δίνει </a:t>
            </a:r>
            <a:r>
              <a:rPr lang="el-GR" dirty="0" smtClean="0"/>
              <a:t>ο νόμος </a:t>
            </a:r>
            <a:r>
              <a:rPr lang="el-GR" dirty="0"/>
              <a:t>στον ιδιοκτήτη ενός πνευματικού έργου </a:t>
            </a:r>
            <a:r>
              <a:rPr lang="el-GR" dirty="0" smtClean="0"/>
              <a:t>να </a:t>
            </a:r>
            <a:r>
              <a:rPr lang="el-GR" dirty="0"/>
              <a:t>προστατεύσει, να </a:t>
            </a:r>
            <a:r>
              <a:rPr lang="el-GR" dirty="0" smtClean="0"/>
              <a:t>διαχειριστεί και </a:t>
            </a:r>
            <a:r>
              <a:rPr lang="el-GR" dirty="0"/>
              <a:t>να </a:t>
            </a:r>
            <a:r>
              <a:rPr lang="el-GR" dirty="0" smtClean="0"/>
              <a:t>αμειφθεί από </a:t>
            </a:r>
            <a:r>
              <a:rPr lang="el-GR" dirty="0"/>
              <a:t>τρίτους, </a:t>
            </a:r>
            <a:r>
              <a:rPr lang="el-GR" dirty="0" smtClean="0"/>
              <a:t>για την εκμετάλλευση της πνευματικής </a:t>
            </a:r>
            <a:r>
              <a:rPr lang="el-GR" dirty="0"/>
              <a:t>του </a:t>
            </a:r>
            <a:r>
              <a:rPr lang="el-GR" dirty="0" smtClean="0"/>
              <a:t>περιουσίας</a:t>
            </a:r>
            <a:endParaRPr lang="el-GR" dirty="0"/>
          </a:p>
          <a:p>
            <a:r>
              <a:rPr lang="el-GR" dirty="0" smtClean="0"/>
              <a:t>Το υλικό που διακινείται στο Διαδίκτυο  υπόκειται στη </a:t>
            </a:r>
            <a:r>
              <a:rPr lang="el-GR" dirty="0"/>
              <a:t>νομοθεσία περί πνευματικής ιδιοκτησίας</a:t>
            </a:r>
          </a:p>
        </p:txBody>
      </p:sp>
    </p:spTree>
    <p:extLst>
      <p:ext uri="{BB962C8B-B14F-4D97-AF65-F5344CB8AC3E}">
        <p14:creationId xmlns:p14="http://schemas.microsoft.com/office/powerpoint/2010/main" val="141749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υλικού από το Διαδίκτυο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ιστότοποι </a:t>
            </a:r>
            <a:r>
              <a:rPr lang="el-GR" dirty="0"/>
              <a:t>περιέχουν αναλυτική αναφορά </a:t>
            </a:r>
            <a:r>
              <a:rPr lang="el-GR" dirty="0" smtClean="0"/>
              <a:t>στην πνευματική </a:t>
            </a:r>
            <a:r>
              <a:rPr lang="el-GR" dirty="0"/>
              <a:t>τους ιδιοκτησία (</a:t>
            </a:r>
            <a:r>
              <a:rPr lang="en-US" dirty="0"/>
              <a:t>copyright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Πολλές </a:t>
            </a:r>
            <a:r>
              <a:rPr lang="el-GR" dirty="0"/>
              <a:t>φορές </a:t>
            </a:r>
            <a:r>
              <a:rPr lang="el-GR" dirty="0" smtClean="0"/>
              <a:t>χρειάζεται ενημέρωση και έγκριση του δημιουργόύ</a:t>
            </a:r>
          </a:p>
          <a:p>
            <a:r>
              <a:rPr lang="el-GR" dirty="0" smtClean="0"/>
              <a:t>Σε κάθε περίπτωση καλό </a:t>
            </a:r>
            <a:r>
              <a:rPr lang="el-GR" dirty="0"/>
              <a:t>είναι να </a:t>
            </a:r>
            <a:r>
              <a:rPr lang="el-GR" dirty="0" smtClean="0"/>
              <a:t>αναφέρουμε </a:t>
            </a:r>
            <a:r>
              <a:rPr lang="el-GR" dirty="0"/>
              <a:t>τις πηγές </a:t>
            </a:r>
            <a:r>
              <a:rPr lang="el-GR" dirty="0" smtClean="0"/>
              <a:t>μας</a:t>
            </a:r>
          </a:p>
          <a:p>
            <a:r>
              <a:rPr lang="el-GR" dirty="0"/>
              <a:t>Η προώθηση μέσω </a:t>
            </a:r>
            <a:r>
              <a:rPr lang="el-GR" dirty="0" smtClean="0"/>
              <a:t>Διαδικτύου </a:t>
            </a:r>
            <a:r>
              <a:rPr lang="el-GR" dirty="0"/>
              <a:t>παράνομων </a:t>
            </a:r>
            <a:r>
              <a:rPr lang="el-GR" dirty="0" smtClean="0"/>
              <a:t>αντιγράφων έργων </a:t>
            </a:r>
            <a:r>
              <a:rPr lang="el-GR" dirty="0"/>
              <a:t>πνευματικής ιδιοκτησίας </a:t>
            </a:r>
            <a:r>
              <a:rPr lang="el-GR" dirty="0" smtClean="0"/>
              <a:t>είναι </a:t>
            </a:r>
            <a:r>
              <a:rPr lang="el-GR" dirty="0"/>
              <a:t>άδικη και </a:t>
            </a:r>
            <a:r>
              <a:rPr lang="el-GR" dirty="0" smtClean="0"/>
              <a:t>παράνομη, </a:t>
            </a:r>
            <a:r>
              <a:rPr lang="el-GR" dirty="0"/>
              <a:t>και </a:t>
            </a:r>
            <a:r>
              <a:rPr lang="el-GR" dirty="0" smtClean="0"/>
              <a:t>τιμωρείται</a:t>
            </a:r>
          </a:p>
          <a:p>
            <a:r>
              <a:rPr lang="el-GR" dirty="0" smtClean="0"/>
              <a:t>Δύσκολη αντιμετώπιση </a:t>
            </a:r>
            <a:r>
              <a:rPr lang="el-GR" dirty="0"/>
              <a:t>λόγω της έκτασης </a:t>
            </a:r>
            <a:r>
              <a:rPr lang="el-GR" dirty="0" smtClean="0"/>
              <a:t>και της </a:t>
            </a:r>
            <a:r>
              <a:rPr lang="el-GR" dirty="0"/>
              <a:t>πολυπλοκότητας του Διαδικτύου</a:t>
            </a:r>
          </a:p>
        </p:txBody>
      </p:sp>
    </p:spTree>
    <p:extLst>
      <p:ext uri="{BB962C8B-B14F-4D97-AF65-F5344CB8AC3E}">
        <p14:creationId xmlns:p14="http://schemas.microsoft.com/office/powerpoint/2010/main" val="57317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Πειρατεία λογισμικού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</a:t>
            </a:r>
            <a:r>
              <a:rPr lang="el-GR" dirty="0" smtClean="0"/>
              <a:t>αράνομη </a:t>
            </a:r>
            <a:r>
              <a:rPr lang="el-GR" dirty="0"/>
              <a:t>αντιγραφή </a:t>
            </a:r>
            <a:r>
              <a:rPr lang="el-GR" dirty="0" smtClean="0"/>
              <a:t>και χρήση </a:t>
            </a:r>
            <a:r>
              <a:rPr lang="el-GR" dirty="0"/>
              <a:t>προγραμμάτων χωρίς την άδεια του δημιουργού </a:t>
            </a:r>
            <a:r>
              <a:rPr lang="el-GR" dirty="0" smtClean="0"/>
              <a:t>και παράνομη αναπαραγωγή </a:t>
            </a:r>
            <a:r>
              <a:rPr lang="el-GR" dirty="0"/>
              <a:t>και διάθεση αντιγράφων </a:t>
            </a:r>
            <a:r>
              <a:rPr lang="el-GR" dirty="0" smtClean="0"/>
              <a:t>προγραμμάτων </a:t>
            </a:r>
            <a:r>
              <a:rPr lang="el-GR" dirty="0"/>
              <a:t>με κίνητρο το οικονομικό </a:t>
            </a:r>
            <a:r>
              <a:rPr lang="el-GR" dirty="0" smtClean="0"/>
              <a:t>όφελος</a:t>
            </a:r>
          </a:p>
          <a:p>
            <a:r>
              <a:rPr lang="el-GR" dirty="0" smtClean="0"/>
              <a:t>Παραβίαση πνευματικής ιδιοκτησίας</a:t>
            </a:r>
          </a:p>
          <a:p>
            <a:r>
              <a:rPr lang="el-GR" dirty="0"/>
              <a:t>Το Διαδίκτυο </a:t>
            </a:r>
            <a:r>
              <a:rPr lang="el-GR" dirty="0" smtClean="0"/>
              <a:t>είναι το </a:t>
            </a:r>
            <a:r>
              <a:rPr lang="el-GR" dirty="0"/>
              <a:t>κυριότερο μέσο διακίνησης πειρατικού </a:t>
            </a:r>
            <a:r>
              <a:rPr lang="el-GR" dirty="0" smtClean="0"/>
              <a:t>λογισμικού (μέσω </a:t>
            </a:r>
            <a:r>
              <a:rPr lang="en-US" dirty="0" smtClean="0"/>
              <a:t>site </a:t>
            </a:r>
            <a:r>
              <a:rPr lang="el-GR" dirty="0" smtClean="0"/>
              <a:t>ή υπηρεσιών </a:t>
            </a:r>
            <a:r>
              <a:rPr lang="en-US" dirty="0" smtClean="0"/>
              <a:t>p2p)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11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– κίνδυνοι πειρατικού λογισμικού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Πιθανή απώλεια αρχείων ή δεδομένων με την εγκατάσταση στον υπολογιστή</a:t>
            </a:r>
            <a:endParaRPr lang="el-GR" dirty="0"/>
          </a:p>
          <a:p>
            <a:r>
              <a:rPr lang="el-GR" dirty="0" smtClean="0"/>
              <a:t>Μπορεί </a:t>
            </a:r>
            <a:r>
              <a:rPr lang="el-GR" dirty="0"/>
              <a:t>να είναι μολυσμένο με </a:t>
            </a:r>
            <a:r>
              <a:rPr lang="el-GR" dirty="0" smtClean="0"/>
              <a:t>κακόβουλο </a:t>
            </a:r>
            <a:r>
              <a:rPr lang="el-GR" dirty="0"/>
              <a:t>λογισμικό (π.χ. spyware)</a:t>
            </a:r>
          </a:p>
          <a:p>
            <a:r>
              <a:rPr lang="el-GR" dirty="0" smtClean="0"/>
              <a:t>Συνήθως </a:t>
            </a:r>
            <a:r>
              <a:rPr lang="el-GR" dirty="0"/>
              <a:t>δεν ενημερώνεται με </a:t>
            </a:r>
            <a:r>
              <a:rPr lang="el-GR" dirty="0" smtClean="0"/>
              <a:t>διορθωτικές </a:t>
            </a:r>
            <a:r>
              <a:rPr lang="el-GR" dirty="0"/>
              <a:t>εκδόσεις για την αντιμετώπιση ευπαθειών </a:t>
            </a:r>
            <a:r>
              <a:rPr lang="el-GR" dirty="0" smtClean="0"/>
              <a:t>άρα είναι </a:t>
            </a:r>
            <a:r>
              <a:rPr lang="el-GR" dirty="0"/>
              <a:t>ευάλωτο σε επιθέσεις εισβολέων</a:t>
            </a:r>
          </a:p>
          <a:p>
            <a:r>
              <a:rPr lang="el-GR" dirty="0" smtClean="0"/>
              <a:t>Δεν </a:t>
            </a:r>
            <a:r>
              <a:rPr lang="el-GR" dirty="0"/>
              <a:t>παρέχεται τεχνική υποστήριξη</a:t>
            </a:r>
          </a:p>
          <a:p>
            <a:r>
              <a:rPr lang="el-GR" dirty="0" smtClean="0"/>
              <a:t>Δεν </a:t>
            </a:r>
            <a:r>
              <a:rPr lang="el-GR" dirty="0"/>
              <a:t>παρέχονται εγχειρίδια </a:t>
            </a:r>
            <a:r>
              <a:rPr lang="el-GR" dirty="0" smtClean="0"/>
              <a:t>χρήσης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11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7259" y="2895194"/>
            <a:ext cx="8378792" cy="1399032"/>
          </a:xfrm>
        </p:spPr>
        <p:txBody>
          <a:bodyPr>
            <a:normAutofit/>
          </a:bodyPr>
          <a:lstStyle/>
          <a:p>
            <a:r>
              <a:rPr lang="el-GR" dirty="0"/>
              <a:t>Ιδιωτικότητα και προσωπικά δεδομένα στο Διαδίκτυο</a:t>
            </a:r>
          </a:p>
        </p:txBody>
      </p:sp>
    </p:spTree>
    <p:extLst>
      <p:ext uri="{BB962C8B-B14F-4D97-AF65-F5344CB8AC3E}">
        <p14:creationId xmlns:p14="http://schemas.microsoft.com/office/powerpoint/2010/main" val="644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Προσωπικά δεδομένα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Πληροφορίες </a:t>
            </a:r>
            <a:r>
              <a:rPr lang="el-GR" dirty="0"/>
              <a:t>που μας </a:t>
            </a:r>
            <a:r>
              <a:rPr lang="el-GR" dirty="0" smtClean="0"/>
              <a:t>χαρακτηρίζουν και άλλα ιδιαίτερα ευαίσθητα στοιχεία: θρησκεία, πολιτικές πεποιθήσεις, υγεία...</a:t>
            </a:r>
          </a:p>
          <a:p>
            <a:r>
              <a:rPr lang="el-GR" dirty="0" smtClean="0"/>
              <a:t>Η προστασία </a:t>
            </a:r>
            <a:r>
              <a:rPr lang="el-GR" dirty="0"/>
              <a:t>της ιδιωτικότητας και των προσωπικών </a:t>
            </a:r>
            <a:r>
              <a:rPr lang="el-GR" dirty="0" smtClean="0"/>
              <a:t>δεδομένων είναι θεμελιώδες </a:t>
            </a:r>
            <a:r>
              <a:rPr lang="el-GR" dirty="0"/>
              <a:t>ανθρώπινο </a:t>
            </a:r>
            <a:r>
              <a:rPr lang="el-GR" dirty="0" smtClean="0"/>
              <a:t>δικαίωμα και </a:t>
            </a:r>
            <a:r>
              <a:rPr lang="el-GR" dirty="0"/>
              <a:t>ρυθμίζεται από σχετική </a:t>
            </a:r>
            <a:r>
              <a:rPr lang="el-GR" dirty="0" smtClean="0"/>
              <a:t>νομοθεσία</a:t>
            </a:r>
          </a:p>
          <a:p>
            <a:r>
              <a:rPr lang="el-GR" dirty="0" smtClean="0"/>
              <a:t>Απαιτείται </a:t>
            </a:r>
            <a:r>
              <a:rPr lang="el-GR" dirty="0"/>
              <a:t>συνετή, προσεκτική </a:t>
            </a:r>
            <a:r>
              <a:rPr lang="el-GR" dirty="0" smtClean="0"/>
              <a:t>και ελεγχόμενη </a:t>
            </a:r>
            <a:r>
              <a:rPr lang="el-GR" dirty="0"/>
              <a:t>χρήση των </a:t>
            </a:r>
            <a:r>
              <a:rPr lang="el-GR" dirty="0" smtClean="0"/>
              <a:t>προσωπικών μας δεδομένων στο Διαδίκτυο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21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Χρήση προσωπικών δεδομένων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Δραστηριότητες </a:t>
            </a:r>
            <a:r>
              <a:rPr lang="el-GR" dirty="0" smtClean="0"/>
              <a:t>στο Διαδίκτυο που </a:t>
            </a:r>
            <a:r>
              <a:rPr lang="el-GR" dirty="0"/>
              <a:t>βασίζονται στην επεξεργασία προσωπικών </a:t>
            </a:r>
            <a:r>
              <a:rPr lang="el-GR" dirty="0" smtClean="0"/>
              <a:t>δεδομένων:</a:t>
            </a:r>
          </a:p>
          <a:p>
            <a:pPr lvl="1"/>
            <a:r>
              <a:rPr lang="el-GR" sz="2800" dirty="0"/>
              <a:t>εγγραφή σε </a:t>
            </a:r>
            <a:r>
              <a:rPr lang="el-GR" sz="2800" dirty="0" smtClean="0"/>
              <a:t>διαδικτυακό </a:t>
            </a:r>
            <a:r>
              <a:rPr lang="el-GR" sz="2800" dirty="0"/>
              <a:t>κατάστημα</a:t>
            </a:r>
          </a:p>
          <a:p>
            <a:pPr lvl="1"/>
            <a:r>
              <a:rPr lang="el-GR" sz="2800" dirty="0" smtClean="0"/>
              <a:t>εγγραφή </a:t>
            </a:r>
            <a:r>
              <a:rPr lang="el-GR" sz="2800" dirty="0"/>
              <a:t>σε </a:t>
            </a:r>
            <a:r>
              <a:rPr lang="el-GR" sz="2800" dirty="0" smtClean="0"/>
              <a:t>διαδικτυακό </a:t>
            </a:r>
            <a:r>
              <a:rPr lang="el-GR" sz="2800" dirty="0"/>
              <a:t>παιχνίδι</a:t>
            </a:r>
          </a:p>
          <a:p>
            <a:pPr lvl="1"/>
            <a:r>
              <a:rPr lang="el-GR" sz="2800" dirty="0" smtClean="0"/>
              <a:t>συμμετοχή </a:t>
            </a:r>
            <a:r>
              <a:rPr lang="el-GR" sz="2800" dirty="0"/>
              <a:t>σε </a:t>
            </a:r>
            <a:r>
              <a:rPr lang="el-GR" sz="2800" dirty="0" smtClean="0"/>
              <a:t>διαγωνισμό</a:t>
            </a:r>
            <a:endParaRPr lang="el-GR" sz="2800" dirty="0"/>
          </a:p>
          <a:p>
            <a:pPr lvl="1"/>
            <a:r>
              <a:rPr lang="el-GR" sz="2800" dirty="0" smtClean="0"/>
              <a:t>δημιουργία </a:t>
            </a:r>
            <a:r>
              <a:rPr lang="el-GR" sz="2800" dirty="0"/>
              <a:t>προφίλ σε </a:t>
            </a:r>
            <a:r>
              <a:rPr lang="el-GR" sz="2800" dirty="0" smtClean="0"/>
              <a:t>υπηρεσία </a:t>
            </a:r>
            <a:r>
              <a:rPr lang="el-GR" sz="2800" dirty="0"/>
              <a:t>κοινωνικής δικτύωσης</a:t>
            </a:r>
          </a:p>
        </p:txBody>
      </p:sp>
    </p:spTree>
    <p:extLst>
      <p:ext uri="{BB962C8B-B14F-4D97-AF65-F5344CB8AC3E}">
        <p14:creationId xmlns:p14="http://schemas.microsoft.com/office/powerpoint/2010/main" val="314512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Κακόβουλο λογισμικό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l-GR" dirty="0" smtClean="0"/>
              <a:t>ο </a:t>
            </a:r>
            <a:r>
              <a:rPr lang="el-GR" dirty="0" smtClean="0"/>
              <a:t>λογισμικό που έχει φτιαχτεί με σκοπό να </a:t>
            </a:r>
            <a:r>
              <a:rPr lang="el-GR" dirty="0" smtClean="0"/>
              <a:t>βλάψει </a:t>
            </a:r>
            <a:r>
              <a:rPr lang="el-GR" dirty="0"/>
              <a:t>ένα υπολογιστικό </a:t>
            </a:r>
            <a:r>
              <a:rPr lang="el-GR" dirty="0" smtClean="0"/>
              <a:t>σύστημα</a:t>
            </a:r>
          </a:p>
          <a:p>
            <a:r>
              <a:rPr lang="el-GR" dirty="0" smtClean="0"/>
              <a:t>Είδη:</a:t>
            </a:r>
          </a:p>
          <a:p>
            <a:pPr lvl="1"/>
            <a:r>
              <a:rPr lang="el-GR" dirty="0" smtClean="0"/>
              <a:t>Ιός</a:t>
            </a:r>
          </a:p>
          <a:p>
            <a:pPr lvl="1"/>
            <a:r>
              <a:rPr lang="en-US" dirty="0" smtClean="0"/>
              <a:t>Worm</a:t>
            </a:r>
          </a:p>
          <a:p>
            <a:pPr lvl="1"/>
            <a:r>
              <a:rPr lang="el-GR" dirty="0"/>
              <a:t>Δούρειος </a:t>
            </a:r>
            <a:r>
              <a:rPr lang="el-GR" dirty="0" smtClean="0"/>
              <a:t>ίππος</a:t>
            </a:r>
            <a:endParaRPr lang="en-US" dirty="0" smtClean="0"/>
          </a:p>
          <a:p>
            <a:pPr lvl="1"/>
            <a:r>
              <a:rPr lang="en-US" dirty="0" smtClean="0"/>
              <a:t>Spyware</a:t>
            </a: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8079089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Κίνδυνοι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Μπορεί να χρησιμοποιηθούν για δυσφήμιση</a:t>
            </a:r>
            <a:r>
              <a:rPr lang="el-GR" dirty="0"/>
              <a:t>, παρενόχληση </a:t>
            </a:r>
            <a:r>
              <a:rPr lang="el-GR" dirty="0" smtClean="0"/>
              <a:t>και για </a:t>
            </a:r>
            <a:r>
              <a:rPr lang="el-GR" dirty="0"/>
              <a:t>υποκλοπή ταυτότητας με </a:t>
            </a:r>
            <a:r>
              <a:rPr lang="el-GR" dirty="0" smtClean="0"/>
              <a:t>δυσάρεστες συνέπειες</a:t>
            </a:r>
          </a:p>
          <a:p>
            <a:r>
              <a:rPr lang="el-GR" dirty="0" smtClean="0"/>
              <a:t>Η χρήση των προσωπικών </a:t>
            </a:r>
            <a:r>
              <a:rPr lang="el-GR" dirty="0"/>
              <a:t>μας </a:t>
            </a:r>
            <a:r>
              <a:rPr lang="el-GR" dirty="0" smtClean="0"/>
              <a:t>δεδομένων </a:t>
            </a:r>
            <a:r>
              <a:rPr lang="el-GR" dirty="0"/>
              <a:t>για </a:t>
            </a:r>
            <a:r>
              <a:rPr lang="el-GR" dirty="0" smtClean="0"/>
              <a:t>συγκεκριμένο </a:t>
            </a:r>
            <a:r>
              <a:rPr lang="el-GR" dirty="0"/>
              <a:t>σκοπό</a:t>
            </a:r>
            <a:r>
              <a:rPr lang="el-GR" dirty="0" smtClean="0"/>
              <a:t>, απαιτεί τη συγκατάθεσή μας </a:t>
            </a:r>
          </a:p>
          <a:p>
            <a:r>
              <a:rPr lang="el-GR" dirty="0" smtClean="0"/>
              <a:t>Πρέπει </a:t>
            </a:r>
            <a:r>
              <a:rPr lang="el-GR" dirty="0"/>
              <a:t>να </a:t>
            </a:r>
            <a:r>
              <a:rPr lang="el-GR" dirty="0" smtClean="0"/>
              <a:t>γνωρίζουμε </a:t>
            </a:r>
            <a:r>
              <a:rPr lang="el-GR" dirty="0"/>
              <a:t>την ακριβή ταυτότητά </a:t>
            </a:r>
            <a:r>
              <a:rPr lang="el-GR" dirty="0" smtClean="0"/>
              <a:t>αυτού που θα τα χρησιμοποιήσει, </a:t>
            </a:r>
            <a:r>
              <a:rPr lang="el-GR" dirty="0"/>
              <a:t>τον σκοπό για τον οποίο </a:t>
            </a:r>
            <a:r>
              <a:rPr lang="el-GR" dirty="0" smtClean="0"/>
              <a:t>τα χρειάζεται </a:t>
            </a:r>
            <a:r>
              <a:rPr lang="el-GR" dirty="0"/>
              <a:t>και ποιος θα έχει πρόσβαση σε αυτά</a:t>
            </a:r>
          </a:p>
        </p:txBody>
      </p:sp>
    </p:spTree>
    <p:extLst>
      <p:ext uri="{BB962C8B-B14F-4D97-AF65-F5344CB8AC3E}">
        <p14:creationId xmlns:p14="http://schemas.microsoft.com/office/powerpoint/2010/main" val="30445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Συμβουλές για προστασία </a:t>
            </a:r>
            <a:r>
              <a:rPr lang="el-GR" dirty="0"/>
              <a:t>προσωπικών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Πολύ προσοχή στη δημοσιοποίηση προσωπικών δεδομένων </a:t>
            </a:r>
            <a:r>
              <a:rPr lang="el-GR" dirty="0"/>
              <a:t>σε ιστότοπους και σε </a:t>
            </a:r>
            <a:r>
              <a:rPr lang="el-GR" dirty="0" smtClean="0"/>
              <a:t>υπηρεσίες κοινωνικής δικτύωσης</a:t>
            </a:r>
          </a:p>
          <a:p>
            <a:r>
              <a:rPr lang="el-GR" dirty="0" smtClean="0"/>
              <a:t>Αποφυγή εγγραφής σε </a:t>
            </a:r>
            <a:r>
              <a:rPr lang="el-GR" dirty="0"/>
              <a:t>άγνωστους και </a:t>
            </a:r>
            <a:r>
              <a:rPr lang="el-GR" dirty="0" smtClean="0"/>
              <a:t>αμφιβόλου </a:t>
            </a:r>
            <a:r>
              <a:rPr lang="el-GR" dirty="0"/>
              <a:t>σκοπού </a:t>
            </a:r>
            <a:r>
              <a:rPr lang="el-GR" dirty="0" err="1" smtClean="0"/>
              <a:t>ιστότοπους</a:t>
            </a:r>
            <a:r>
              <a:rPr lang="el-GR" dirty="0" smtClean="0"/>
              <a:t>. Προσοχή στην πολιτική </a:t>
            </a:r>
            <a:r>
              <a:rPr lang="el-GR" dirty="0"/>
              <a:t>απορρήτου </a:t>
            </a:r>
            <a:r>
              <a:rPr lang="el-GR" dirty="0" smtClean="0"/>
              <a:t>των ιστοσελίδων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18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Συμβουλές για προστασία προσωπικών </a:t>
            </a:r>
            <a:r>
              <a:rPr lang="el-GR" dirty="0" smtClean="0"/>
              <a:t>δεδομένων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Στα chat rooms χρήση ψευδώνυμου και δεν αποκαλύπτουμε ποτέ προσωπικά δεδομένα</a:t>
            </a:r>
          </a:p>
          <a:p>
            <a:r>
              <a:rPr lang="el-GR" dirty="0"/>
              <a:t>Επιλογή «ισχυρών» κωδικών πρόσβασης</a:t>
            </a:r>
          </a:p>
          <a:p>
            <a:r>
              <a:rPr lang="el-GR" dirty="0"/>
              <a:t>Λογισμικό ασφαλείας αφού το κακόβουλο λογισμικό μπορεί να υποκλέψει προσωπικά δεδομένα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674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Ιός </a:t>
            </a:r>
            <a:r>
              <a:rPr lang="en-US" dirty="0" smtClean="0"/>
              <a:t>(virus)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Πρόγραμμα </a:t>
            </a:r>
            <a:r>
              <a:rPr lang="el-GR" dirty="0"/>
              <a:t>που δημιουργεί </a:t>
            </a:r>
            <a:r>
              <a:rPr lang="el-GR" dirty="0" smtClean="0"/>
              <a:t>προβλήματα </a:t>
            </a:r>
            <a:r>
              <a:rPr lang="el-GR" dirty="0"/>
              <a:t>στην ομαλή λειτουργία του υπολογιστή </a:t>
            </a:r>
            <a:r>
              <a:rPr lang="el-GR" dirty="0" smtClean="0"/>
              <a:t>και την ασφάλεια </a:t>
            </a:r>
            <a:r>
              <a:rPr lang="el-GR" dirty="0"/>
              <a:t>των </a:t>
            </a:r>
            <a:r>
              <a:rPr lang="el-GR" dirty="0" smtClean="0"/>
              <a:t>αρχείων</a:t>
            </a:r>
          </a:p>
          <a:p>
            <a:r>
              <a:rPr lang="el-GR" dirty="0" smtClean="0"/>
              <a:t>Ο </a:t>
            </a:r>
            <a:r>
              <a:rPr lang="el-GR" dirty="0"/>
              <a:t>ιός </a:t>
            </a:r>
            <a:r>
              <a:rPr lang="el-GR" dirty="0" smtClean="0"/>
              <a:t>προσκολλάται </a:t>
            </a:r>
            <a:r>
              <a:rPr lang="el-GR" dirty="0"/>
              <a:t>σε </a:t>
            </a:r>
            <a:r>
              <a:rPr lang="el-GR" dirty="0" smtClean="0"/>
              <a:t>πρόγραμμα </a:t>
            </a:r>
            <a:r>
              <a:rPr lang="el-GR" dirty="0"/>
              <a:t>ή αρχείο και </a:t>
            </a:r>
            <a:r>
              <a:rPr lang="el-GR" dirty="0" smtClean="0"/>
              <a:t>ενεργοποιείται με την εκτέλεση ή το άνοιγμα</a:t>
            </a:r>
          </a:p>
          <a:p>
            <a:r>
              <a:rPr lang="el-GR" dirty="0" smtClean="0"/>
              <a:t>Βασική πηγή ιών το Διαδικτύου (</a:t>
            </a:r>
            <a:r>
              <a:rPr lang="en-US" dirty="0" smtClean="0"/>
              <a:t>attachment </a:t>
            </a:r>
            <a:r>
              <a:rPr lang="el-GR" dirty="0" smtClean="0"/>
              <a:t>σε e-mail</a:t>
            </a:r>
            <a:r>
              <a:rPr lang="en-US" dirty="0" smtClean="0"/>
              <a:t>,</a:t>
            </a:r>
            <a:r>
              <a:rPr lang="el-GR" dirty="0" smtClean="0"/>
              <a:t> από </a:t>
            </a:r>
            <a:r>
              <a:rPr lang="el-GR" dirty="0"/>
              <a:t>την </a:t>
            </a:r>
            <a:r>
              <a:rPr lang="el-GR" dirty="0" smtClean="0"/>
              <a:t>περιήγηση, ή </a:t>
            </a:r>
            <a:r>
              <a:rPr lang="el-GR" dirty="0"/>
              <a:t>το </a:t>
            </a:r>
            <a:r>
              <a:rPr lang="el-GR" dirty="0" smtClean="0"/>
              <a:t>κατέβασμα </a:t>
            </a:r>
            <a:r>
              <a:rPr lang="el-GR" dirty="0"/>
              <a:t>αρχείων από </a:t>
            </a:r>
            <a:r>
              <a:rPr lang="el-GR" dirty="0" smtClean="0"/>
              <a:t>ιστοσελίδες)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838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Σκουλήκι (</a:t>
            </a:r>
            <a:r>
              <a:rPr lang="en-US" dirty="0"/>
              <a:t>Worm)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Πρόγραμμα </a:t>
            </a:r>
            <a:r>
              <a:rPr lang="el-GR" dirty="0"/>
              <a:t>που </a:t>
            </a:r>
            <a:r>
              <a:rPr lang="el-GR" dirty="0" smtClean="0"/>
              <a:t>αναπαράγεται αντιγράφοντας τον </a:t>
            </a:r>
            <a:r>
              <a:rPr lang="el-GR" dirty="0"/>
              <a:t>εαυτού του </a:t>
            </a:r>
            <a:r>
              <a:rPr lang="el-GR" dirty="0" smtClean="0"/>
              <a:t>μέσα από το δίκτυο</a:t>
            </a:r>
          </a:p>
          <a:p>
            <a:r>
              <a:rPr lang="el-GR" dirty="0" smtClean="0"/>
              <a:t>Το σκουλήκι είναι ένα αυτόνομο αρχείο και δεν </a:t>
            </a:r>
            <a:r>
              <a:rPr lang="el-GR" dirty="0"/>
              <a:t>χρειάζεται </a:t>
            </a:r>
            <a:r>
              <a:rPr lang="el-GR" dirty="0" smtClean="0"/>
              <a:t>άλλο πρόγραμμα </a:t>
            </a:r>
            <a:r>
              <a:rPr lang="el-GR" dirty="0"/>
              <a:t>ως </a:t>
            </a:r>
            <a:r>
              <a:rPr lang="el-GR" dirty="0" smtClean="0"/>
              <a:t>όχημα</a:t>
            </a:r>
          </a:p>
          <a:p>
            <a:r>
              <a:rPr lang="el-GR" dirty="0" smtClean="0"/>
              <a:t>Το σκουλήκι δεν σβήνει </a:t>
            </a:r>
            <a:r>
              <a:rPr lang="el-GR" dirty="0"/>
              <a:t>αρχεία, αλλά μειώνει την ταχύτητα σύνδεσης </a:t>
            </a:r>
            <a:r>
              <a:rPr lang="el-GR" dirty="0" smtClean="0"/>
              <a:t>στο Διαδίκτυο καθώς στέλνει </a:t>
            </a:r>
            <a:r>
              <a:rPr lang="el-GR" dirty="0"/>
              <a:t>αντίγραφά του σε άλλους </a:t>
            </a:r>
            <a:r>
              <a:rPr lang="el-GR" dirty="0" smtClean="0"/>
              <a:t>υπολογιστές </a:t>
            </a:r>
            <a:r>
              <a:rPr lang="el-GR" dirty="0"/>
              <a:t>και καταναλώνει τους πόρους </a:t>
            </a:r>
            <a:r>
              <a:rPr lang="el-GR" dirty="0" smtClean="0"/>
              <a:t>του υπολογιστή κάνοντάς </a:t>
            </a:r>
            <a:r>
              <a:rPr lang="el-GR" dirty="0"/>
              <a:t>τον πιο </a:t>
            </a:r>
            <a:r>
              <a:rPr lang="el-GR" dirty="0" smtClean="0"/>
              <a:t>αργό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492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Δούρειος ίππος (</a:t>
            </a:r>
            <a:r>
              <a:rPr lang="en-US" dirty="0"/>
              <a:t>Trojan horse)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Κακόβουλο πρόγραμμα </a:t>
            </a:r>
            <a:r>
              <a:rPr lang="el-GR" dirty="0" smtClean="0"/>
              <a:t>μεταμφιεσμένο </a:t>
            </a:r>
            <a:r>
              <a:rPr lang="el-GR" dirty="0"/>
              <a:t>σε θεμιτό </a:t>
            </a:r>
            <a:r>
              <a:rPr lang="el-GR" dirty="0" smtClean="0"/>
              <a:t>(σε </a:t>
            </a:r>
            <a:r>
              <a:rPr lang="el-GR" dirty="0" smtClean="0"/>
              <a:t>καλό</a:t>
            </a:r>
            <a:r>
              <a:rPr lang="el-GR" dirty="0" smtClean="0"/>
              <a:t>) που έχει σκοπό να δώσει τον έλεγχο του υπολογιστή σε κάποιον τρίτο (</a:t>
            </a:r>
            <a:r>
              <a:rPr lang="en-US" dirty="0" smtClean="0"/>
              <a:t>hacke</a:t>
            </a:r>
            <a:r>
              <a:rPr lang="en-US" dirty="0" smtClean="0"/>
              <a:t>r)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/>
              <a:t>hacker </a:t>
            </a:r>
            <a:r>
              <a:rPr lang="el-GR" dirty="0" smtClean="0"/>
              <a:t>μπορεί </a:t>
            </a:r>
            <a:r>
              <a:rPr lang="el-GR" dirty="0"/>
              <a:t>να διαγράψει </a:t>
            </a:r>
            <a:r>
              <a:rPr lang="el-GR" dirty="0" smtClean="0"/>
              <a:t>αρχεία, να </a:t>
            </a:r>
            <a:r>
              <a:rPr lang="el-GR" dirty="0"/>
              <a:t>υποκλέψει προσωπικά δεδομένα </a:t>
            </a:r>
            <a:r>
              <a:rPr lang="el-GR" dirty="0" smtClean="0"/>
              <a:t>ή </a:t>
            </a:r>
            <a:r>
              <a:rPr lang="el-GR" dirty="0"/>
              <a:t>να χρησιμοποιήσει τον </a:t>
            </a:r>
            <a:r>
              <a:rPr lang="el-GR" dirty="0" smtClean="0"/>
              <a:t>υπολογιστή για επίθεση </a:t>
            </a:r>
            <a:r>
              <a:rPr lang="el-GR" dirty="0"/>
              <a:t>σε άλλους </a:t>
            </a:r>
            <a:r>
              <a:rPr lang="el-GR" dirty="0" smtClean="0"/>
              <a:t>υπολογιστές (</a:t>
            </a:r>
            <a:r>
              <a:rPr lang="en-US" dirty="0" smtClean="0"/>
              <a:t>DDOS)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/>
              <a:t>Δ</a:t>
            </a:r>
            <a:r>
              <a:rPr lang="el-GR" dirty="0" smtClean="0"/>
              <a:t>εν αναπαράγει και </a:t>
            </a:r>
            <a:r>
              <a:rPr lang="el-GR" dirty="0"/>
              <a:t>δεν </a:t>
            </a:r>
            <a:r>
              <a:rPr lang="el-GR" dirty="0" smtClean="0"/>
              <a:t>διαδίδει τον ευατό του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714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Λογισμικό Κατασκοπίας (</a:t>
            </a:r>
            <a:r>
              <a:rPr lang="en-US" dirty="0"/>
              <a:t>Spyware)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Πρόγραμμα </a:t>
            </a:r>
            <a:r>
              <a:rPr lang="el-GR" dirty="0"/>
              <a:t>που προσκολλάται </a:t>
            </a:r>
            <a:r>
              <a:rPr lang="el-GR" dirty="0" smtClean="0"/>
              <a:t>σε </a:t>
            </a:r>
            <a:r>
              <a:rPr lang="el-GR" dirty="0"/>
              <a:t>αρχεία </a:t>
            </a:r>
            <a:r>
              <a:rPr lang="el-GR" dirty="0" smtClean="0"/>
              <a:t>από </a:t>
            </a:r>
            <a:r>
              <a:rPr lang="el-GR" dirty="0"/>
              <a:t>το Διαδίκτυο ή </a:t>
            </a:r>
            <a:r>
              <a:rPr lang="el-GR" dirty="0" smtClean="0"/>
              <a:t>εγκαθίσταται στον </a:t>
            </a:r>
            <a:r>
              <a:rPr lang="el-GR" dirty="0"/>
              <a:t>υπολογιστή κατά την επίσκεψή </a:t>
            </a:r>
            <a:r>
              <a:rPr lang="el-GR" dirty="0" smtClean="0"/>
              <a:t>σε μολυσμένες ιστοσελίδες</a:t>
            </a:r>
          </a:p>
          <a:p>
            <a:r>
              <a:rPr lang="el-GR" dirty="0" smtClean="0"/>
              <a:t>Παρακολουθεί </a:t>
            </a:r>
            <a:r>
              <a:rPr lang="el-GR" dirty="0"/>
              <a:t>τη </a:t>
            </a:r>
            <a:r>
              <a:rPr lang="el-GR" dirty="0" smtClean="0"/>
              <a:t>διαδικτυακή δραστηριότητα </a:t>
            </a:r>
            <a:r>
              <a:rPr lang="el-GR" dirty="0"/>
              <a:t>του χρήστη </a:t>
            </a:r>
            <a:r>
              <a:rPr lang="el-GR" dirty="0" smtClean="0"/>
              <a:t>και την αποστέλλει </a:t>
            </a:r>
            <a:r>
              <a:rPr lang="el-GR" dirty="0"/>
              <a:t>σε </a:t>
            </a:r>
            <a:r>
              <a:rPr lang="el-GR" dirty="0" smtClean="0"/>
              <a:t>τρίτους</a:t>
            </a:r>
          </a:p>
          <a:p>
            <a:r>
              <a:rPr lang="el-GR" dirty="0" smtClean="0"/>
              <a:t>Μπορεί </a:t>
            </a:r>
            <a:r>
              <a:rPr lang="el-GR" dirty="0"/>
              <a:t>να αλλάξει την αρχική </a:t>
            </a:r>
            <a:r>
              <a:rPr lang="el-GR" dirty="0" smtClean="0"/>
              <a:t>σελίδα </a:t>
            </a:r>
            <a:r>
              <a:rPr lang="el-GR" dirty="0"/>
              <a:t>του </a:t>
            </a:r>
            <a:r>
              <a:rPr lang="el-GR" dirty="0" smtClean="0"/>
              <a:t>φυλλομετρητή, </a:t>
            </a:r>
            <a:r>
              <a:rPr lang="el-GR" dirty="0"/>
              <a:t>να </a:t>
            </a:r>
            <a:r>
              <a:rPr lang="el-GR" dirty="0" smtClean="0"/>
              <a:t>του προσθέσει </a:t>
            </a:r>
            <a:r>
              <a:rPr lang="el-GR" dirty="0"/>
              <a:t>ανεπιθύμητες </a:t>
            </a:r>
            <a:r>
              <a:rPr lang="el-GR" dirty="0" smtClean="0"/>
              <a:t>γραμμές </a:t>
            </a:r>
            <a:r>
              <a:rPr lang="el-GR" dirty="0"/>
              <a:t>εργαλείων </a:t>
            </a:r>
            <a:r>
              <a:rPr lang="el-GR" dirty="0" smtClean="0"/>
              <a:t>ή </a:t>
            </a:r>
            <a:r>
              <a:rPr lang="el-GR" dirty="0"/>
              <a:t>να εμφανίζει </a:t>
            </a:r>
            <a:r>
              <a:rPr lang="en-US" dirty="0" smtClean="0"/>
              <a:t>pop ups </a:t>
            </a:r>
            <a:r>
              <a:rPr lang="el-GR" dirty="0" smtClean="0"/>
              <a:t>με διαφημίσεις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6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</a:t>
            </a:r>
            <a:r>
              <a:rPr lang="el-GR" dirty="0" smtClean="0"/>
              <a:t>προστασίας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1671"/>
            <a:ext cx="8229600" cy="5201741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Τακτική ενημέρωση ΛΣ και εφαρμογών</a:t>
            </a:r>
            <a:endParaRPr lang="el-GR" dirty="0"/>
          </a:p>
          <a:p>
            <a:r>
              <a:rPr lang="el-GR" dirty="0" smtClean="0"/>
              <a:t>Ρύθμιση </a:t>
            </a:r>
            <a:r>
              <a:rPr lang="el-GR" dirty="0" smtClean="0"/>
              <a:t>των επιλογών ασφαλείας </a:t>
            </a:r>
            <a:r>
              <a:rPr lang="el-GR" dirty="0"/>
              <a:t>του </a:t>
            </a:r>
            <a:r>
              <a:rPr lang="el-GR" dirty="0" smtClean="0"/>
              <a:t>φυλλομετρητή</a:t>
            </a:r>
            <a:endParaRPr lang="el-GR" dirty="0"/>
          </a:p>
          <a:p>
            <a:r>
              <a:rPr lang="el-GR" dirty="0" smtClean="0"/>
              <a:t>Προσέχουμε </a:t>
            </a:r>
            <a:r>
              <a:rPr lang="el-GR" dirty="0"/>
              <a:t>ποιους ιστότοπους επισκεπτόμαστε και </a:t>
            </a:r>
            <a:r>
              <a:rPr lang="el-GR" dirty="0" smtClean="0"/>
              <a:t>ποια αρχεία κατεβάζουμε</a:t>
            </a:r>
            <a:endParaRPr lang="el-GR" dirty="0"/>
          </a:p>
          <a:p>
            <a:r>
              <a:rPr lang="el-GR" dirty="0" smtClean="0"/>
              <a:t>Δεν ανοίγουμε </a:t>
            </a:r>
            <a:r>
              <a:rPr lang="el-GR" dirty="0"/>
              <a:t>συνημμένα αρχεία σε </a:t>
            </a:r>
            <a:r>
              <a:rPr lang="en-US" dirty="0" smtClean="0"/>
              <a:t>mail </a:t>
            </a:r>
            <a:r>
              <a:rPr lang="el-GR" dirty="0" smtClean="0"/>
              <a:t>από αγνώστους </a:t>
            </a:r>
            <a:r>
              <a:rPr lang="el-GR" dirty="0"/>
              <a:t>ή </a:t>
            </a:r>
            <a:r>
              <a:rPr lang="el-GR" dirty="0" smtClean="0"/>
              <a:t>με ύποπτο θέμα</a:t>
            </a:r>
            <a:endParaRPr lang="el-GR" dirty="0"/>
          </a:p>
          <a:p>
            <a:r>
              <a:rPr lang="el-GR" dirty="0" smtClean="0"/>
              <a:t>Λογισμικό </a:t>
            </a:r>
            <a:r>
              <a:rPr lang="el-GR" dirty="0"/>
              <a:t>ασφαλείας: λογισμικό προστασίας από </a:t>
            </a:r>
            <a:r>
              <a:rPr lang="el-GR" dirty="0" smtClean="0"/>
              <a:t>ιούς (antivirus</a:t>
            </a:r>
            <a:r>
              <a:rPr lang="el-GR" dirty="0"/>
              <a:t>) και τείχος προστασίας (firewall</a:t>
            </a:r>
            <a:r>
              <a:rPr lang="el-GR" dirty="0" smtClean="0"/>
              <a:t>) </a:t>
            </a:r>
            <a:endParaRPr lang="en-US" dirty="0" smtClean="0"/>
          </a:p>
          <a:p>
            <a:r>
              <a:rPr lang="el-GR" dirty="0" smtClean="0"/>
              <a:t>Τακτική ενημέρωση </a:t>
            </a:r>
            <a:r>
              <a:rPr lang="en-US" dirty="0" smtClean="0"/>
              <a:t>antivirus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379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Λειτουργία </a:t>
            </a:r>
            <a:r>
              <a:rPr lang="en-US" dirty="0" smtClean="0"/>
              <a:t>antivirus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Διαθέτει </a:t>
            </a:r>
            <a:r>
              <a:rPr lang="el-GR" dirty="0"/>
              <a:t>virus </a:t>
            </a:r>
            <a:r>
              <a:rPr lang="el-GR" dirty="0" smtClean="0"/>
              <a:t>definitions,</a:t>
            </a:r>
            <a:r>
              <a:rPr lang="en-US" dirty="0" smtClean="0"/>
              <a:t> </a:t>
            </a:r>
            <a:r>
              <a:rPr lang="el-GR" dirty="0" smtClean="0"/>
              <a:t>αρχεία </a:t>
            </a:r>
            <a:r>
              <a:rPr lang="el-GR" dirty="0"/>
              <a:t>που περιέχουν τα ψηφιακά αποτυπώματα γνωστών </a:t>
            </a:r>
            <a:r>
              <a:rPr lang="el-GR" dirty="0" smtClean="0"/>
              <a:t>ιών (virus signatures)</a:t>
            </a:r>
          </a:p>
          <a:p>
            <a:r>
              <a:rPr lang="el-GR" dirty="0" smtClean="0"/>
              <a:t>Συγκρίνει </a:t>
            </a:r>
            <a:r>
              <a:rPr lang="el-GR" dirty="0"/>
              <a:t>το περιεχόμενο των αρχείων με τους ορισμούς των ιών που </a:t>
            </a:r>
            <a:r>
              <a:rPr lang="el-GR" dirty="0" smtClean="0"/>
              <a:t>διαθέτει</a:t>
            </a:r>
          </a:p>
          <a:p>
            <a:r>
              <a:rPr lang="el-GR" dirty="0" smtClean="0"/>
              <a:t>Μόλις </a:t>
            </a:r>
            <a:r>
              <a:rPr lang="el-GR" dirty="0"/>
              <a:t>εντοπίσει </a:t>
            </a:r>
            <a:r>
              <a:rPr lang="el-GR" dirty="0" smtClean="0"/>
              <a:t>αρχείο </a:t>
            </a:r>
            <a:r>
              <a:rPr lang="el-GR" dirty="0"/>
              <a:t>μολυσμένο με </a:t>
            </a:r>
            <a:r>
              <a:rPr lang="el-GR" dirty="0" smtClean="0"/>
              <a:t>ιό, ενημερώνει </a:t>
            </a:r>
            <a:r>
              <a:rPr lang="el-GR" dirty="0"/>
              <a:t>και </a:t>
            </a:r>
            <a:r>
              <a:rPr lang="el-GR" dirty="0" smtClean="0"/>
              <a:t>προτείνει </a:t>
            </a:r>
            <a:r>
              <a:rPr lang="el-GR" dirty="0"/>
              <a:t>επιδιόρθωση, σβήσιμο ή απομόνωσή του</a:t>
            </a:r>
          </a:p>
          <a:p>
            <a:r>
              <a:rPr lang="el-GR" dirty="0" smtClean="0"/>
              <a:t>Λειτουργία </a:t>
            </a:r>
            <a:r>
              <a:rPr lang="en-US" dirty="0" smtClean="0"/>
              <a:t>real-time </a:t>
            </a:r>
            <a:r>
              <a:rPr lang="el-GR" dirty="0" smtClean="0"/>
              <a:t>και περιοδικές σαρώσεις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3756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1718</TotalTime>
  <Words>1291</Words>
  <Application>Microsoft Office PowerPoint</Application>
  <PresentationFormat>Προβολή στην οθόνη (4:3)</PresentationFormat>
  <Paragraphs>126</Paragraphs>
  <Slides>32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3" baseType="lpstr">
      <vt:lpstr>Verve</vt:lpstr>
      <vt:lpstr>Ασφάλεια και Προστασία στο Διαδίκτυο</vt:lpstr>
      <vt:lpstr>Ασφάλεια υπολογιστικού συστήματος</vt:lpstr>
      <vt:lpstr>Κακόβουλο λογισμικό</vt:lpstr>
      <vt:lpstr>Ιός (virus)</vt:lpstr>
      <vt:lpstr>Σκουλήκι (Worm)</vt:lpstr>
      <vt:lpstr>Δούρειος ίππος (Trojan horse)</vt:lpstr>
      <vt:lpstr>Λογισμικό Κατασκοπίας (Spyware)</vt:lpstr>
      <vt:lpstr>Τρόποι προστασίας</vt:lpstr>
      <vt:lpstr>Λειτουργία antivirus</vt:lpstr>
      <vt:lpstr>Tείχος προστασίας - Firewall</vt:lpstr>
      <vt:lpstr>Προσοχή</vt:lpstr>
      <vt:lpstr>Θέματα ασφάλειας και προστασίας στο Διαδίκτυο</vt:lpstr>
      <vt:lpstr>Ηλεκτρονικές συναλλαγές</vt:lpstr>
      <vt:lpstr>Έλεγχος αξιοπιστίας υπηρεσίας</vt:lpstr>
      <vt:lpstr>Επιβλαβές περιεχόμενο</vt:lpstr>
      <vt:lpstr>Παράνομοι ιστότοποι</vt:lpstr>
      <vt:lpstr>Συστήματα φιλτραρίσματος και εργαλεία γονικού ελέγχου</vt:lpstr>
      <vt:lpstr>Παιχνίδια MMO</vt:lpstr>
      <vt:lpstr>Επιβλαβή ή ανεπιθύμητα μηνύματα e-mail</vt:lpstr>
      <vt:lpstr>Πληροφορίες, πνευματικά δικαιώματα και πειρατεία λογισμικού στο Διαδίκτυο</vt:lpstr>
      <vt:lpstr>Αξιολόγηση πληροφοριών</vt:lpstr>
      <vt:lpstr>Χρήσιμες πρακτικές συμβουλές</vt:lpstr>
      <vt:lpstr>Πνευματικά δικαιώματα</vt:lpstr>
      <vt:lpstr>Χρήση υλικού από το Διαδίκτυο</vt:lpstr>
      <vt:lpstr>Πειρατεία λογισμικού</vt:lpstr>
      <vt:lpstr>Μειονεκτήματα – κίνδυνοι πειρατικού λογισμικού</vt:lpstr>
      <vt:lpstr>Ιδιωτικότητα και προσωπικά δεδομένα στο Διαδίκτυο</vt:lpstr>
      <vt:lpstr>Προσωπικά δεδομένα</vt:lpstr>
      <vt:lpstr>Χρήση προσωπικών δεδομένων</vt:lpstr>
      <vt:lpstr>Κίνδυνοι</vt:lpstr>
      <vt:lpstr>Συμβουλές για προστασία προσωπικών δεδομένων</vt:lpstr>
      <vt:lpstr>Συμβουλές για προστασία προσωπικών δεδομένων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spl</cp:lastModifiedBy>
  <cp:revision>199</cp:revision>
  <dcterms:created xsi:type="dcterms:W3CDTF">2015-11-16T18:40:55Z</dcterms:created>
  <dcterms:modified xsi:type="dcterms:W3CDTF">2020-05-13T12:46:23Z</dcterms:modified>
</cp:coreProperties>
</file>