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5" r:id="rId19"/>
    <p:sldId id="274" r:id="rId20"/>
    <p:sldId id="276" r:id="rId21"/>
    <p:sldId id="272" r:id="rId22"/>
    <p:sldId id="277" r:id="rId23"/>
    <p:sldId id="278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515" autoAdjust="0"/>
    <p:restoredTop sz="94660"/>
  </p:normalViewPr>
  <p:slideViewPr>
    <p:cSldViewPr snapToGrid="0">
      <p:cViewPr>
        <p:scale>
          <a:sx n="66" d="100"/>
          <a:sy n="66" d="100"/>
        </p:scale>
        <p:origin x="-1098" y="-10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FCFAFE2F-EAFD-48CA-BCA7-271419ABD616}" type="datetimeFigureOut">
              <a:rPr lang="el-GR" smtClean="0"/>
              <a:pPr/>
              <a:t>20/1/2016</a:t>
            </a:fld>
            <a:endParaRPr lang="el-G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l-G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30AD30C4-7FC0-46F3-88F0-D5FC410CDD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AFE2F-EAFD-48CA-BCA7-271419ABD616}" type="datetimeFigureOut">
              <a:rPr lang="el-GR" smtClean="0"/>
              <a:pPr/>
              <a:t>20/1/2016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D30C4-7FC0-46F3-88F0-D5FC410CDD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AFE2F-EAFD-48CA-BCA7-271419ABD616}" type="datetimeFigureOut">
              <a:rPr lang="el-GR" smtClean="0"/>
              <a:pPr/>
              <a:t>20/1/2016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D30C4-7FC0-46F3-88F0-D5FC410CDD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FCFAFE2F-EAFD-48CA-BCA7-271419ABD616}" type="datetimeFigureOut">
              <a:rPr lang="el-GR" smtClean="0"/>
              <a:pPr/>
              <a:t>20/1/2016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D30C4-7FC0-46F3-88F0-D5FC410CDD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FCFAFE2F-EAFD-48CA-BCA7-271419ABD616}" type="datetimeFigureOut">
              <a:rPr lang="el-GR" smtClean="0"/>
              <a:pPr/>
              <a:t>20/1/2016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30AD30C4-7FC0-46F3-88F0-D5FC410CDD1C}" type="slidenum">
              <a:rPr lang="el-GR" smtClean="0"/>
              <a:pPr/>
              <a:t>‹#›</a:t>
            </a:fld>
            <a:endParaRPr lang="el-GR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CFAFE2F-EAFD-48CA-BCA7-271419ABD616}" type="datetimeFigureOut">
              <a:rPr lang="el-GR" smtClean="0"/>
              <a:pPr/>
              <a:t>20/1/2016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0AD30C4-7FC0-46F3-88F0-D5FC410CDD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FCFAFE2F-EAFD-48CA-BCA7-271419ABD616}" type="datetimeFigureOut">
              <a:rPr lang="el-GR" smtClean="0"/>
              <a:pPr/>
              <a:t>20/1/2016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30AD30C4-7FC0-46F3-88F0-D5FC410CDD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AFE2F-EAFD-48CA-BCA7-271419ABD616}" type="datetimeFigureOut">
              <a:rPr lang="el-GR" smtClean="0"/>
              <a:pPr/>
              <a:t>20/1/2016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D30C4-7FC0-46F3-88F0-D5FC410CDD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CFAFE2F-EAFD-48CA-BCA7-271419ABD616}" type="datetimeFigureOut">
              <a:rPr lang="el-GR" smtClean="0"/>
              <a:pPr/>
              <a:t>20/1/2016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0AD30C4-7FC0-46F3-88F0-D5FC410CDD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FCFAFE2F-EAFD-48CA-BCA7-271419ABD616}" type="datetimeFigureOut">
              <a:rPr lang="el-GR" smtClean="0"/>
              <a:pPr/>
              <a:t>20/1/2016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30AD30C4-7FC0-46F3-88F0-D5FC410CDD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FCFAFE2F-EAFD-48CA-BCA7-271419ABD616}" type="datetimeFigureOut">
              <a:rPr lang="el-GR" smtClean="0"/>
              <a:pPr/>
              <a:t>20/1/2016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30AD30C4-7FC0-46F3-88F0-D5FC410CDD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FCFAFE2F-EAFD-48CA-BCA7-271419ABD616}" type="datetimeFigureOut">
              <a:rPr lang="el-GR" smtClean="0"/>
              <a:pPr/>
              <a:t>20/1/2016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30AD30C4-7FC0-46F3-88F0-D5FC410CDD1C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codepen.io/" TargetMode="External"/><Relationship Id="rId2" Type="http://schemas.openxmlformats.org/officeDocument/2006/relationships/hyperlink" Target="http://jsfiddle.net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cssdesk.com/" TargetMode="External"/><Relationship Id="rId4" Type="http://schemas.openxmlformats.org/officeDocument/2006/relationships/hyperlink" Target="http://dabblet.com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0257" y="776288"/>
            <a:ext cx="8604986" cy="1470025"/>
          </a:xfrm>
        </p:spPr>
        <p:txBody>
          <a:bodyPr>
            <a:normAutofit/>
          </a:bodyPr>
          <a:lstStyle/>
          <a:p>
            <a:r>
              <a:rPr lang="el-GR" dirty="0" smtClean="0"/>
              <a:t>Εισαγωγή στην </a:t>
            </a:r>
            <a:r>
              <a:rPr lang="en-US" dirty="0" smtClean="0"/>
              <a:t>HTML</a:t>
            </a:r>
            <a:endParaRPr lang="el-GR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544" y="2540496"/>
            <a:ext cx="8062912" cy="1752600"/>
          </a:xfrm>
        </p:spPr>
        <p:txBody>
          <a:bodyPr/>
          <a:lstStyle/>
          <a:p>
            <a:r>
              <a:rPr lang="el-GR" dirty="0"/>
              <a:t>ΚΕΦΑΛΑΙΟ </a:t>
            </a:r>
            <a:r>
              <a:rPr lang="en-US" dirty="0" smtClean="0"/>
              <a:t>1</a:t>
            </a:r>
            <a:r>
              <a:rPr lang="el-GR" dirty="0" smtClean="0"/>
              <a:t>1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575362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επικεφαλίδων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008" indent="0">
              <a:buNone/>
            </a:pPr>
            <a:r>
              <a:rPr lang="el-GR" dirty="0" smtClean="0"/>
              <a:t>&lt;</a:t>
            </a:r>
            <a:r>
              <a:rPr lang="en-US" dirty="0" smtClean="0"/>
              <a:t>H</a:t>
            </a:r>
            <a:r>
              <a:rPr lang="el-GR" dirty="0" smtClean="0"/>
              <a:t>1&gt;Γαλαξίας&lt;/</a:t>
            </a:r>
            <a:r>
              <a:rPr lang="en-US" dirty="0" smtClean="0"/>
              <a:t>H</a:t>
            </a:r>
            <a:r>
              <a:rPr lang="el-GR" dirty="0" smtClean="0"/>
              <a:t>1</a:t>
            </a:r>
            <a:r>
              <a:rPr lang="el-GR" dirty="0"/>
              <a:t>&gt;</a:t>
            </a:r>
          </a:p>
          <a:p>
            <a:pPr marL="64008" indent="0">
              <a:buNone/>
            </a:pPr>
            <a:r>
              <a:rPr lang="el-GR" dirty="0" smtClean="0"/>
              <a:t>&lt;</a:t>
            </a:r>
            <a:r>
              <a:rPr lang="en-US" dirty="0" smtClean="0"/>
              <a:t>H</a:t>
            </a:r>
            <a:r>
              <a:rPr lang="el-GR" dirty="0" smtClean="0"/>
              <a:t>2&gt;Γη &lt;/</a:t>
            </a:r>
            <a:r>
              <a:rPr lang="en-US" dirty="0" smtClean="0"/>
              <a:t>H</a:t>
            </a:r>
            <a:r>
              <a:rPr lang="el-GR" dirty="0" smtClean="0"/>
              <a:t>2</a:t>
            </a:r>
            <a:r>
              <a:rPr lang="el-GR" dirty="0"/>
              <a:t>&gt;</a:t>
            </a:r>
          </a:p>
          <a:p>
            <a:pPr marL="64008" indent="0">
              <a:buNone/>
            </a:pPr>
            <a:r>
              <a:rPr lang="el-GR" dirty="0" smtClean="0"/>
              <a:t>&lt;</a:t>
            </a:r>
            <a:r>
              <a:rPr lang="en-US" dirty="0" smtClean="0"/>
              <a:t>H</a:t>
            </a:r>
            <a:r>
              <a:rPr lang="el-GR" dirty="0" smtClean="0"/>
              <a:t>3&gt;Ευρώπη&lt;/</a:t>
            </a:r>
            <a:r>
              <a:rPr lang="en-US" dirty="0" smtClean="0"/>
              <a:t>H</a:t>
            </a:r>
            <a:r>
              <a:rPr lang="el-GR" dirty="0" smtClean="0"/>
              <a:t>3</a:t>
            </a:r>
            <a:r>
              <a:rPr lang="el-GR" dirty="0"/>
              <a:t>&gt;</a:t>
            </a:r>
          </a:p>
          <a:p>
            <a:pPr marL="64008" indent="0">
              <a:buNone/>
            </a:pPr>
            <a:r>
              <a:rPr lang="el-GR" dirty="0" smtClean="0"/>
              <a:t>&lt;</a:t>
            </a:r>
            <a:r>
              <a:rPr lang="en-US" dirty="0" smtClean="0"/>
              <a:t>H</a:t>
            </a:r>
            <a:r>
              <a:rPr lang="el-GR" dirty="0" smtClean="0"/>
              <a:t>4&gt;Ελλάδα&lt;/</a:t>
            </a:r>
            <a:r>
              <a:rPr lang="en-US" dirty="0" smtClean="0"/>
              <a:t>H</a:t>
            </a:r>
            <a:r>
              <a:rPr lang="el-GR" dirty="0" smtClean="0"/>
              <a:t>4</a:t>
            </a:r>
            <a:r>
              <a:rPr lang="el-GR" dirty="0"/>
              <a:t>&gt;</a:t>
            </a:r>
          </a:p>
          <a:p>
            <a:pPr marL="64008" indent="0">
              <a:buNone/>
            </a:pPr>
            <a:r>
              <a:rPr lang="el-GR" dirty="0" smtClean="0"/>
              <a:t>&lt;</a:t>
            </a:r>
            <a:r>
              <a:rPr lang="en-US" dirty="0" smtClean="0"/>
              <a:t>H</a:t>
            </a:r>
            <a:r>
              <a:rPr lang="el-GR" dirty="0" smtClean="0"/>
              <a:t>5&gt;Κρήτη&lt;/</a:t>
            </a:r>
            <a:r>
              <a:rPr lang="en-US" dirty="0" smtClean="0"/>
              <a:t>H</a:t>
            </a:r>
            <a:r>
              <a:rPr lang="el-GR" dirty="0" smtClean="0"/>
              <a:t>5</a:t>
            </a:r>
            <a:r>
              <a:rPr lang="el-GR" dirty="0"/>
              <a:t>&gt;</a:t>
            </a:r>
          </a:p>
          <a:p>
            <a:pPr marL="64008" indent="0">
              <a:buNone/>
            </a:pPr>
            <a:r>
              <a:rPr lang="el-GR" dirty="0" smtClean="0"/>
              <a:t>&lt;</a:t>
            </a:r>
            <a:r>
              <a:rPr lang="en-US" dirty="0" smtClean="0"/>
              <a:t>H</a:t>
            </a:r>
            <a:r>
              <a:rPr lang="el-GR" dirty="0" smtClean="0"/>
              <a:t>6&gt;</a:t>
            </a:r>
            <a:r>
              <a:rPr lang="el-GR" dirty="0"/>
              <a:t>Η</a:t>
            </a:r>
            <a:r>
              <a:rPr lang="el-GR" dirty="0" smtClean="0"/>
              <a:t>ράκλειο&lt;/</a:t>
            </a:r>
            <a:r>
              <a:rPr lang="en-US" dirty="0" smtClean="0"/>
              <a:t>H</a:t>
            </a:r>
            <a:r>
              <a:rPr lang="el-GR" dirty="0" smtClean="0"/>
              <a:t>6</a:t>
            </a:r>
            <a:r>
              <a:rPr lang="el-GR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xmlns="" val="21943508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Σύνδεσμοι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Ετικέτες </a:t>
            </a:r>
            <a:r>
              <a:rPr lang="el-GR" dirty="0"/>
              <a:t>&lt;Α&gt; και &lt;/Α&gt; (anchor</a:t>
            </a:r>
            <a:r>
              <a:rPr lang="el-GR" dirty="0" smtClean="0"/>
              <a:t>)</a:t>
            </a:r>
          </a:p>
          <a:p>
            <a:r>
              <a:rPr lang="el-GR" dirty="0" smtClean="0"/>
              <a:t>Μπορεί </a:t>
            </a:r>
            <a:r>
              <a:rPr lang="el-GR" dirty="0"/>
              <a:t>να χρησιμοποιηθεί και για τη δημιουργία </a:t>
            </a:r>
            <a:r>
              <a:rPr lang="el-GR" dirty="0" smtClean="0"/>
              <a:t>δεσμών (συνδέσμων </a:t>
            </a:r>
            <a:r>
              <a:rPr lang="el-GR" dirty="0"/>
              <a:t>προς σημεία </a:t>
            </a:r>
            <a:r>
              <a:rPr lang="el-GR" dirty="0" smtClean="0"/>
              <a:t>της ίδιας ιστοσελίδας) </a:t>
            </a:r>
          </a:p>
          <a:p>
            <a:r>
              <a:rPr lang="el-GR" dirty="0" smtClean="0"/>
              <a:t>Λέγεται και </a:t>
            </a:r>
            <a:r>
              <a:rPr lang="el-GR" dirty="0"/>
              <a:t>ετικέτα δεσμού (anchor tag</a:t>
            </a:r>
            <a:r>
              <a:rPr lang="el-GR" dirty="0" smtClean="0"/>
              <a:t>)</a:t>
            </a:r>
          </a:p>
          <a:p>
            <a:r>
              <a:rPr lang="el-GR" dirty="0" smtClean="0"/>
              <a:t>Μορφή:</a:t>
            </a:r>
          </a:p>
          <a:p>
            <a:pPr marL="537210" lvl="1" indent="0">
              <a:buNone/>
            </a:pPr>
            <a:r>
              <a:rPr lang="pt-BR" dirty="0"/>
              <a:t>&lt;A HREF="http://www.sch.gr"&gt;ΠΣΔ&lt;/A</a:t>
            </a:r>
            <a:r>
              <a:rPr lang="pt-BR" dirty="0" smtClean="0"/>
              <a:t>&gt;</a:t>
            </a:r>
          </a:p>
          <a:p>
            <a:r>
              <a:rPr lang="el-GR" dirty="0" smtClean="0"/>
              <a:t>Η </a:t>
            </a:r>
            <a:r>
              <a:rPr lang="el-GR" dirty="0"/>
              <a:t>ιδιότητα HREF </a:t>
            </a:r>
            <a:r>
              <a:rPr lang="el-GR" dirty="0" smtClean="0"/>
              <a:t>καθορίζει που δείχνει ο σύνδεσμος</a:t>
            </a:r>
          </a:p>
          <a:p>
            <a:r>
              <a:rPr lang="el-GR" dirty="0" smtClean="0"/>
              <a:t>Ορατό μόνο το κείμενο μεταξύ των </a:t>
            </a:r>
            <a:r>
              <a:rPr lang="en-US" dirty="0" smtClean="0"/>
              <a:t>tag</a:t>
            </a: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xmlns="" val="42312637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Εισαγωγή Εικόνας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Ε</a:t>
            </a:r>
            <a:r>
              <a:rPr lang="el-GR" dirty="0" smtClean="0"/>
              <a:t>τικέτα </a:t>
            </a:r>
            <a:r>
              <a:rPr lang="el-GR" dirty="0"/>
              <a:t>&lt;</a:t>
            </a:r>
            <a:r>
              <a:rPr lang="en-US" dirty="0"/>
              <a:t>IMG</a:t>
            </a:r>
            <a:r>
              <a:rPr lang="en-US" dirty="0" smtClean="0"/>
              <a:t>&gt;</a:t>
            </a:r>
            <a:endParaRPr lang="el-GR" dirty="0"/>
          </a:p>
          <a:p>
            <a:r>
              <a:rPr lang="el-GR" dirty="0" smtClean="0"/>
              <a:t>Δεν έχει </a:t>
            </a:r>
            <a:r>
              <a:rPr lang="el-GR" dirty="0"/>
              <a:t>ετικέτα </a:t>
            </a:r>
            <a:r>
              <a:rPr lang="el-GR" dirty="0" smtClean="0"/>
              <a:t>τέλους </a:t>
            </a:r>
          </a:p>
          <a:p>
            <a:r>
              <a:rPr lang="el-GR" dirty="0" smtClean="0"/>
              <a:t>Έχει </a:t>
            </a:r>
            <a:r>
              <a:rPr lang="el-GR" dirty="0"/>
              <a:t>πολλές </a:t>
            </a:r>
            <a:r>
              <a:rPr lang="el-GR" dirty="0" smtClean="0"/>
              <a:t>ιδιότητες</a:t>
            </a:r>
          </a:p>
          <a:p>
            <a:r>
              <a:rPr lang="el-GR" dirty="0" smtClean="0"/>
              <a:t>Πιο σημαντική η </a:t>
            </a:r>
            <a:r>
              <a:rPr lang="el-GR" dirty="0"/>
              <a:t>SRC (source). </a:t>
            </a:r>
            <a:r>
              <a:rPr lang="el-GR" dirty="0" smtClean="0"/>
              <a:t>Δείχνει </a:t>
            </a:r>
            <a:r>
              <a:rPr lang="el-GR" dirty="0"/>
              <a:t>το όνομα αρχείου </a:t>
            </a:r>
            <a:r>
              <a:rPr lang="el-GR" dirty="0" smtClean="0"/>
              <a:t>ή το </a:t>
            </a:r>
            <a:r>
              <a:rPr lang="el-GR" dirty="0"/>
              <a:t>URL της </a:t>
            </a:r>
            <a:r>
              <a:rPr lang="el-GR" dirty="0" smtClean="0"/>
              <a:t>εικόνας γραμμένο μέσα </a:t>
            </a:r>
            <a:r>
              <a:rPr lang="el-GR" dirty="0"/>
              <a:t>σε </a:t>
            </a:r>
            <a:r>
              <a:rPr lang="el-GR" dirty="0" smtClean="0"/>
              <a:t>εισαγωγικά</a:t>
            </a:r>
          </a:p>
          <a:p>
            <a:r>
              <a:rPr lang="el-GR" dirty="0" smtClean="0"/>
              <a:t>Παράδειγμα</a:t>
            </a:r>
          </a:p>
          <a:p>
            <a:pPr marL="537210" lvl="1" indent="0">
              <a:buNone/>
            </a:pPr>
            <a:r>
              <a:rPr lang="en-US" dirty="0"/>
              <a:t>&lt;P&gt; &lt;IMG SRC="image.jpg"&gt; &lt;/P&gt;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3868840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Επισημάνσεις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Δεν έχει σημασία </a:t>
            </a:r>
            <a:r>
              <a:rPr lang="el-GR" dirty="0" smtClean="0"/>
              <a:t>για το </a:t>
            </a:r>
            <a:r>
              <a:rPr lang="el-GR" dirty="0"/>
              <a:t>φυλλομετρητή, </a:t>
            </a:r>
            <a:r>
              <a:rPr lang="el-GR" dirty="0" smtClean="0"/>
              <a:t>εάν οι </a:t>
            </a:r>
            <a:r>
              <a:rPr lang="el-GR" dirty="0"/>
              <a:t>ετικέτες γραφούν με </a:t>
            </a:r>
            <a:r>
              <a:rPr lang="el-GR" dirty="0" smtClean="0"/>
              <a:t>κεφαλαία </a:t>
            </a:r>
            <a:r>
              <a:rPr lang="el-GR" dirty="0"/>
              <a:t>ή </a:t>
            </a:r>
            <a:r>
              <a:rPr lang="el-GR" dirty="0" smtClean="0"/>
              <a:t>πεζά</a:t>
            </a:r>
          </a:p>
          <a:p>
            <a:r>
              <a:rPr lang="el-GR" dirty="0" smtClean="0"/>
              <a:t>Πρέπει </a:t>
            </a:r>
            <a:r>
              <a:rPr lang="el-GR" dirty="0"/>
              <a:t>να </a:t>
            </a:r>
            <a:r>
              <a:rPr lang="el-GR" dirty="0" smtClean="0"/>
              <a:t>προσέχουμε</a:t>
            </a:r>
            <a:r>
              <a:rPr lang="el-GR" dirty="0"/>
              <a:t>, ώστε να μην </a:t>
            </a:r>
            <a:r>
              <a:rPr lang="el-GR" dirty="0" smtClean="0"/>
              <a:t>υπάρχει</a:t>
            </a:r>
            <a:r>
              <a:rPr lang="en-US" dirty="0" smtClean="0"/>
              <a:t> </a:t>
            </a:r>
            <a:r>
              <a:rPr lang="el-GR" dirty="0" smtClean="0"/>
              <a:t>επικάλυψη </a:t>
            </a:r>
            <a:r>
              <a:rPr lang="el-GR" dirty="0"/>
              <a:t>μεταξύ των </a:t>
            </a:r>
            <a:r>
              <a:rPr lang="el-GR" dirty="0" smtClean="0"/>
              <a:t>ετικετών </a:t>
            </a:r>
          </a:p>
          <a:p>
            <a:r>
              <a:rPr lang="el-GR" dirty="0" smtClean="0"/>
              <a:t>Όταν κλείνουμε </a:t>
            </a:r>
            <a:r>
              <a:rPr lang="el-GR" dirty="0"/>
              <a:t>μια ετικέτα, </a:t>
            </a:r>
            <a:r>
              <a:rPr lang="el-GR" dirty="0" smtClean="0"/>
              <a:t>κλείνουμε </a:t>
            </a:r>
            <a:r>
              <a:rPr lang="el-GR" dirty="0"/>
              <a:t>την πιο πρόσφατη </a:t>
            </a:r>
            <a:r>
              <a:rPr lang="el-GR" dirty="0" smtClean="0"/>
              <a:t>που ανοίξαμε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7123367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522071" y="2715924"/>
            <a:ext cx="8062912" cy="1470025"/>
          </a:xfrm>
        </p:spPr>
        <p:txBody>
          <a:bodyPr anchor="ctr"/>
          <a:lstStyle/>
          <a:p>
            <a:pPr algn="ctr"/>
            <a:r>
              <a:rPr lang="en-US" dirty="0" smtClean="0"/>
              <a:t>HTML 5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1351474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 </a:t>
            </a:r>
            <a:r>
              <a:rPr lang="en-US" dirty="0"/>
              <a:t>HTML5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Χρησιμοποιείται </a:t>
            </a:r>
            <a:r>
              <a:rPr lang="el-GR" dirty="0"/>
              <a:t>εκτενώς </a:t>
            </a:r>
            <a:r>
              <a:rPr lang="el-GR" dirty="0" smtClean="0"/>
              <a:t>στη δημιουργία εφαρμογών διαδικτύου </a:t>
            </a:r>
            <a:r>
              <a:rPr lang="el-GR" dirty="0"/>
              <a:t>για φορητές </a:t>
            </a:r>
            <a:r>
              <a:rPr lang="el-GR" dirty="0" smtClean="0"/>
              <a:t>συσκευές</a:t>
            </a:r>
          </a:p>
          <a:p>
            <a:r>
              <a:rPr lang="el-GR" dirty="0" smtClean="0"/>
              <a:t>Προσθέτει </a:t>
            </a:r>
            <a:r>
              <a:rPr lang="el-GR" dirty="0"/>
              <a:t>νέα χαρακτηριστικά </a:t>
            </a:r>
            <a:r>
              <a:rPr lang="el-GR" dirty="0" smtClean="0"/>
              <a:t>δομής </a:t>
            </a:r>
            <a:r>
              <a:rPr lang="el-GR" dirty="0"/>
              <a:t>και </a:t>
            </a:r>
            <a:r>
              <a:rPr lang="el-GR" dirty="0" smtClean="0"/>
              <a:t>σύνταξης</a:t>
            </a:r>
          </a:p>
          <a:p>
            <a:r>
              <a:rPr lang="el-GR" dirty="0" smtClean="0"/>
              <a:t>Δίνει </a:t>
            </a:r>
            <a:r>
              <a:rPr lang="el-GR" dirty="0"/>
              <a:t>ιδιαίτερο βάρος στη </a:t>
            </a:r>
            <a:r>
              <a:rPr lang="el-GR" dirty="0" smtClean="0"/>
              <a:t>σημασιολογία των ετικετών</a:t>
            </a:r>
          </a:p>
          <a:p>
            <a:r>
              <a:rPr lang="el-GR" dirty="0" smtClean="0"/>
              <a:t>Περιορίζει την ανάγκη </a:t>
            </a:r>
            <a:r>
              <a:rPr lang="el-GR" dirty="0"/>
              <a:t>χρήσης πρόσθετων (plug-ins) στα προγράμματα </a:t>
            </a:r>
            <a:r>
              <a:rPr lang="el-GR" dirty="0" smtClean="0"/>
              <a:t>πλοήγησης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7427198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Πιο συγκεκιρμένα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60941"/>
            <a:ext cx="8229600" cy="5013935"/>
          </a:xfrm>
        </p:spPr>
        <p:txBody>
          <a:bodyPr>
            <a:normAutofit fontScale="85000" lnSpcReduction="20000"/>
          </a:bodyPr>
          <a:lstStyle/>
          <a:p>
            <a:r>
              <a:rPr lang="el-GR" dirty="0"/>
              <a:t>Ε</a:t>
            </a:r>
            <a:r>
              <a:rPr lang="el-GR" dirty="0" smtClean="0"/>
              <a:t>τικέτες </a:t>
            </a:r>
            <a:r>
              <a:rPr lang="el-GR" dirty="0"/>
              <a:t>για σημασιολογικό διαχωρισμό των </a:t>
            </a:r>
            <a:r>
              <a:rPr lang="el-GR" dirty="0" smtClean="0"/>
              <a:t>μερών </a:t>
            </a:r>
            <a:r>
              <a:rPr lang="el-GR" dirty="0"/>
              <a:t>του </a:t>
            </a:r>
            <a:r>
              <a:rPr lang="el-GR" dirty="0" smtClean="0"/>
              <a:t>εγγράφου (header</a:t>
            </a:r>
            <a:r>
              <a:rPr lang="el-GR" dirty="0"/>
              <a:t>, section, </a:t>
            </a:r>
            <a:r>
              <a:rPr lang="el-GR" dirty="0" smtClean="0"/>
              <a:t>article, nav)</a:t>
            </a:r>
            <a:endParaRPr lang="el-GR" dirty="0"/>
          </a:p>
          <a:p>
            <a:r>
              <a:rPr lang="el-GR" dirty="0" smtClean="0"/>
              <a:t>Ετικέτες </a:t>
            </a:r>
            <a:r>
              <a:rPr lang="el-GR" dirty="0"/>
              <a:t>για εισαγωγή ήχου και </a:t>
            </a:r>
            <a:r>
              <a:rPr lang="el-GR" dirty="0" smtClean="0"/>
              <a:t>βίντεο (audio, video)</a:t>
            </a:r>
            <a:endParaRPr lang="el-GR" dirty="0"/>
          </a:p>
          <a:p>
            <a:r>
              <a:rPr lang="el-GR" dirty="0" smtClean="0"/>
              <a:t>Νέες </a:t>
            </a:r>
            <a:r>
              <a:rPr lang="el-GR" dirty="0"/>
              <a:t>δυνατότητες σχεδίασης (canvas), </a:t>
            </a:r>
            <a:r>
              <a:rPr lang="el-GR" dirty="0" smtClean="0"/>
              <a:t>drag-and-drop, </a:t>
            </a:r>
            <a:r>
              <a:rPr lang="el-GR" dirty="0"/>
              <a:t>αποθήκευσης απλών </a:t>
            </a:r>
            <a:r>
              <a:rPr lang="el-GR" dirty="0" smtClean="0"/>
              <a:t>δεδομένων </a:t>
            </a:r>
            <a:r>
              <a:rPr lang="el-GR" dirty="0"/>
              <a:t>(web storage) και λειτουργίας εκτός </a:t>
            </a:r>
            <a:r>
              <a:rPr lang="el-GR" dirty="0" smtClean="0"/>
              <a:t>σύνδεσης</a:t>
            </a:r>
            <a:endParaRPr lang="el-GR" dirty="0"/>
          </a:p>
          <a:p>
            <a:r>
              <a:rPr lang="el-GR" dirty="0" smtClean="0"/>
              <a:t>Εμπλουτισμένα </a:t>
            </a:r>
            <a:r>
              <a:rPr lang="el-GR" dirty="0"/>
              <a:t>στοιχεία για φόρμες </a:t>
            </a:r>
            <a:r>
              <a:rPr lang="el-GR" dirty="0" smtClean="0"/>
              <a:t>(ημ/νίες</a:t>
            </a:r>
            <a:r>
              <a:rPr lang="el-GR" dirty="0"/>
              <a:t>, ηλεκτρονικές </a:t>
            </a:r>
            <a:r>
              <a:rPr lang="el-GR" dirty="0" smtClean="0"/>
              <a:t>δ/νσεις</a:t>
            </a:r>
            <a:r>
              <a:rPr lang="el-GR" dirty="0"/>
              <a:t>, εύρος τιμών</a:t>
            </a:r>
            <a:r>
              <a:rPr lang="el-GR" dirty="0" smtClean="0"/>
              <a:t>)</a:t>
            </a:r>
          </a:p>
          <a:p>
            <a:r>
              <a:rPr lang="el-GR" dirty="0" smtClean="0"/>
              <a:t>Πινακοποιημένα δεδομένα</a:t>
            </a:r>
          </a:p>
          <a:p>
            <a:r>
              <a:rPr lang="el-GR" dirty="0" smtClean="0"/>
              <a:t>Ενσωματωμένη διαχείριση </a:t>
            </a:r>
            <a:r>
              <a:rPr lang="el-GR" dirty="0"/>
              <a:t>διανυσματικών γραφικών μορφής SVG.</a:t>
            </a:r>
          </a:p>
        </p:txBody>
      </p:sp>
    </p:spTree>
    <p:extLst>
      <p:ext uri="{BB962C8B-B14F-4D97-AF65-F5344CB8AC3E}">
        <p14:creationId xmlns:p14="http://schemas.microsoft.com/office/powerpoint/2010/main" xmlns="" val="31018431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Εισαγωγή βίντεο και ήχου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Η ετικέτα video περιλαμβάνει ιδιότητες </a:t>
            </a:r>
            <a:r>
              <a:rPr lang="el-GR" dirty="0" smtClean="0"/>
              <a:t>για στοιχεία </a:t>
            </a:r>
            <a:r>
              <a:rPr lang="el-GR" dirty="0"/>
              <a:t>όπως </a:t>
            </a:r>
            <a:r>
              <a:rPr lang="el-GR" dirty="0" smtClean="0"/>
              <a:t>το μέγεθος </a:t>
            </a:r>
            <a:r>
              <a:rPr lang="el-GR" dirty="0"/>
              <a:t>του βίντεο, το αν θα παρέχονται </a:t>
            </a:r>
            <a:r>
              <a:rPr lang="el-GR" dirty="0" smtClean="0"/>
              <a:t>πλήκτρα ελέγχου κ.α.</a:t>
            </a:r>
          </a:p>
          <a:p>
            <a:r>
              <a:rPr lang="el-GR" dirty="0" smtClean="0"/>
              <a:t>Ενσωμάτωση </a:t>
            </a:r>
            <a:r>
              <a:rPr lang="en-US" dirty="0" smtClean="0"/>
              <a:t>video</a:t>
            </a:r>
          </a:p>
          <a:p>
            <a:pPr marL="537210" lvl="1" indent="0">
              <a:buNone/>
            </a:pPr>
            <a:r>
              <a:rPr lang="en-US" dirty="0"/>
              <a:t>&lt;video </a:t>
            </a:r>
            <a:r>
              <a:rPr lang="en-US" dirty="0" err="1"/>
              <a:t>src</a:t>
            </a:r>
            <a:r>
              <a:rPr lang="en-US" dirty="0"/>
              <a:t>="car.mp4" width="440" height="240" controls&gt;&lt;/video</a:t>
            </a:r>
            <a:r>
              <a:rPr lang="en-US" dirty="0" smtClean="0"/>
              <a:t>&gt;</a:t>
            </a:r>
          </a:p>
          <a:p>
            <a:r>
              <a:rPr lang="el-GR" dirty="0" smtClean="0"/>
              <a:t>Ενσωμάτωση</a:t>
            </a:r>
            <a:r>
              <a:rPr lang="en-US" dirty="0" smtClean="0"/>
              <a:t> </a:t>
            </a:r>
            <a:r>
              <a:rPr lang="el-GR" dirty="0" smtClean="0"/>
              <a:t>ήχου</a:t>
            </a:r>
          </a:p>
          <a:p>
            <a:pPr marL="537210" lvl="1" indent="0">
              <a:buNone/>
            </a:pPr>
            <a:r>
              <a:rPr lang="en-US" dirty="0"/>
              <a:t>&lt;audio controls&gt;</a:t>
            </a:r>
          </a:p>
          <a:p>
            <a:pPr marL="537210" lvl="1" indent="0">
              <a:buNone/>
            </a:pPr>
            <a:r>
              <a:rPr lang="el-GR" dirty="0" smtClean="0"/>
              <a:t>    </a:t>
            </a:r>
            <a:r>
              <a:rPr lang="en-US" dirty="0" smtClean="0"/>
              <a:t>&lt;</a:t>
            </a:r>
            <a:r>
              <a:rPr lang="en-US" dirty="0"/>
              <a:t>source </a:t>
            </a:r>
            <a:r>
              <a:rPr lang="en-US" dirty="0" err="1" smtClean="0"/>
              <a:t>src</a:t>
            </a:r>
            <a:r>
              <a:rPr lang="en-US" dirty="0" smtClean="0"/>
              <a:t>="</a:t>
            </a:r>
            <a:r>
              <a:rPr lang="en-US" dirty="0" smtClean="0"/>
              <a:t>ixos.mp3</a:t>
            </a:r>
            <a:r>
              <a:rPr lang="en-US" dirty="0" smtClean="0"/>
              <a:t>" </a:t>
            </a:r>
            <a:r>
              <a:rPr lang="en-US" dirty="0"/>
              <a:t>type</a:t>
            </a:r>
            <a:r>
              <a:rPr lang="en-US" dirty="0" smtClean="0"/>
              <a:t>="</a:t>
            </a:r>
            <a:r>
              <a:rPr lang="en-US" dirty="0" smtClean="0"/>
              <a:t>audio/mpeg</a:t>
            </a:r>
            <a:r>
              <a:rPr lang="en-US" dirty="0" smtClean="0"/>
              <a:t>" </a:t>
            </a:r>
            <a:r>
              <a:rPr lang="en-US" dirty="0"/>
              <a:t>/&gt;</a:t>
            </a:r>
          </a:p>
          <a:p>
            <a:pPr marL="537210" lvl="1" indent="0">
              <a:buNone/>
            </a:pPr>
            <a:r>
              <a:rPr lang="el-GR" dirty="0" smtClean="0"/>
              <a:t>    </a:t>
            </a:r>
            <a:r>
              <a:rPr lang="en-US" dirty="0" smtClean="0"/>
              <a:t>&lt;</a:t>
            </a:r>
            <a:r>
              <a:rPr lang="en-US" dirty="0"/>
              <a:t>source </a:t>
            </a:r>
            <a:r>
              <a:rPr lang="en-US" dirty="0" err="1" smtClean="0"/>
              <a:t>src</a:t>
            </a:r>
            <a:r>
              <a:rPr lang="en-US" smtClean="0"/>
              <a:t>="</a:t>
            </a:r>
            <a:r>
              <a:rPr lang="en-US" smtClean="0"/>
              <a:t>ixos.ogg</a:t>
            </a:r>
            <a:r>
              <a:rPr lang="en-US" smtClean="0"/>
              <a:t>" type="</a:t>
            </a:r>
            <a:r>
              <a:rPr lang="en-US" smtClean="0"/>
              <a:t>audio/</a:t>
            </a:r>
            <a:r>
              <a:rPr lang="en-US" dirty="0" err="1" smtClean="0"/>
              <a:t>ogg</a:t>
            </a:r>
            <a:r>
              <a:rPr lang="en-US" dirty="0" smtClean="0"/>
              <a:t>" </a:t>
            </a:r>
            <a:r>
              <a:rPr lang="en-US" dirty="0"/>
              <a:t>/&gt;</a:t>
            </a:r>
          </a:p>
          <a:p>
            <a:pPr marL="537210" lvl="1" indent="0">
              <a:buNone/>
            </a:pPr>
            <a:r>
              <a:rPr lang="el-GR" dirty="0" smtClean="0"/>
              <a:t>    Δυστυχώς </a:t>
            </a:r>
            <a:r>
              <a:rPr lang="el-GR" dirty="0"/>
              <a:t>δεν υποστηρίζεται η ετικέτα </a:t>
            </a:r>
            <a:r>
              <a:rPr lang="en-US" dirty="0"/>
              <a:t>audio!</a:t>
            </a:r>
          </a:p>
          <a:p>
            <a:pPr marL="537210" lvl="1" indent="0">
              <a:buNone/>
            </a:pPr>
            <a:r>
              <a:rPr lang="en-US" dirty="0"/>
              <a:t>&lt;/audio&gt;</a:t>
            </a:r>
          </a:p>
          <a:p>
            <a:pPr marL="537210" lvl="1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9569595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Παραδείγματα ετικετών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</a:t>
            </a:r>
            <a:r>
              <a:rPr lang="el-GR" dirty="0" smtClean="0"/>
              <a:t>ection</a:t>
            </a:r>
            <a:r>
              <a:rPr lang="en-US" dirty="0" smtClean="0"/>
              <a:t> </a:t>
            </a:r>
            <a:r>
              <a:rPr lang="el-GR" dirty="0" smtClean="0"/>
              <a:t>: </a:t>
            </a:r>
            <a:r>
              <a:rPr lang="el-GR" dirty="0"/>
              <a:t>μια ενότητα, ένα </a:t>
            </a:r>
            <a:r>
              <a:rPr lang="el-GR" dirty="0" smtClean="0"/>
              <a:t>τμήμα </a:t>
            </a:r>
            <a:r>
              <a:rPr lang="el-GR" dirty="0"/>
              <a:t>του εγγράφου</a:t>
            </a:r>
          </a:p>
          <a:p>
            <a:r>
              <a:rPr lang="el-GR" dirty="0"/>
              <a:t>article </a:t>
            </a:r>
            <a:r>
              <a:rPr lang="en-US" dirty="0" smtClean="0"/>
              <a:t>: </a:t>
            </a:r>
            <a:r>
              <a:rPr lang="el-GR" dirty="0" smtClean="0"/>
              <a:t>ένα </a:t>
            </a:r>
            <a:r>
              <a:rPr lang="el-GR" dirty="0"/>
              <a:t>αυτόνομο </a:t>
            </a:r>
            <a:r>
              <a:rPr lang="el-GR" dirty="0" smtClean="0"/>
              <a:t>τμήμα</a:t>
            </a:r>
            <a:r>
              <a:rPr lang="en-US" dirty="0" smtClean="0"/>
              <a:t> </a:t>
            </a:r>
            <a:r>
              <a:rPr lang="el-GR" dirty="0" smtClean="0"/>
              <a:t>περιεχομένου</a:t>
            </a:r>
            <a:r>
              <a:rPr lang="el-GR" dirty="0"/>
              <a:t>, </a:t>
            </a:r>
            <a:r>
              <a:rPr lang="el-GR" dirty="0" smtClean="0"/>
              <a:t>όπως</a:t>
            </a:r>
            <a:r>
              <a:rPr lang="en-US" dirty="0" smtClean="0"/>
              <a:t> </a:t>
            </a:r>
            <a:r>
              <a:rPr lang="el-GR" dirty="0" smtClean="0"/>
              <a:t>το </a:t>
            </a:r>
            <a:r>
              <a:rPr lang="el-GR" dirty="0"/>
              <a:t>κείμενο μιας </a:t>
            </a:r>
            <a:r>
              <a:rPr lang="el-GR" dirty="0" smtClean="0"/>
              <a:t>ανάρτησης </a:t>
            </a:r>
            <a:r>
              <a:rPr lang="el-GR" dirty="0"/>
              <a:t>σε ιστολόγιο</a:t>
            </a:r>
          </a:p>
          <a:p>
            <a:r>
              <a:rPr lang="en-US" dirty="0"/>
              <a:t>h</a:t>
            </a:r>
            <a:r>
              <a:rPr lang="el-GR" dirty="0" smtClean="0"/>
              <a:t>eader</a:t>
            </a:r>
            <a:r>
              <a:rPr lang="en-US" dirty="0" smtClean="0"/>
              <a:t> :</a:t>
            </a:r>
            <a:r>
              <a:rPr lang="el-GR" dirty="0" smtClean="0"/>
              <a:t> </a:t>
            </a:r>
            <a:r>
              <a:rPr lang="el-GR" dirty="0"/>
              <a:t>εισαγωγικές </a:t>
            </a:r>
            <a:r>
              <a:rPr lang="el-GR" dirty="0" smtClean="0"/>
              <a:t>πληροφορίες </a:t>
            </a:r>
            <a:r>
              <a:rPr lang="el-GR" dirty="0"/>
              <a:t>και </a:t>
            </a:r>
            <a:r>
              <a:rPr lang="el-GR" dirty="0" smtClean="0"/>
              <a:t>στοιχεία</a:t>
            </a:r>
            <a:r>
              <a:rPr lang="en-US" dirty="0" smtClean="0"/>
              <a:t> </a:t>
            </a:r>
            <a:r>
              <a:rPr lang="el-GR" dirty="0" smtClean="0"/>
              <a:t>πλοήγησης</a:t>
            </a:r>
            <a:endParaRPr lang="el-GR" dirty="0"/>
          </a:p>
          <a:p>
            <a:r>
              <a:rPr lang="el-GR" dirty="0"/>
              <a:t>footer </a:t>
            </a:r>
            <a:r>
              <a:rPr lang="en-US" dirty="0" smtClean="0"/>
              <a:t>: </a:t>
            </a:r>
            <a:r>
              <a:rPr lang="el-GR" dirty="0" smtClean="0"/>
              <a:t>πληροφορίες στο</a:t>
            </a:r>
            <a:r>
              <a:rPr lang="en-US" dirty="0" smtClean="0"/>
              <a:t> </a:t>
            </a:r>
            <a:r>
              <a:rPr lang="el-GR" dirty="0" smtClean="0"/>
              <a:t>τέλος του</a:t>
            </a:r>
            <a:r>
              <a:rPr lang="en-US" dirty="0" smtClean="0"/>
              <a:t> </a:t>
            </a:r>
            <a:r>
              <a:rPr lang="el-GR" dirty="0" smtClean="0"/>
              <a:t>εγγράφου</a:t>
            </a:r>
            <a:endParaRPr lang="el-GR" dirty="0"/>
          </a:p>
          <a:p>
            <a:r>
              <a:rPr lang="el-GR" dirty="0" smtClean="0"/>
              <a:t>nav</a:t>
            </a:r>
            <a:r>
              <a:rPr lang="en-US" dirty="0" smtClean="0"/>
              <a:t> :</a:t>
            </a:r>
            <a:r>
              <a:rPr lang="el-GR" dirty="0" smtClean="0"/>
              <a:t> </a:t>
            </a:r>
            <a:r>
              <a:rPr lang="el-GR" dirty="0"/>
              <a:t>μενού </a:t>
            </a:r>
            <a:r>
              <a:rPr lang="el-GR" dirty="0" smtClean="0"/>
              <a:t>πλοήγησης</a:t>
            </a:r>
            <a:r>
              <a:rPr lang="en-US" dirty="0" smtClean="0"/>
              <a:t> </a:t>
            </a:r>
            <a:r>
              <a:rPr lang="el-GR" dirty="0" smtClean="0"/>
              <a:t>ή </a:t>
            </a:r>
            <a:r>
              <a:rPr lang="el-GR" dirty="0"/>
              <a:t>άλλες </a:t>
            </a:r>
            <a:r>
              <a:rPr lang="el-GR" dirty="0" smtClean="0"/>
              <a:t>ανάλογες</a:t>
            </a:r>
            <a:r>
              <a:rPr lang="en-US" dirty="0" smtClean="0"/>
              <a:t> </a:t>
            </a:r>
            <a:r>
              <a:rPr lang="el-GR" dirty="0" smtClean="0"/>
              <a:t>πληροφορίες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1754333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Δομή εγγράφου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6075"/>
            <a:ext cx="7984156" cy="5108608"/>
          </a:xfrm>
        </p:spPr>
        <p:txBody>
          <a:bodyPr>
            <a:normAutofit fontScale="85000" lnSpcReduction="20000"/>
          </a:bodyPr>
          <a:lstStyle/>
          <a:p>
            <a:pPr marL="64008" indent="0">
              <a:buNone/>
            </a:pPr>
            <a:r>
              <a:rPr lang="en-US" dirty="0"/>
              <a:t>&lt;header&gt;</a:t>
            </a:r>
          </a:p>
          <a:p>
            <a:pPr marL="64008" indent="0">
              <a:buNone/>
            </a:pPr>
            <a:r>
              <a:rPr lang="en-US" dirty="0" smtClean="0"/>
              <a:t>&lt;</a:t>
            </a:r>
            <a:r>
              <a:rPr lang="en-US" dirty="0" err="1"/>
              <a:t>nav</a:t>
            </a:r>
            <a:r>
              <a:rPr lang="en-US" dirty="0"/>
              <a:t>&gt;</a:t>
            </a:r>
          </a:p>
          <a:p>
            <a:pPr marL="64008" indent="0">
              <a:buNone/>
            </a:pPr>
            <a:r>
              <a:rPr lang="en-US" dirty="0" smtClean="0"/>
              <a:t>&lt;</a:t>
            </a:r>
            <a:r>
              <a:rPr lang="en-US" dirty="0"/>
              <a:t>a </a:t>
            </a:r>
            <a:r>
              <a:rPr lang="en-US" dirty="0" err="1"/>
              <a:t>href</a:t>
            </a:r>
            <a:r>
              <a:rPr lang="en-US" dirty="0"/>
              <a:t>="#page1"&gt;</a:t>
            </a:r>
            <a:r>
              <a:rPr lang="el-GR" dirty="0"/>
              <a:t>Πρώτη σελίδα&lt;/</a:t>
            </a:r>
            <a:r>
              <a:rPr lang="en-US" dirty="0"/>
              <a:t>a</a:t>
            </a:r>
            <a:r>
              <a:rPr lang="en-US" dirty="0" smtClean="0"/>
              <a:t>&gt;&lt;</a:t>
            </a:r>
            <a:r>
              <a:rPr lang="en-US" dirty="0"/>
              <a:t>a </a:t>
            </a:r>
            <a:r>
              <a:rPr lang="en-US" dirty="0" err="1"/>
              <a:t>href</a:t>
            </a:r>
            <a:r>
              <a:rPr lang="en-US" dirty="0"/>
              <a:t>="#page2"&gt;</a:t>
            </a:r>
            <a:r>
              <a:rPr lang="el-GR" dirty="0"/>
              <a:t>Δεύτερη σελίδα&lt;/</a:t>
            </a:r>
            <a:r>
              <a:rPr lang="en-US" dirty="0"/>
              <a:t>a</a:t>
            </a:r>
            <a:r>
              <a:rPr lang="en-US" dirty="0" smtClean="0"/>
              <a:t>&gt;</a:t>
            </a:r>
          </a:p>
          <a:p>
            <a:pPr marL="64008" indent="0">
              <a:buNone/>
            </a:pPr>
            <a:r>
              <a:rPr lang="en-US" dirty="0" smtClean="0"/>
              <a:t>&lt;/</a:t>
            </a:r>
            <a:r>
              <a:rPr lang="en-US" dirty="0" err="1"/>
              <a:t>nav</a:t>
            </a:r>
            <a:r>
              <a:rPr lang="en-US" dirty="0"/>
              <a:t>&gt;</a:t>
            </a:r>
          </a:p>
          <a:p>
            <a:pPr marL="64008" indent="0">
              <a:buNone/>
            </a:pPr>
            <a:r>
              <a:rPr lang="en-US" dirty="0"/>
              <a:t>&lt;h1&gt;</a:t>
            </a:r>
            <a:r>
              <a:rPr lang="el-GR" dirty="0"/>
              <a:t>Τίτλος στην επικεφαλίδα&lt;/</a:t>
            </a:r>
            <a:r>
              <a:rPr lang="en-US" dirty="0"/>
              <a:t>h1&gt;</a:t>
            </a:r>
          </a:p>
          <a:p>
            <a:pPr marL="64008" indent="0">
              <a:buNone/>
            </a:pPr>
            <a:r>
              <a:rPr lang="en-US" dirty="0"/>
              <a:t>&lt;/header</a:t>
            </a:r>
            <a:r>
              <a:rPr lang="en-US" dirty="0" smtClean="0"/>
              <a:t>&gt;</a:t>
            </a:r>
            <a:endParaRPr lang="en-US" dirty="0"/>
          </a:p>
          <a:p>
            <a:pPr marL="64008" indent="0">
              <a:buNone/>
            </a:pPr>
            <a:r>
              <a:rPr lang="en-US" dirty="0"/>
              <a:t>&lt;section id="</a:t>
            </a:r>
            <a:r>
              <a:rPr lang="en-US" dirty="0" smtClean="0"/>
              <a:t>page1"&gt;</a:t>
            </a:r>
            <a:endParaRPr lang="en-US" dirty="0"/>
          </a:p>
          <a:p>
            <a:pPr marL="64008" indent="0">
              <a:buNone/>
            </a:pPr>
            <a:r>
              <a:rPr lang="en-US" dirty="0"/>
              <a:t>&lt;article&gt;</a:t>
            </a:r>
          </a:p>
          <a:p>
            <a:pPr marL="64008" indent="0">
              <a:buNone/>
            </a:pPr>
            <a:r>
              <a:rPr lang="en-US" dirty="0"/>
              <a:t>&lt;header&gt;&lt;h3&gt;</a:t>
            </a:r>
            <a:r>
              <a:rPr lang="el-GR" dirty="0"/>
              <a:t>Τίτλος σελίδας </a:t>
            </a:r>
            <a:r>
              <a:rPr lang="en-US" dirty="0" smtClean="0"/>
              <a:t>1</a:t>
            </a:r>
            <a:r>
              <a:rPr lang="el-GR" dirty="0" smtClean="0"/>
              <a:t>&lt;/</a:t>
            </a:r>
            <a:r>
              <a:rPr lang="en-US" dirty="0"/>
              <a:t>h3&gt;&lt;/header&gt;</a:t>
            </a:r>
          </a:p>
          <a:p>
            <a:pPr marL="64008" indent="0">
              <a:buNone/>
            </a:pPr>
            <a:r>
              <a:rPr lang="en-US" dirty="0"/>
              <a:t>&lt;p&gt;</a:t>
            </a:r>
            <a:r>
              <a:rPr lang="el-GR" dirty="0"/>
              <a:t>Κείμενο σελίδας </a:t>
            </a:r>
            <a:r>
              <a:rPr lang="en-US" dirty="0" smtClean="0"/>
              <a:t>1</a:t>
            </a:r>
            <a:r>
              <a:rPr lang="el-GR" dirty="0" smtClean="0"/>
              <a:t>&lt;/</a:t>
            </a:r>
            <a:r>
              <a:rPr lang="en-US" dirty="0"/>
              <a:t>p&gt;</a:t>
            </a:r>
          </a:p>
          <a:p>
            <a:pPr marL="64008" indent="0">
              <a:buNone/>
            </a:pPr>
            <a:r>
              <a:rPr lang="en-US" dirty="0"/>
              <a:t>&lt;/article&gt;</a:t>
            </a:r>
          </a:p>
          <a:p>
            <a:pPr marL="64008" indent="0">
              <a:buNone/>
            </a:pPr>
            <a:r>
              <a:rPr lang="en-US" dirty="0"/>
              <a:t>&lt;/section</a:t>
            </a:r>
            <a:r>
              <a:rPr lang="en-US" dirty="0" smtClean="0"/>
              <a:t>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56880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Τι είναι η </a:t>
            </a:r>
            <a:r>
              <a:rPr lang="en-US" dirty="0"/>
              <a:t>HTML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HyperText </a:t>
            </a:r>
            <a:r>
              <a:rPr lang="el-GR" dirty="0" smtClean="0"/>
              <a:t>Markup Language (Γλώσσα </a:t>
            </a:r>
            <a:r>
              <a:rPr lang="el-GR" dirty="0"/>
              <a:t>Χαρακτηρισμού </a:t>
            </a:r>
            <a:r>
              <a:rPr lang="el-GR" dirty="0" smtClean="0"/>
              <a:t>Υπερ-Κειμένου)</a:t>
            </a:r>
            <a:endParaRPr lang="el-GR" dirty="0"/>
          </a:p>
          <a:p>
            <a:r>
              <a:rPr lang="el-GR" dirty="0" smtClean="0"/>
              <a:t>Είναι η βασική γλώσσα δόμησης σελίδων του Παγκόσμιου Ιστού</a:t>
            </a:r>
          </a:p>
          <a:p>
            <a:r>
              <a:rPr lang="el-GR" dirty="0" smtClean="0"/>
              <a:t>Βασίζεται </a:t>
            </a:r>
            <a:r>
              <a:rPr lang="el-GR" dirty="0"/>
              <a:t>στη γλώσσα SGML, Standard Generalized Markup Language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6937313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Δομή εγγράφου</a:t>
            </a:r>
            <a:r>
              <a:rPr lang="en-US" dirty="0" smtClean="0"/>
              <a:t> (2)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825" y="1634950"/>
            <a:ext cx="8229600" cy="5108608"/>
          </a:xfrm>
        </p:spPr>
        <p:txBody>
          <a:bodyPr>
            <a:normAutofit fontScale="85000" lnSpcReduction="20000"/>
          </a:bodyPr>
          <a:lstStyle/>
          <a:p>
            <a:pPr marL="64008" indent="0">
              <a:buNone/>
            </a:pPr>
            <a:r>
              <a:rPr lang="en-US" dirty="0"/>
              <a:t>&lt;section id="page2"&gt;</a:t>
            </a:r>
          </a:p>
          <a:p>
            <a:pPr marL="64008" indent="0">
              <a:buNone/>
            </a:pPr>
            <a:r>
              <a:rPr lang="en-US" dirty="0"/>
              <a:t>&lt;article&gt;</a:t>
            </a:r>
          </a:p>
          <a:p>
            <a:pPr marL="64008" indent="0">
              <a:buNone/>
            </a:pPr>
            <a:r>
              <a:rPr lang="en-US" dirty="0"/>
              <a:t>&lt;header&gt;&lt;h3&gt;</a:t>
            </a:r>
            <a:r>
              <a:rPr lang="el-GR" dirty="0"/>
              <a:t>Τίτλος σελίδας 2&lt;/</a:t>
            </a:r>
            <a:r>
              <a:rPr lang="en-US" dirty="0"/>
              <a:t>h3&gt;&lt;/header&gt;</a:t>
            </a:r>
          </a:p>
          <a:p>
            <a:pPr marL="64008" indent="0">
              <a:buNone/>
            </a:pPr>
            <a:r>
              <a:rPr lang="en-US" dirty="0"/>
              <a:t>&lt;p&gt;</a:t>
            </a:r>
            <a:r>
              <a:rPr lang="el-GR" dirty="0"/>
              <a:t>Κείμενο σελίδας 2&lt;/</a:t>
            </a:r>
            <a:r>
              <a:rPr lang="en-US" dirty="0"/>
              <a:t>p&gt;</a:t>
            </a:r>
          </a:p>
          <a:p>
            <a:pPr marL="64008" indent="0">
              <a:buNone/>
            </a:pPr>
            <a:r>
              <a:rPr lang="en-US" dirty="0"/>
              <a:t>&lt;/article&gt;</a:t>
            </a:r>
          </a:p>
          <a:p>
            <a:pPr marL="64008" indent="0">
              <a:buNone/>
            </a:pPr>
            <a:r>
              <a:rPr lang="en-US" dirty="0"/>
              <a:t>&lt;/section&gt;</a:t>
            </a:r>
          </a:p>
          <a:p>
            <a:pPr marL="64008" indent="0">
              <a:buNone/>
            </a:pPr>
            <a:r>
              <a:rPr lang="en-US" dirty="0"/>
              <a:t>&lt;footer&gt;</a:t>
            </a:r>
          </a:p>
          <a:p>
            <a:pPr marL="64008" indent="0">
              <a:buNone/>
            </a:pPr>
            <a:r>
              <a:rPr lang="en-US" dirty="0"/>
              <a:t>&lt;p&gt;</a:t>
            </a:r>
            <a:r>
              <a:rPr lang="el-GR" dirty="0"/>
              <a:t>Τέλος εγγράφου&lt;/</a:t>
            </a:r>
            <a:r>
              <a:rPr lang="en-US" dirty="0"/>
              <a:t>p&gt;</a:t>
            </a:r>
          </a:p>
          <a:p>
            <a:pPr marL="64008" indent="0">
              <a:buNone/>
            </a:pPr>
            <a:r>
              <a:rPr lang="en-US" dirty="0"/>
              <a:t>&lt;</a:t>
            </a:r>
            <a:r>
              <a:rPr lang="en-US" dirty="0" err="1"/>
              <a:t>nav</a:t>
            </a:r>
            <a:r>
              <a:rPr lang="en-US" dirty="0"/>
              <a:t>&gt;</a:t>
            </a:r>
          </a:p>
          <a:p>
            <a:pPr marL="64008" indent="0">
              <a:buNone/>
            </a:pPr>
            <a:r>
              <a:rPr lang="en-US" dirty="0"/>
              <a:t>&lt;a </a:t>
            </a:r>
            <a:r>
              <a:rPr lang="en-US" dirty="0" err="1"/>
              <a:t>href</a:t>
            </a:r>
            <a:r>
              <a:rPr lang="en-US" dirty="0"/>
              <a:t>="#"&gt;</a:t>
            </a:r>
            <a:r>
              <a:rPr lang="el-GR" dirty="0"/>
              <a:t>Επικοινωνία&lt;/</a:t>
            </a:r>
            <a:r>
              <a:rPr lang="en-US" dirty="0"/>
              <a:t>a&gt; | &lt;a </a:t>
            </a:r>
            <a:r>
              <a:rPr lang="en-US" dirty="0" err="1"/>
              <a:t>href</a:t>
            </a:r>
            <a:r>
              <a:rPr lang="en-US" dirty="0"/>
              <a:t>="#"&gt;</a:t>
            </a:r>
            <a:r>
              <a:rPr lang="el-GR" dirty="0"/>
              <a:t>Όροι χρήσης&lt;/</a:t>
            </a:r>
            <a:r>
              <a:rPr lang="en-US" dirty="0"/>
              <a:t>a&gt;</a:t>
            </a:r>
          </a:p>
          <a:p>
            <a:pPr marL="64008" indent="0">
              <a:buNone/>
            </a:pPr>
            <a:r>
              <a:rPr lang="en-US" dirty="0"/>
              <a:t>&lt;/</a:t>
            </a:r>
            <a:r>
              <a:rPr lang="en-US" dirty="0" err="1"/>
              <a:t>nav</a:t>
            </a:r>
            <a:r>
              <a:rPr lang="en-US" dirty="0"/>
              <a:t>&gt;</a:t>
            </a:r>
          </a:p>
          <a:p>
            <a:pPr marL="64008" indent="0">
              <a:buNone/>
            </a:pPr>
            <a:r>
              <a:rPr lang="en-US" dirty="0"/>
              <a:t>&lt;/footer&gt;</a:t>
            </a:r>
          </a:p>
        </p:txBody>
      </p:sp>
    </p:spTree>
    <p:extLst>
      <p:ext uri="{BB962C8B-B14F-4D97-AF65-F5344CB8AC3E}">
        <p14:creationId xmlns:p14="http://schemas.microsoft.com/office/powerpoint/2010/main" xmlns="" val="35241302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HTML5 </a:t>
            </a:r>
            <a:r>
              <a:rPr lang="el-GR" dirty="0"/>
              <a:t>και εφαρμογές διαδικτύου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Σε συνδυασμό με </a:t>
            </a:r>
            <a:r>
              <a:rPr lang="el-GR" dirty="0" smtClean="0"/>
              <a:t>τεχνολογίες </a:t>
            </a:r>
            <a:r>
              <a:rPr lang="el-GR" dirty="0"/>
              <a:t>όπως η </a:t>
            </a:r>
            <a:r>
              <a:rPr lang="el-GR" dirty="0" smtClean="0"/>
              <a:t>Javascript δημιουργούνται εφαρμογές εφάμιλλες </a:t>
            </a:r>
            <a:r>
              <a:rPr lang="el-GR" dirty="0"/>
              <a:t>των </a:t>
            </a:r>
            <a:r>
              <a:rPr lang="el-GR" dirty="0" smtClean="0"/>
              <a:t>εγγενών εφαρμογών </a:t>
            </a:r>
          </a:p>
          <a:p>
            <a:r>
              <a:rPr lang="el-GR" dirty="0" smtClean="0"/>
              <a:t>Αξιοποίηση </a:t>
            </a:r>
            <a:r>
              <a:rPr lang="el-GR" dirty="0"/>
              <a:t>της HTML5 σε εφαρμογές </a:t>
            </a:r>
            <a:r>
              <a:rPr lang="el-GR" dirty="0" smtClean="0"/>
              <a:t>που χρησιμοποιούνται </a:t>
            </a:r>
            <a:r>
              <a:rPr lang="el-GR" dirty="0"/>
              <a:t>σε φορητές </a:t>
            </a:r>
            <a:r>
              <a:rPr lang="el-GR" dirty="0" smtClean="0"/>
              <a:t>συσκευές</a:t>
            </a:r>
          </a:p>
          <a:p>
            <a:r>
              <a:rPr lang="el-GR" dirty="0" smtClean="0"/>
              <a:t>Με αξιοποίηση της τεχνολογίας </a:t>
            </a:r>
            <a:r>
              <a:rPr lang="el-GR" dirty="0"/>
              <a:t>CSS οι </a:t>
            </a:r>
            <a:r>
              <a:rPr lang="el-GR" dirty="0" smtClean="0"/>
              <a:t>εφαρμογές μπορούν </a:t>
            </a:r>
            <a:r>
              <a:rPr lang="el-GR" dirty="0"/>
              <a:t>να προσαρμόζονται στις διαστάσεις της </a:t>
            </a:r>
            <a:r>
              <a:rPr lang="el-GR" dirty="0" smtClean="0"/>
              <a:t>οθόνης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5867374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Ενσωμάτωση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Η </a:t>
            </a:r>
            <a:r>
              <a:rPr lang="el-GR" dirty="0"/>
              <a:t>πλειονότητα των ιστοσελίδων παρέχουν τρόπους ενσωμάτωσης </a:t>
            </a:r>
            <a:r>
              <a:rPr lang="el-GR" dirty="0" smtClean="0"/>
              <a:t>περιεχομένου </a:t>
            </a:r>
            <a:r>
              <a:rPr lang="el-GR" dirty="0"/>
              <a:t>σε άλλες </a:t>
            </a:r>
            <a:r>
              <a:rPr lang="el-GR" dirty="0" smtClean="0"/>
              <a:t>ιστοσελίδες</a:t>
            </a:r>
          </a:p>
          <a:p>
            <a:r>
              <a:rPr lang="el-GR" dirty="0"/>
              <a:t>Η ενσωμάτωση πραγματοποιείται με </a:t>
            </a:r>
            <a:r>
              <a:rPr lang="el-GR" dirty="0" smtClean="0"/>
              <a:t>εισαγωγή του κώδικα </a:t>
            </a:r>
            <a:r>
              <a:rPr lang="el-GR" dirty="0"/>
              <a:t>ενσωμάτωσης </a:t>
            </a:r>
            <a:r>
              <a:rPr lang="el-GR" dirty="0" smtClean="0"/>
              <a:t>από την ιστοσελίδα που έχει </a:t>
            </a:r>
            <a:r>
              <a:rPr lang="el-GR" dirty="0"/>
              <a:t>το περιεχόμενο, στην ιστοσελίδα που θέλει να </a:t>
            </a:r>
            <a:r>
              <a:rPr lang="el-GR" dirty="0" smtClean="0"/>
              <a:t>το ενσωματώσει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2543909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Τρόποι ενσωμάτωσης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Ετικέτα </a:t>
            </a:r>
            <a:r>
              <a:rPr lang="en-US" dirty="0" err="1" smtClean="0"/>
              <a:t>iframe</a:t>
            </a:r>
            <a:r>
              <a:rPr lang="el-GR" dirty="0" smtClean="0"/>
              <a:t> : Υποστηρίζει </a:t>
            </a:r>
            <a:r>
              <a:rPr lang="el-GR" dirty="0"/>
              <a:t>μεταξύ </a:t>
            </a:r>
            <a:r>
              <a:rPr lang="el-GR" dirty="0" smtClean="0"/>
              <a:t>άλλων </a:t>
            </a:r>
            <a:r>
              <a:rPr lang="el-GR" dirty="0"/>
              <a:t>ιδιότητες καθορισμού μεγέθους και </a:t>
            </a:r>
            <a:r>
              <a:rPr lang="el-GR" dirty="0" smtClean="0"/>
              <a:t>λειτουργεί ως ένα </a:t>
            </a:r>
            <a:r>
              <a:rPr lang="el-GR" dirty="0"/>
              <a:t>κομμάτι ξεχωριστής πλοήγησης μέσα σε μια </a:t>
            </a:r>
            <a:r>
              <a:rPr lang="el-GR" dirty="0" smtClean="0"/>
              <a:t>ιστοσελίδα</a:t>
            </a:r>
          </a:p>
          <a:p>
            <a:pPr lvl="1"/>
            <a:r>
              <a:rPr lang="en-US" dirty="0"/>
              <a:t>&lt;</a:t>
            </a:r>
            <a:r>
              <a:rPr lang="en-US" dirty="0" err="1"/>
              <a:t>iframe</a:t>
            </a:r>
            <a:r>
              <a:rPr lang="en-US" dirty="0"/>
              <a:t> width="640" height="360" </a:t>
            </a:r>
            <a:r>
              <a:rPr lang="en-US" dirty="0" err="1"/>
              <a:t>src</a:t>
            </a:r>
            <a:r>
              <a:rPr lang="en-US" dirty="0"/>
              <a:t>="https://www.youtube.com/embed/2TCXpgL9VY8" </a:t>
            </a:r>
            <a:r>
              <a:rPr lang="en-US" dirty="0" err="1"/>
              <a:t>frameborder</a:t>
            </a:r>
            <a:r>
              <a:rPr lang="en-US" dirty="0"/>
              <a:t>="0" </a:t>
            </a:r>
            <a:r>
              <a:rPr lang="en-US" dirty="0" err="1"/>
              <a:t>allowfullscreen</a:t>
            </a:r>
            <a:r>
              <a:rPr lang="en-US" dirty="0"/>
              <a:t>&gt;&lt;/</a:t>
            </a:r>
            <a:r>
              <a:rPr lang="en-US" dirty="0" err="1"/>
              <a:t>iframe</a:t>
            </a:r>
            <a:r>
              <a:rPr lang="en-US" dirty="0"/>
              <a:t>&gt;</a:t>
            </a:r>
            <a:endParaRPr lang="el-GR" dirty="0" smtClean="0"/>
          </a:p>
          <a:p>
            <a:r>
              <a:rPr lang="el-GR" dirty="0" smtClean="0"/>
              <a:t>Ετικέτα </a:t>
            </a:r>
            <a:r>
              <a:rPr lang="el-GR" dirty="0"/>
              <a:t>div σε συνδυασμό με κώδικα στη γλώσσα </a:t>
            </a:r>
            <a:r>
              <a:rPr lang="el-GR" dirty="0" smtClean="0"/>
              <a:t>προγραμματισμού Javascript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9996319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522071" y="2715924"/>
            <a:ext cx="8062912" cy="1470025"/>
          </a:xfrm>
        </p:spPr>
        <p:txBody>
          <a:bodyPr anchor="ctr"/>
          <a:lstStyle/>
          <a:p>
            <a:pPr algn="ctr"/>
            <a:r>
              <a:rPr lang="en-US" dirty="0" smtClean="0"/>
              <a:t>CSS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42362852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Τι είναι το </a:t>
            </a:r>
            <a:r>
              <a:rPr lang="en-US" dirty="0" smtClean="0"/>
              <a:t>CSS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Cascading Style Sheets (</a:t>
            </a:r>
            <a:r>
              <a:rPr lang="el-GR" dirty="0"/>
              <a:t>αλληλουχίες φύλλων στυλ</a:t>
            </a:r>
            <a:r>
              <a:rPr lang="el-GR" dirty="0" smtClean="0"/>
              <a:t>)</a:t>
            </a:r>
            <a:endParaRPr lang="en-US" dirty="0" smtClean="0"/>
          </a:p>
          <a:p>
            <a:r>
              <a:rPr lang="el-GR" dirty="0"/>
              <a:t>Γ</a:t>
            </a:r>
            <a:r>
              <a:rPr lang="el-GR" dirty="0" smtClean="0"/>
              <a:t>λώσσα </a:t>
            </a:r>
            <a:r>
              <a:rPr lang="el-GR" dirty="0"/>
              <a:t>σήμανσης για </a:t>
            </a:r>
            <a:r>
              <a:rPr lang="el-GR" dirty="0" smtClean="0"/>
              <a:t>καθορισμό </a:t>
            </a:r>
            <a:r>
              <a:rPr lang="el-GR" dirty="0"/>
              <a:t>της μορφής και εμφάνισης εγγράφων </a:t>
            </a:r>
            <a:r>
              <a:rPr lang="el-GR" dirty="0" smtClean="0"/>
              <a:t>HTML</a:t>
            </a:r>
          </a:p>
          <a:p>
            <a:r>
              <a:rPr lang="el-GR" dirty="0" smtClean="0"/>
              <a:t>Κανόνες </a:t>
            </a:r>
            <a:r>
              <a:rPr lang="el-GR" dirty="0"/>
              <a:t>που καθορίζουν τη διάταξη και τη μορφοποίηση των στοιχείων ενός </a:t>
            </a:r>
            <a:r>
              <a:rPr lang="el-GR" dirty="0" smtClean="0"/>
              <a:t>εγγράφου HTML</a:t>
            </a:r>
          </a:p>
          <a:p>
            <a:r>
              <a:rPr lang="el-GR" dirty="0" smtClean="0"/>
              <a:t>Διαχωρισμός της δομής και του περιεχομένου (</a:t>
            </a:r>
            <a:r>
              <a:rPr lang="en-US" dirty="0" smtClean="0"/>
              <a:t>HTML)</a:t>
            </a:r>
            <a:r>
              <a:rPr lang="el-GR" dirty="0" smtClean="0"/>
              <a:t> από τη διάταξη και την εμφάνιση (</a:t>
            </a:r>
            <a:r>
              <a:rPr lang="en-US" dirty="0" smtClean="0"/>
              <a:t>CSS)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7856425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Σύνδεση Ιστοσελίδας με </a:t>
            </a:r>
            <a:r>
              <a:rPr lang="en-US" dirty="0" smtClean="0"/>
              <a:t>CSS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</a:t>
            </a:r>
            <a:r>
              <a:rPr lang="el-GR" dirty="0" smtClean="0"/>
              <a:t>ε </a:t>
            </a:r>
            <a:r>
              <a:rPr lang="el-GR" dirty="0"/>
              <a:t>την </a:t>
            </a:r>
            <a:r>
              <a:rPr lang="el-GR" dirty="0" smtClean="0"/>
              <a:t>ετικέτα </a:t>
            </a:r>
            <a:r>
              <a:rPr lang="en-US" dirty="0"/>
              <a:t>link, </a:t>
            </a:r>
            <a:r>
              <a:rPr lang="el-GR" dirty="0"/>
              <a:t>μέσα στην ετικέτα </a:t>
            </a:r>
            <a:r>
              <a:rPr lang="en-US" dirty="0"/>
              <a:t>head (</a:t>
            </a:r>
            <a:r>
              <a:rPr lang="el-GR" dirty="0"/>
              <a:t>προτεινόμενος </a:t>
            </a:r>
            <a:r>
              <a:rPr lang="el-GR" dirty="0" smtClean="0"/>
              <a:t>τρόπος)</a:t>
            </a:r>
            <a:r>
              <a:rPr lang="en-US" dirty="0" smtClean="0"/>
              <a:t>:</a:t>
            </a:r>
            <a:endParaRPr lang="el-GR" dirty="0"/>
          </a:p>
          <a:p>
            <a:pPr lvl="1"/>
            <a:r>
              <a:rPr lang="el-GR" dirty="0"/>
              <a:t>&lt;</a:t>
            </a:r>
            <a:r>
              <a:rPr lang="en-US" dirty="0"/>
              <a:t>link </a:t>
            </a:r>
            <a:r>
              <a:rPr lang="en-US" dirty="0" err="1" smtClean="0"/>
              <a:t>rel</a:t>
            </a:r>
            <a:r>
              <a:rPr lang="en-US" dirty="0" smtClean="0"/>
              <a:t>=“</a:t>
            </a:r>
            <a:r>
              <a:rPr lang="en-US" dirty="0" err="1" smtClean="0"/>
              <a:t>stylesheet</a:t>
            </a:r>
            <a:r>
              <a:rPr lang="en-US" dirty="0" smtClean="0"/>
              <a:t>” media=“screen” </a:t>
            </a:r>
            <a:r>
              <a:rPr lang="en-US" dirty="0" err="1" smtClean="0"/>
              <a:t>href</a:t>
            </a:r>
            <a:r>
              <a:rPr lang="en-US" dirty="0" smtClean="0"/>
              <a:t>=“to-styl-mou.css”&gt;</a:t>
            </a:r>
            <a:endParaRPr lang="en-US" dirty="0"/>
          </a:p>
          <a:p>
            <a:r>
              <a:rPr lang="en-US" dirty="0" smtClean="0"/>
              <a:t>M</a:t>
            </a:r>
            <a:r>
              <a:rPr lang="el-GR" dirty="0" smtClean="0"/>
              <a:t>ε </a:t>
            </a:r>
            <a:r>
              <a:rPr lang="el-GR" dirty="0"/>
              <a:t>ενσωμάτωση των κανόνων στο έγγραφο </a:t>
            </a:r>
            <a:r>
              <a:rPr lang="en-US" dirty="0"/>
              <a:t>HTML </a:t>
            </a:r>
            <a:r>
              <a:rPr lang="el-GR" dirty="0"/>
              <a:t>με την ετικέτα </a:t>
            </a:r>
            <a:r>
              <a:rPr lang="en-US" dirty="0" smtClean="0"/>
              <a:t>style :</a:t>
            </a:r>
            <a:endParaRPr lang="en-US" dirty="0"/>
          </a:p>
          <a:p>
            <a:pPr lvl="1"/>
            <a:r>
              <a:rPr lang="en-US" dirty="0"/>
              <a:t>&lt;style&gt; h1 { color: red; } &lt;/style&gt;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0437521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</a:t>
            </a:r>
            <a:r>
              <a:rPr lang="el-GR" dirty="0" smtClean="0"/>
              <a:t>ανόνες μορφοποίησης </a:t>
            </a:r>
            <a:r>
              <a:rPr lang="en-US" dirty="0" smtClean="0"/>
              <a:t>CSS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Αποτελούνται από </a:t>
            </a:r>
            <a:r>
              <a:rPr lang="el-GR" dirty="0"/>
              <a:t>έναν «επιλογέα» και κανόνες (μέσα σε </a:t>
            </a:r>
            <a:r>
              <a:rPr lang="el-GR" dirty="0" smtClean="0"/>
              <a:t>άγκιστρα) που διαχωρίζονται </a:t>
            </a:r>
            <a:r>
              <a:rPr lang="el-GR" dirty="0"/>
              <a:t>από το ελληνικό </a:t>
            </a:r>
            <a:r>
              <a:rPr lang="el-GR" dirty="0" smtClean="0"/>
              <a:t>ερωτηματικό </a:t>
            </a:r>
            <a:r>
              <a:rPr lang="el-GR" dirty="0"/>
              <a:t>«;» και αποτελούνται από ζεύγη ονομάτων και τιμών χωρισμένα με άνω κάτω τελεία </a:t>
            </a:r>
            <a:r>
              <a:rPr lang="el-GR" dirty="0" smtClean="0"/>
              <a:t>«:»</a:t>
            </a:r>
          </a:p>
          <a:p>
            <a:pPr lvl="1"/>
            <a:r>
              <a:rPr lang="en-US" dirty="0"/>
              <a:t>P { color: green; border-bottom: 1px solid black; padding: 10px; </a:t>
            </a:r>
            <a:r>
              <a:rPr lang="en-US" dirty="0" smtClean="0"/>
              <a:t>}</a:t>
            </a: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xmlns="" val="20412298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Επιλογείς – κλάσεις - </a:t>
            </a:r>
            <a:r>
              <a:rPr lang="en-US" dirty="0" smtClean="0"/>
              <a:t>id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Οι «επιλογείς» είναι ονόματα ετικετών της </a:t>
            </a:r>
            <a:r>
              <a:rPr lang="el-GR" dirty="0" smtClean="0"/>
              <a:t>HTML (P</a:t>
            </a:r>
            <a:r>
              <a:rPr lang="el-GR" dirty="0"/>
              <a:t>, H1, div</a:t>
            </a:r>
            <a:r>
              <a:rPr lang="el-GR" dirty="0" smtClean="0"/>
              <a:t>), </a:t>
            </a:r>
            <a:r>
              <a:rPr lang="el-GR" dirty="0"/>
              <a:t>αλλά </a:t>
            </a:r>
            <a:r>
              <a:rPr lang="el-GR" dirty="0" smtClean="0"/>
              <a:t>συνήθως χρησιμοποιούνται </a:t>
            </a:r>
            <a:r>
              <a:rPr lang="el-GR" dirty="0"/>
              <a:t>σε συνδυασμό με κλάσεις ή κωδικούς </a:t>
            </a:r>
            <a:r>
              <a:rPr lang="el-GR" dirty="0" smtClean="0"/>
              <a:t>αναγνώρισης</a:t>
            </a:r>
            <a:endParaRPr lang="en-US" dirty="0" smtClean="0"/>
          </a:p>
          <a:p>
            <a:r>
              <a:rPr lang="en-US" dirty="0" smtClean="0"/>
              <a:t>O</a:t>
            </a:r>
            <a:r>
              <a:rPr lang="el-GR" dirty="0" smtClean="0"/>
              <a:t>ι </a:t>
            </a:r>
            <a:r>
              <a:rPr lang="el-GR" dirty="0"/>
              <a:t>κλάσεις (ιδιότητα </a:t>
            </a:r>
            <a:r>
              <a:rPr lang="el-GR" dirty="0" smtClean="0"/>
              <a:t>class) </a:t>
            </a:r>
            <a:r>
              <a:rPr lang="el-GR" dirty="0"/>
              <a:t>ομαδοποιούν </a:t>
            </a:r>
            <a:r>
              <a:rPr lang="el-GR" dirty="0" smtClean="0"/>
              <a:t>στοιχεία</a:t>
            </a:r>
            <a:endParaRPr lang="en-US" dirty="0" smtClean="0"/>
          </a:p>
          <a:p>
            <a:pPr lvl="1"/>
            <a:r>
              <a:rPr lang="en-US" dirty="0" err="1"/>
              <a:t>P.orismos</a:t>
            </a:r>
            <a:r>
              <a:rPr lang="en-US" dirty="0"/>
              <a:t> { padding-left: 20px; border-left: 2px; }</a:t>
            </a:r>
            <a:endParaRPr lang="en-US" dirty="0" smtClean="0"/>
          </a:p>
          <a:p>
            <a:r>
              <a:rPr lang="en-US" dirty="0" smtClean="0"/>
              <a:t>O</a:t>
            </a:r>
            <a:r>
              <a:rPr lang="el-GR" dirty="0" smtClean="0"/>
              <a:t>ι </a:t>
            </a:r>
            <a:r>
              <a:rPr lang="el-GR" dirty="0"/>
              <a:t>κωδικοί </a:t>
            </a:r>
            <a:r>
              <a:rPr lang="el-GR" dirty="0" smtClean="0"/>
              <a:t>αναγνώρισης </a:t>
            </a:r>
            <a:r>
              <a:rPr lang="el-GR" dirty="0"/>
              <a:t>(ιδιότητα </a:t>
            </a:r>
            <a:r>
              <a:rPr lang="el-GR" dirty="0" smtClean="0"/>
              <a:t>id) </a:t>
            </a:r>
            <a:r>
              <a:rPr lang="el-GR" dirty="0"/>
              <a:t>χρησιμοποιούνται για τον μοναδικό προσδιορισμό </a:t>
            </a:r>
            <a:r>
              <a:rPr lang="el-GR" dirty="0" smtClean="0"/>
              <a:t>στοιχείων</a:t>
            </a:r>
            <a:endParaRPr lang="en-US" dirty="0" smtClean="0"/>
          </a:p>
          <a:p>
            <a:pPr lvl="1"/>
            <a:r>
              <a:rPr lang="en-US" dirty="0" err="1"/>
              <a:t>P#title</a:t>
            </a:r>
            <a:r>
              <a:rPr lang="en-US" dirty="0"/>
              <a:t> { color: red; font-size: 20px; }</a:t>
            </a:r>
          </a:p>
          <a:p>
            <a:pPr lvl="1"/>
            <a:endParaRPr 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93659238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Ονομασίες ιδιοτήτων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color</a:t>
            </a:r>
            <a:r>
              <a:rPr lang="el-GR" dirty="0" smtClean="0"/>
              <a:t> :</a:t>
            </a:r>
            <a:r>
              <a:rPr lang="en-US" dirty="0" smtClean="0"/>
              <a:t> </a:t>
            </a:r>
            <a:r>
              <a:rPr lang="el-GR" dirty="0"/>
              <a:t>χρώμα κειμένου </a:t>
            </a:r>
            <a:endParaRPr lang="el-GR" dirty="0" smtClean="0"/>
          </a:p>
          <a:p>
            <a:r>
              <a:rPr lang="en-US" dirty="0" smtClean="0"/>
              <a:t>background </a:t>
            </a:r>
            <a:r>
              <a:rPr lang="el-GR" dirty="0" smtClean="0"/>
              <a:t>: φόντο </a:t>
            </a:r>
          </a:p>
          <a:p>
            <a:r>
              <a:rPr lang="en-US" dirty="0" smtClean="0"/>
              <a:t>font-size </a:t>
            </a:r>
            <a:r>
              <a:rPr lang="el-GR" dirty="0" smtClean="0"/>
              <a:t>: μέγεθος </a:t>
            </a:r>
            <a:r>
              <a:rPr lang="el-GR" dirty="0"/>
              <a:t>κειμένου</a:t>
            </a:r>
          </a:p>
          <a:p>
            <a:r>
              <a:rPr lang="en-US" dirty="0"/>
              <a:t>text-align </a:t>
            </a:r>
            <a:r>
              <a:rPr lang="el-GR" dirty="0" smtClean="0"/>
              <a:t>: στοίχιση </a:t>
            </a:r>
            <a:r>
              <a:rPr lang="el-GR" dirty="0"/>
              <a:t>κειμένου </a:t>
            </a:r>
            <a:endParaRPr lang="el-GR" dirty="0" smtClean="0"/>
          </a:p>
          <a:p>
            <a:r>
              <a:rPr lang="en-US" dirty="0" smtClean="0"/>
              <a:t>font-weight </a:t>
            </a:r>
            <a:r>
              <a:rPr lang="el-GR" dirty="0" smtClean="0"/>
              <a:t>: πάχος </a:t>
            </a:r>
            <a:r>
              <a:rPr lang="el-GR" dirty="0"/>
              <a:t>κειμένου </a:t>
            </a:r>
            <a:endParaRPr lang="el-GR" dirty="0" smtClean="0"/>
          </a:p>
          <a:p>
            <a:r>
              <a:rPr lang="en-US" dirty="0" smtClean="0"/>
              <a:t>border </a:t>
            </a:r>
            <a:r>
              <a:rPr lang="el-GR" dirty="0" smtClean="0"/>
              <a:t>: περίγραμμα</a:t>
            </a:r>
            <a:endParaRPr lang="el-GR" dirty="0"/>
          </a:p>
          <a:p>
            <a:r>
              <a:rPr lang="en-US" dirty="0"/>
              <a:t>margin </a:t>
            </a:r>
            <a:r>
              <a:rPr lang="el-GR" dirty="0" smtClean="0"/>
              <a:t>: απόσταση </a:t>
            </a:r>
          </a:p>
          <a:p>
            <a:r>
              <a:rPr lang="en-US" dirty="0" smtClean="0"/>
              <a:t>padding </a:t>
            </a:r>
            <a:r>
              <a:rPr lang="el-GR" dirty="0" smtClean="0"/>
              <a:t>: περιθώριο </a:t>
            </a:r>
          </a:p>
          <a:p>
            <a:r>
              <a:rPr lang="en-US" dirty="0" smtClean="0"/>
              <a:t>width </a:t>
            </a:r>
            <a:r>
              <a:rPr lang="el-GR" dirty="0" smtClean="0"/>
              <a:t>: πλάτος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923702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Τι είναι η </a:t>
            </a:r>
            <a:r>
              <a:rPr lang="en-US" dirty="0" smtClean="0"/>
              <a:t>HTML</a:t>
            </a:r>
            <a:r>
              <a:rPr lang="el-GR" dirty="0" smtClean="0"/>
              <a:t> (2)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Δεν </a:t>
            </a:r>
            <a:r>
              <a:rPr lang="el-GR" dirty="0"/>
              <a:t>είναι </a:t>
            </a:r>
            <a:r>
              <a:rPr lang="el-GR" dirty="0" smtClean="0"/>
              <a:t>γλώσσα </a:t>
            </a:r>
            <a:r>
              <a:rPr lang="el-GR" dirty="0"/>
              <a:t>προγραμματισμού </a:t>
            </a:r>
            <a:r>
              <a:rPr lang="el-GR" dirty="0" smtClean="0"/>
              <a:t>αλλά περιγραφική </a:t>
            </a:r>
            <a:r>
              <a:rPr lang="el-GR" dirty="0"/>
              <a:t>γλώσσα, δηλαδή ένας ειδικός τρόπος γραφής </a:t>
            </a:r>
            <a:r>
              <a:rPr lang="el-GR" dirty="0" smtClean="0"/>
              <a:t>κειμένου</a:t>
            </a:r>
          </a:p>
          <a:p>
            <a:r>
              <a:rPr lang="el-GR" dirty="0"/>
              <a:t>Κάθε στοιχείο έχει ένα </a:t>
            </a:r>
            <a:r>
              <a:rPr lang="el-GR" dirty="0" smtClean="0"/>
              <a:t>όνομα και </a:t>
            </a:r>
            <a:r>
              <a:rPr lang="el-GR" dirty="0"/>
              <a:t>περιέχεται μέσα στα σύμβολα &lt; </a:t>
            </a:r>
            <a:r>
              <a:rPr lang="el-GR" dirty="0" smtClean="0"/>
              <a:t>&gt; (ετικέτες - </a:t>
            </a:r>
            <a:r>
              <a:rPr lang="en-US" dirty="0" smtClean="0"/>
              <a:t>tags</a:t>
            </a:r>
            <a:r>
              <a:rPr lang="en-US" dirty="0"/>
              <a:t>)</a:t>
            </a:r>
            <a:endParaRPr lang="el-GR" dirty="0" smtClean="0"/>
          </a:p>
          <a:p>
            <a:r>
              <a:rPr lang="el-GR" dirty="0" smtClean="0"/>
              <a:t>Ο </a:t>
            </a:r>
            <a:r>
              <a:rPr lang="el-GR" dirty="0"/>
              <a:t>Φυλλομετρητής ανακτά </a:t>
            </a:r>
            <a:r>
              <a:rPr lang="el-GR" dirty="0" smtClean="0"/>
              <a:t>τον </a:t>
            </a:r>
            <a:r>
              <a:rPr lang="el-GR" dirty="0"/>
              <a:t>κώδικα </a:t>
            </a:r>
            <a:r>
              <a:rPr lang="el-GR" dirty="0" smtClean="0"/>
              <a:t>HTML, «</a:t>
            </a:r>
            <a:r>
              <a:rPr lang="el-GR" dirty="0"/>
              <a:t>διαβάζει» και «διερμηνεύει» τις </a:t>
            </a:r>
            <a:r>
              <a:rPr lang="el-GR" dirty="0" smtClean="0"/>
              <a:t>ετικέτες, </a:t>
            </a:r>
            <a:r>
              <a:rPr lang="el-GR" dirty="0"/>
              <a:t>δημιουργεί την ιστοσελίδα και την </a:t>
            </a:r>
            <a:r>
              <a:rPr lang="el-GR" dirty="0" smtClean="0"/>
              <a:t>εμφανίζει, </a:t>
            </a:r>
            <a:r>
              <a:rPr lang="el-GR" dirty="0"/>
              <a:t>μορφοποιώντας το κείμενο και τις </a:t>
            </a:r>
            <a:r>
              <a:rPr lang="el-GR" dirty="0" smtClean="0"/>
              <a:t>εικόνες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0328685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Δημιουργία εγγράφων </a:t>
            </a:r>
            <a:r>
              <a:rPr lang="en-US" dirty="0" smtClean="0"/>
              <a:t>HTML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</a:t>
            </a:r>
            <a:r>
              <a:rPr lang="el-GR" dirty="0" smtClean="0"/>
              <a:t>α </a:t>
            </a:r>
            <a:r>
              <a:rPr lang="el-GR" dirty="0"/>
              <a:t>έγγραφα HTML </a:t>
            </a:r>
            <a:r>
              <a:rPr lang="el-GR" dirty="0" smtClean="0"/>
              <a:t>και</a:t>
            </a:r>
            <a:r>
              <a:rPr lang="en-US" dirty="0" smtClean="0"/>
              <a:t> </a:t>
            </a:r>
            <a:r>
              <a:rPr lang="el-GR" dirty="0" smtClean="0"/>
              <a:t>CSS </a:t>
            </a:r>
            <a:r>
              <a:rPr lang="el-GR" dirty="0"/>
              <a:t>είναι αρχεία απλού </a:t>
            </a:r>
            <a:r>
              <a:rPr lang="el-GR" dirty="0" smtClean="0"/>
              <a:t>κειμένου</a:t>
            </a:r>
            <a:endParaRPr lang="en-US" dirty="0" smtClean="0"/>
          </a:p>
          <a:p>
            <a:r>
              <a:rPr lang="en-US" dirty="0" smtClean="0"/>
              <a:t>M</a:t>
            </a:r>
            <a:r>
              <a:rPr lang="el-GR" dirty="0" smtClean="0"/>
              <a:t>ε οποιονδήποτε κειμενογράφο</a:t>
            </a:r>
            <a:r>
              <a:rPr lang="en-US" dirty="0" smtClean="0"/>
              <a:t> (</a:t>
            </a:r>
            <a:r>
              <a:rPr lang="el-GR" dirty="0" smtClean="0"/>
              <a:t>σημειωματάριο)</a:t>
            </a:r>
          </a:p>
          <a:p>
            <a:r>
              <a:rPr lang="el-GR" dirty="0" smtClean="0"/>
              <a:t>Κειμενογράφος </a:t>
            </a:r>
            <a:r>
              <a:rPr lang="el-GR" dirty="0"/>
              <a:t>με </a:t>
            </a:r>
            <a:r>
              <a:rPr lang="el-GR" dirty="0" smtClean="0"/>
              <a:t>δυνατότητες </a:t>
            </a:r>
            <a:r>
              <a:rPr lang="el-GR" dirty="0"/>
              <a:t>αναγνώρισης </a:t>
            </a:r>
            <a:r>
              <a:rPr lang="el-GR" dirty="0" smtClean="0"/>
              <a:t>σύνταξης (Notepad++)</a:t>
            </a:r>
          </a:p>
          <a:p>
            <a:r>
              <a:rPr lang="el-GR" dirty="0" smtClean="0"/>
              <a:t>Αποθήκευση </a:t>
            </a:r>
            <a:r>
              <a:rPr lang="el-GR" dirty="0"/>
              <a:t>σε μορφή </a:t>
            </a:r>
            <a:r>
              <a:rPr lang="en-US" dirty="0" smtClean="0"/>
              <a:t>HTML</a:t>
            </a:r>
            <a:r>
              <a:rPr lang="el-GR" dirty="0" smtClean="0"/>
              <a:t> από άλλη εφαρμογή</a:t>
            </a:r>
          </a:p>
          <a:p>
            <a:r>
              <a:rPr lang="el-GR" dirty="0" smtClean="0"/>
              <a:t>Με εξειδικευμένες εφαρμογές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5384569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Δημιουργία εγγράφων </a:t>
            </a:r>
            <a:r>
              <a:rPr lang="en-US" dirty="0" smtClean="0"/>
              <a:t>HTML</a:t>
            </a:r>
            <a:r>
              <a:rPr lang="el-GR" dirty="0" smtClean="0"/>
              <a:t> (2)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Εφαρμογές διαδικτύου για δοκιμή των δυνατοτήτων HTML και CSS</a:t>
            </a:r>
          </a:p>
          <a:p>
            <a:r>
              <a:rPr lang="en-US" dirty="0" err="1"/>
              <a:t>jsfiddle</a:t>
            </a:r>
            <a:r>
              <a:rPr lang="en-US" dirty="0"/>
              <a:t> (</a:t>
            </a:r>
            <a:r>
              <a:rPr lang="en-US" dirty="0">
                <a:hlinkClick r:id="rId2"/>
              </a:rPr>
              <a:t>http</a:t>
            </a:r>
            <a:r>
              <a:rPr lang="en-US" dirty="0" smtClean="0">
                <a:hlinkClick r:id="rId2"/>
              </a:rPr>
              <a:t>://jsfiddle.net</a:t>
            </a:r>
            <a:r>
              <a:rPr lang="en-US" dirty="0" smtClean="0"/>
              <a:t>)</a:t>
            </a:r>
            <a:endParaRPr lang="el-GR" dirty="0" smtClean="0"/>
          </a:p>
          <a:p>
            <a:r>
              <a:rPr lang="en-US" dirty="0" err="1" smtClean="0"/>
              <a:t>codepen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codepen.io</a:t>
            </a:r>
            <a:r>
              <a:rPr lang="en-US" dirty="0" smtClean="0"/>
              <a:t>)</a:t>
            </a:r>
            <a:endParaRPr lang="el-GR" dirty="0" smtClean="0"/>
          </a:p>
          <a:p>
            <a:r>
              <a:rPr lang="en-US" dirty="0" err="1" smtClean="0"/>
              <a:t>dabblet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dabblet.com</a:t>
            </a:r>
            <a:r>
              <a:rPr lang="en-US" dirty="0" smtClean="0"/>
              <a:t>)</a:t>
            </a:r>
            <a:endParaRPr lang="el-GR" dirty="0" smtClean="0"/>
          </a:p>
          <a:p>
            <a:r>
              <a:rPr lang="en-US" dirty="0" err="1" smtClean="0"/>
              <a:t>cssdesk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>
                <a:hlinkClick r:id="rId5"/>
              </a:rPr>
              <a:t>http</a:t>
            </a:r>
            <a:r>
              <a:rPr lang="en-US" dirty="0" smtClean="0">
                <a:hlinkClick r:id="rId5"/>
              </a:rPr>
              <a:t>://cssdesk.com</a:t>
            </a:r>
            <a:r>
              <a:rPr lang="el-GR" dirty="0"/>
              <a:t>)</a:t>
            </a: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xmlns="" val="1082079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Ιστορική αναδρομή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88166"/>
            <a:ext cx="8229600" cy="4783756"/>
          </a:xfrm>
        </p:spPr>
        <p:txBody>
          <a:bodyPr>
            <a:normAutofit fontScale="92500" lnSpcReduction="10000"/>
          </a:bodyPr>
          <a:lstStyle/>
          <a:p>
            <a:r>
              <a:rPr lang="el-GR" dirty="0" smtClean="0"/>
              <a:t>Το 1990 </a:t>
            </a:r>
            <a:r>
              <a:rPr lang="el-GR" dirty="0"/>
              <a:t>ο Tim Berners-Lee </a:t>
            </a:r>
            <a:r>
              <a:rPr lang="el-GR" dirty="0" smtClean="0"/>
              <a:t>(CERN) δημιούργησε το πρωτόκολλο </a:t>
            </a:r>
            <a:r>
              <a:rPr lang="en-US" dirty="0"/>
              <a:t>HTTP (</a:t>
            </a:r>
            <a:r>
              <a:rPr lang="en-US" dirty="0" err="1"/>
              <a:t>HyperText</a:t>
            </a:r>
            <a:r>
              <a:rPr lang="en-US" dirty="0"/>
              <a:t> Transfer Protocol)</a:t>
            </a:r>
            <a:r>
              <a:rPr lang="el-GR" dirty="0" smtClean="0"/>
              <a:t>, </a:t>
            </a:r>
            <a:r>
              <a:rPr lang="el-GR" dirty="0"/>
              <a:t>με το οποίο μπορούμε να </a:t>
            </a:r>
            <a:r>
              <a:rPr lang="el-GR" dirty="0" smtClean="0"/>
              <a:t>μεταφέρουμε </a:t>
            </a:r>
            <a:r>
              <a:rPr lang="el-GR" dirty="0"/>
              <a:t>κάθε είδους πληροφορία μέσα στο </a:t>
            </a:r>
            <a:r>
              <a:rPr lang="el-GR" dirty="0" smtClean="0"/>
              <a:t>Διαδίκτυο</a:t>
            </a:r>
            <a:endParaRPr lang="el-GR" dirty="0"/>
          </a:p>
          <a:p>
            <a:r>
              <a:rPr lang="el-GR" dirty="0"/>
              <a:t>Οι ιστοσελίδες, </a:t>
            </a:r>
            <a:r>
              <a:rPr lang="el-GR" dirty="0" smtClean="0"/>
              <a:t>ήταν </a:t>
            </a:r>
            <a:r>
              <a:rPr lang="el-GR" dirty="0"/>
              <a:t>γραμμένες στην πρώτη έκδοση </a:t>
            </a:r>
            <a:r>
              <a:rPr lang="el-GR" dirty="0" smtClean="0"/>
              <a:t>της γλώσσας </a:t>
            </a:r>
            <a:r>
              <a:rPr lang="en-US" dirty="0" smtClean="0"/>
              <a:t>HTML</a:t>
            </a:r>
            <a:endParaRPr lang="el-GR" dirty="0" smtClean="0"/>
          </a:p>
          <a:p>
            <a:r>
              <a:rPr lang="en-US" dirty="0" smtClean="0"/>
              <a:t>H</a:t>
            </a:r>
            <a:r>
              <a:rPr lang="el-GR" dirty="0" smtClean="0"/>
              <a:t> </a:t>
            </a:r>
            <a:r>
              <a:rPr lang="en-US" dirty="0" smtClean="0"/>
              <a:t>HTML</a:t>
            </a:r>
            <a:r>
              <a:rPr lang="en-US" dirty="0"/>
              <a:t>, </a:t>
            </a:r>
            <a:r>
              <a:rPr lang="el-GR" dirty="0" smtClean="0"/>
              <a:t>περνώντας από HTML </a:t>
            </a:r>
            <a:r>
              <a:rPr lang="el-GR" dirty="0"/>
              <a:t>σε HTML+, σε HTML 2, σε HTML </a:t>
            </a:r>
            <a:r>
              <a:rPr lang="el-GR" dirty="0" smtClean="0"/>
              <a:t>3.2 και σε </a:t>
            </a:r>
            <a:r>
              <a:rPr lang="el-GR" dirty="0"/>
              <a:t>HTML 4, </a:t>
            </a:r>
            <a:r>
              <a:rPr lang="el-GR" dirty="0" smtClean="0"/>
              <a:t>απέκτησε δυνατότητες </a:t>
            </a:r>
            <a:r>
              <a:rPr lang="el-GR" dirty="0"/>
              <a:t>εμφάνισης </a:t>
            </a:r>
            <a:r>
              <a:rPr lang="el-GR" dirty="0" smtClean="0"/>
              <a:t>κινούμενων </a:t>
            </a:r>
            <a:r>
              <a:rPr lang="el-GR" dirty="0"/>
              <a:t>γραφικών εικόνων και άλλων ειδικών εφέ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239306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Τα αρχεία </a:t>
            </a:r>
            <a:r>
              <a:rPr lang="en-US" dirty="0" smtClean="0"/>
              <a:t>HTML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Γράφονται σε συντάκτες κειμένου</a:t>
            </a:r>
          </a:p>
          <a:p>
            <a:r>
              <a:rPr lang="el-GR" dirty="0" smtClean="0"/>
              <a:t>Αποθηκεύονται σε μορφή</a:t>
            </a:r>
            <a:r>
              <a:rPr lang="en-US" dirty="0" smtClean="0"/>
              <a:t> ASCII</a:t>
            </a:r>
          </a:p>
          <a:p>
            <a:r>
              <a:rPr lang="el-GR" dirty="0" smtClean="0"/>
              <a:t>Έχουν επέκταση </a:t>
            </a:r>
            <a:r>
              <a:rPr lang="en-US" dirty="0" smtClean="0"/>
              <a:t>.html </a:t>
            </a:r>
            <a:r>
              <a:rPr lang="el-GR" dirty="0" smtClean="0"/>
              <a:t>ή </a:t>
            </a:r>
            <a:r>
              <a:rPr lang="en-US" dirty="0" smtClean="0"/>
              <a:t>.</a:t>
            </a:r>
            <a:r>
              <a:rPr lang="en-US" dirty="0" err="1" smtClean="0"/>
              <a:t>htm</a:t>
            </a:r>
            <a:endParaRPr lang="en-US" dirty="0" smtClean="0"/>
          </a:p>
          <a:p>
            <a:r>
              <a:rPr lang="el-GR" dirty="0" smtClean="0"/>
              <a:t>Περιέχουν:</a:t>
            </a:r>
          </a:p>
          <a:p>
            <a:pPr lvl="1"/>
            <a:r>
              <a:rPr lang="el-GR" dirty="0" smtClean="0"/>
              <a:t>το </a:t>
            </a:r>
            <a:r>
              <a:rPr lang="el-GR" dirty="0"/>
              <a:t>κείμενο της </a:t>
            </a:r>
            <a:r>
              <a:rPr lang="el-GR" dirty="0" smtClean="0"/>
              <a:t>ιστοσελίδας</a:t>
            </a:r>
            <a:endParaRPr lang="el-GR" dirty="0"/>
          </a:p>
          <a:p>
            <a:pPr lvl="1"/>
            <a:r>
              <a:rPr lang="el-GR" dirty="0" smtClean="0"/>
              <a:t>τις </a:t>
            </a:r>
            <a:r>
              <a:rPr lang="el-GR" dirty="0"/>
              <a:t>ετικέτες της </a:t>
            </a:r>
            <a:r>
              <a:rPr lang="el-GR" dirty="0" smtClean="0"/>
              <a:t>HTML</a:t>
            </a:r>
          </a:p>
          <a:p>
            <a:pPr marL="537210" lvl="1" indent="0">
              <a:buNone/>
            </a:pP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xmlns="" val="30560574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Οι ετικέτες </a:t>
            </a:r>
            <a:r>
              <a:rPr lang="en-US" dirty="0" smtClean="0"/>
              <a:t>HTML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Y</a:t>
            </a:r>
            <a:r>
              <a:rPr lang="el-GR" dirty="0" smtClean="0"/>
              <a:t>ποδεικνύουν </a:t>
            </a:r>
            <a:r>
              <a:rPr lang="el-GR" dirty="0"/>
              <a:t>τα </a:t>
            </a:r>
            <a:r>
              <a:rPr lang="el-GR" dirty="0" smtClean="0"/>
              <a:t>στοιχεία,</a:t>
            </a:r>
            <a:r>
              <a:rPr lang="en-US" dirty="0" smtClean="0"/>
              <a:t> </a:t>
            </a:r>
            <a:r>
              <a:rPr lang="el-GR" dirty="0" smtClean="0"/>
              <a:t>τη </a:t>
            </a:r>
            <a:r>
              <a:rPr lang="el-GR" dirty="0"/>
              <a:t>δομή και τη μορφοποίηση των ιστοσελίδων, </a:t>
            </a:r>
            <a:r>
              <a:rPr lang="el-GR" dirty="0" smtClean="0"/>
              <a:t>καθώς</a:t>
            </a:r>
            <a:r>
              <a:rPr lang="en-US" dirty="0" smtClean="0"/>
              <a:t> </a:t>
            </a:r>
            <a:r>
              <a:rPr lang="el-GR" dirty="0" smtClean="0"/>
              <a:t>και </a:t>
            </a:r>
            <a:r>
              <a:rPr lang="el-GR" dirty="0"/>
              <a:t>τους συνδέσμους υπερ-κειμένου προς </a:t>
            </a:r>
            <a:r>
              <a:rPr lang="el-GR" dirty="0" smtClean="0"/>
              <a:t>άλλες</a:t>
            </a:r>
            <a:r>
              <a:rPr lang="en-US" dirty="0" smtClean="0"/>
              <a:t> </a:t>
            </a:r>
            <a:r>
              <a:rPr lang="el-GR" dirty="0" smtClean="0"/>
              <a:t>ιστοσελίδες </a:t>
            </a:r>
            <a:r>
              <a:rPr lang="el-GR" dirty="0"/>
              <a:t>ή προς αρχεία άλλων μορφών (πολυμέσα</a:t>
            </a:r>
            <a:r>
              <a:rPr lang="el-GR" dirty="0" smtClean="0"/>
              <a:t>)</a:t>
            </a:r>
            <a:endParaRPr lang="en-US" dirty="0" smtClean="0"/>
          </a:p>
          <a:p>
            <a:r>
              <a:rPr lang="el-GR" dirty="0"/>
              <a:t>Οι περισσότερες </a:t>
            </a:r>
            <a:r>
              <a:rPr lang="el-GR" dirty="0" smtClean="0"/>
              <a:t>εμφανίζονται </a:t>
            </a:r>
            <a:r>
              <a:rPr lang="el-GR" dirty="0"/>
              <a:t>κατά </a:t>
            </a:r>
            <a:r>
              <a:rPr lang="el-GR" dirty="0" smtClean="0"/>
              <a:t>ζεύγη </a:t>
            </a:r>
            <a:r>
              <a:rPr lang="el-GR" sz="2400" dirty="0" smtClean="0"/>
              <a:t>&lt;</a:t>
            </a:r>
            <a:r>
              <a:rPr lang="el-GR" sz="2400" dirty="0"/>
              <a:t>ΌνομαΕτικέτας&gt; επηρεαζόμενο </a:t>
            </a:r>
            <a:r>
              <a:rPr lang="el-GR" sz="2400" dirty="0" smtClean="0"/>
              <a:t>κείμενο &lt;/</a:t>
            </a:r>
            <a:r>
              <a:rPr lang="el-GR" sz="2400" dirty="0"/>
              <a:t>ΌνομαΕτικέτας</a:t>
            </a:r>
            <a:r>
              <a:rPr lang="el-GR" sz="2400" dirty="0" smtClean="0"/>
              <a:t>&gt;</a:t>
            </a:r>
            <a:endParaRPr lang="en-US" sz="2400" dirty="0" smtClean="0"/>
          </a:p>
          <a:p>
            <a:r>
              <a:rPr lang="en-US" dirty="0" smtClean="0"/>
              <a:t>O</a:t>
            </a:r>
            <a:r>
              <a:rPr lang="el-GR" dirty="0" smtClean="0"/>
              <a:t>ρισμένες είναι</a:t>
            </a:r>
            <a:r>
              <a:rPr lang="en-US" dirty="0" smtClean="0"/>
              <a:t> </a:t>
            </a:r>
            <a:r>
              <a:rPr lang="el-GR" dirty="0" smtClean="0"/>
              <a:t>«μονομελείς</a:t>
            </a:r>
            <a:r>
              <a:rPr lang="el-GR" dirty="0"/>
              <a:t>», </a:t>
            </a:r>
            <a:r>
              <a:rPr lang="el-GR" dirty="0" smtClean="0"/>
              <a:t>άλλες περιέχουν </a:t>
            </a:r>
            <a:r>
              <a:rPr lang="el-GR" dirty="0"/>
              <a:t>επιπλέον </a:t>
            </a:r>
            <a:r>
              <a:rPr lang="el-GR" dirty="0" smtClean="0"/>
              <a:t>πληροφορίες</a:t>
            </a:r>
            <a:r>
              <a:rPr lang="en-US" dirty="0" smtClean="0"/>
              <a:t> </a:t>
            </a:r>
            <a:r>
              <a:rPr lang="el-GR" dirty="0" smtClean="0"/>
              <a:t>και </a:t>
            </a:r>
            <a:r>
              <a:rPr lang="el-GR" dirty="0"/>
              <a:t>κείμενο μέσα στα </a:t>
            </a:r>
            <a:r>
              <a:rPr lang="el-GR" dirty="0" smtClean="0"/>
              <a:t>σύμβολα</a:t>
            </a:r>
            <a:r>
              <a:rPr lang="en-US" dirty="0" smtClean="0"/>
              <a:t> </a:t>
            </a:r>
            <a:r>
              <a:rPr lang="el-GR" sz="2400" dirty="0" smtClean="0"/>
              <a:t>&lt; </a:t>
            </a:r>
            <a:r>
              <a:rPr lang="el-GR" sz="2400" dirty="0"/>
              <a:t>&gt;</a:t>
            </a:r>
            <a:endParaRPr lang="en-US" sz="2400" dirty="0" smtClean="0"/>
          </a:p>
          <a:p>
            <a:endParaRPr lang="en-US" sz="2400" dirty="0" smtClean="0"/>
          </a:p>
          <a:p>
            <a:endParaRPr lang="el-GR" sz="2400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4132081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</a:t>
            </a:r>
            <a:r>
              <a:rPr lang="el-GR" dirty="0" smtClean="0"/>
              <a:t>ασικές ετικέτες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/>
              <a:t>&lt;HTML&gt;...&lt;/HTML&gt; </a:t>
            </a:r>
            <a:r>
              <a:rPr lang="en-US" dirty="0"/>
              <a:t> </a:t>
            </a:r>
            <a:r>
              <a:rPr lang="en-US" dirty="0" smtClean="0"/>
              <a:t>: </a:t>
            </a:r>
            <a:r>
              <a:rPr lang="el-GR" dirty="0" smtClean="0"/>
              <a:t>Αρχή </a:t>
            </a:r>
            <a:r>
              <a:rPr lang="el-GR" dirty="0"/>
              <a:t>και </a:t>
            </a:r>
            <a:r>
              <a:rPr lang="el-GR" dirty="0" smtClean="0"/>
              <a:t>τέλος ιστοσελίδας</a:t>
            </a:r>
            <a:endParaRPr lang="el-GR" dirty="0"/>
          </a:p>
          <a:p>
            <a:r>
              <a:rPr lang="el-GR" dirty="0"/>
              <a:t>&lt;HEAD&gt;...&lt;/HEAD&gt; </a:t>
            </a:r>
            <a:r>
              <a:rPr lang="el-GR" dirty="0" smtClean="0"/>
              <a:t>: Επικεφαλίδα (Διαχειριστικής </a:t>
            </a:r>
            <a:r>
              <a:rPr lang="el-GR" dirty="0"/>
              <a:t>φύσεως πληροφορίες που </a:t>
            </a:r>
            <a:r>
              <a:rPr lang="el-GR" dirty="0" smtClean="0"/>
              <a:t>δεν προβάλονται)</a:t>
            </a:r>
            <a:endParaRPr lang="el-GR" dirty="0"/>
          </a:p>
          <a:p>
            <a:r>
              <a:rPr lang="el-GR" dirty="0"/>
              <a:t>&lt;BODY&gt;...&lt;/BODY</a:t>
            </a:r>
            <a:r>
              <a:rPr lang="el-GR" dirty="0" smtClean="0"/>
              <a:t>&gt; :  Σώμα - περιεχόμενο ιστοσελίδας</a:t>
            </a:r>
          </a:p>
          <a:p>
            <a:r>
              <a:rPr lang="el-GR" dirty="0" smtClean="0"/>
              <a:t>&lt;TITLE&gt;...&lt;/TITLE&gt; : Ο τίτλος της ιστοσελίδας</a:t>
            </a:r>
          </a:p>
          <a:p>
            <a:r>
              <a:rPr lang="el-GR" dirty="0" smtClean="0"/>
              <a:t>&lt;</a:t>
            </a:r>
            <a:r>
              <a:rPr lang="el-GR" dirty="0"/>
              <a:t>P&gt;...&lt;/P&gt; </a:t>
            </a:r>
            <a:r>
              <a:rPr lang="el-GR" dirty="0" smtClean="0"/>
              <a:t>: Παράγραφος</a:t>
            </a:r>
            <a:endParaRPr lang="el-GR" dirty="0"/>
          </a:p>
          <a:p>
            <a:r>
              <a:rPr lang="el-GR" dirty="0"/>
              <a:t>&lt;BR&gt; </a:t>
            </a:r>
            <a:r>
              <a:rPr lang="el-GR" dirty="0" smtClean="0"/>
              <a:t>: Αλλαγή γραμμής</a:t>
            </a:r>
            <a:endParaRPr lang="el-GR" dirty="0"/>
          </a:p>
          <a:p>
            <a:r>
              <a:rPr lang="el-GR" dirty="0"/>
              <a:t>&lt;IMG&gt; </a:t>
            </a:r>
            <a:r>
              <a:rPr lang="el-GR" dirty="0" smtClean="0"/>
              <a:t>: Εισαγωγή εικόνας και παραμέτρων θέσης, μεγέθους της </a:t>
            </a:r>
            <a:r>
              <a:rPr lang="el-GR" dirty="0"/>
              <a:t>κ.ά.</a:t>
            </a:r>
          </a:p>
          <a:p>
            <a:r>
              <a:rPr lang="el-GR" dirty="0"/>
              <a:t>&lt;A HREF="URL"&gt;...&lt;/A&gt; </a:t>
            </a:r>
            <a:r>
              <a:rPr lang="el-GR" dirty="0" smtClean="0"/>
              <a:t>Δεσμός </a:t>
            </a:r>
            <a:r>
              <a:rPr lang="el-GR" dirty="0"/>
              <a:t>με </a:t>
            </a:r>
            <a:r>
              <a:rPr lang="el-GR" dirty="0" smtClean="0"/>
              <a:t>ιστοσελίδα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5019452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4008" indent="0">
              <a:buNone/>
            </a:pPr>
            <a:r>
              <a:rPr lang="el-GR" dirty="0"/>
              <a:t>&lt;HTML&gt;</a:t>
            </a:r>
          </a:p>
          <a:p>
            <a:pPr marL="64008" indent="0">
              <a:buNone/>
            </a:pPr>
            <a:r>
              <a:rPr lang="el-GR" dirty="0" smtClean="0"/>
              <a:t>	&lt;</a:t>
            </a:r>
            <a:r>
              <a:rPr lang="el-GR" dirty="0"/>
              <a:t>HEAD&gt;</a:t>
            </a:r>
          </a:p>
          <a:p>
            <a:pPr marL="64008" indent="0">
              <a:buNone/>
            </a:pPr>
            <a:r>
              <a:rPr lang="el-GR" dirty="0" smtClean="0"/>
              <a:t>		&lt;</a:t>
            </a:r>
            <a:r>
              <a:rPr lang="el-GR" dirty="0"/>
              <a:t>TITLE&gt; Εδώ είναι ο τίτλος &lt;/TITLE&gt;</a:t>
            </a:r>
          </a:p>
          <a:p>
            <a:pPr marL="64008" indent="0">
              <a:buNone/>
            </a:pPr>
            <a:r>
              <a:rPr lang="el-GR" dirty="0" smtClean="0"/>
              <a:t>	&lt;/</a:t>
            </a:r>
            <a:r>
              <a:rPr lang="el-GR" dirty="0"/>
              <a:t>HEAD&gt;</a:t>
            </a:r>
          </a:p>
          <a:p>
            <a:pPr marL="64008" indent="0">
              <a:buNone/>
            </a:pPr>
            <a:r>
              <a:rPr lang="el-GR" dirty="0" smtClean="0"/>
              <a:t>	&lt;</a:t>
            </a:r>
            <a:r>
              <a:rPr lang="el-GR" dirty="0"/>
              <a:t>BODY&gt;</a:t>
            </a:r>
          </a:p>
          <a:p>
            <a:pPr marL="64008" indent="0">
              <a:buNone/>
            </a:pPr>
            <a:r>
              <a:rPr lang="el-GR" dirty="0" smtClean="0"/>
              <a:t>		... </a:t>
            </a:r>
            <a:r>
              <a:rPr lang="el-GR" dirty="0"/>
              <a:t>κυρίως κείμενο </a:t>
            </a:r>
            <a:r>
              <a:rPr lang="el-GR" dirty="0" smtClean="0"/>
              <a:t>...</a:t>
            </a:r>
            <a:endParaRPr lang="el-GR" dirty="0"/>
          </a:p>
          <a:p>
            <a:pPr marL="64008" indent="0">
              <a:buNone/>
            </a:pPr>
            <a:r>
              <a:rPr lang="el-GR" dirty="0" smtClean="0"/>
              <a:t>	&lt;/</a:t>
            </a:r>
            <a:r>
              <a:rPr lang="el-GR" dirty="0"/>
              <a:t>BODY&gt;</a:t>
            </a:r>
          </a:p>
          <a:p>
            <a:pPr marL="64008" indent="0">
              <a:buNone/>
            </a:pPr>
            <a:r>
              <a:rPr lang="el-GR" dirty="0"/>
              <a:t>&lt;/HTML</a:t>
            </a:r>
            <a:r>
              <a:rPr lang="el-GR" dirty="0" smtClean="0"/>
              <a:t>&gt;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8157014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Ετικέτες Επικεφαλίδων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Χ</a:t>
            </a:r>
            <a:r>
              <a:rPr lang="el-GR" dirty="0" smtClean="0"/>
              <a:t>ρησιμοποιούνται </a:t>
            </a:r>
            <a:r>
              <a:rPr lang="el-GR" dirty="0"/>
              <a:t>για τον </a:t>
            </a:r>
            <a:r>
              <a:rPr lang="el-GR" dirty="0" smtClean="0"/>
              <a:t>διαχωρισμό </a:t>
            </a:r>
            <a:r>
              <a:rPr lang="el-GR" dirty="0"/>
              <a:t>των ενοτήτων </a:t>
            </a:r>
            <a:r>
              <a:rPr lang="el-GR" dirty="0" smtClean="0"/>
              <a:t>κειμένου</a:t>
            </a:r>
          </a:p>
          <a:p>
            <a:r>
              <a:rPr lang="en-US" dirty="0" smtClean="0"/>
              <a:t>H</a:t>
            </a:r>
            <a:r>
              <a:rPr lang="el-GR" dirty="0" smtClean="0"/>
              <a:t> </a:t>
            </a:r>
            <a:r>
              <a:rPr lang="el-GR" dirty="0"/>
              <a:t>HTML ορίζει 6 επίπεδα </a:t>
            </a:r>
            <a:r>
              <a:rPr lang="el-GR" dirty="0" smtClean="0"/>
              <a:t>επικεφαλίδων,</a:t>
            </a:r>
          </a:p>
          <a:p>
            <a:r>
              <a:rPr lang="el-GR" dirty="0" smtClean="0"/>
              <a:t>Μορφή ετικέτας</a:t>
            </a:r>
          </a:p>
          <a:p>
            <a:pPr marL="64008" indent="0">
              <a:buNone/>
            </a:pPr>
            <a:r>
              <a:rPr lang="el-GR" dirty="0" smtClean="0"/>
              <a:t>	</a:t>
            </a:r>
            <a:r>
              <a:rPr lang="en-US" dirty="0" smtClean="0"/>
              <a:t>&lt;</a:t>
            </a:r>
            <a:r>
              <a:rPr lang="en-US" dirty="0"/>
              <a:t>H1&gt; </a:t>
            </a:r>
            <a:r>
              <a:rPr lang="el-GR" dirty="0"/>
              <a:t>Τίτλος Επικεφαλίδας &lt;/</a:t>
            </a:r>
            <a:r>
              <a:rPr lang="en-US" dirty="0"/>
              <a:t>H1</a:t>
            </a:r>
            <a:r>
              <a:rPr lang="en-US" dirty="0" smtClean="0"/>
              <a:t>&gt;</a:t>
            </a:r>
            <a:endParaRPr lang="el-GR" dirty="0" smtClean="0"/>
          </a:p>
          <a:p>
            <a:r>
              <a:rPr lang="el-GR" dirty="0" smtClean="0"/>
              <a:t>Δεν αριθμούνται αλλά έχουν διαφορετική μορφοποίηση</a:t>
            </a:r>
          </a:p>
          <a:p>
            <a:r>
              <a:rPr lang="el-GR" dirty="0" smtClean="0"/>
              <a:t>Αποτελούν </a:t>
            </a:r>
            <a:r>
              <a:rPr lang="el-GR" dirty="0"/>
              <a:t>στοιχεία διάρθρωσης κειμένου</a:t>
            </a:r>
          </a:p>
        </p:txBody>
      </p:sp>
    </p:spTree>
    <p:extLst>
      <p:ext uri="{BB962C8B-B14F-4D97-AF65-F5344CB8AC3E}">
        <p14:creationId xmlns:p14="http://schemas.microsoft.com/office/powerpoint/2010/main" xmlns="" val="42038258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900</TotalTime>
  <Words>1453</Words>
  <Application>Microsoft Office PowerPoint</Application>
  <PresentationFormat>Προβολή στην οθόνη (4:3)</PresentationFormat>
  <Paragraphs>185</Paragraphs>
  <Slides>31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31</vt:i4>
      </vt:variant>
    </vt:vector>
  </HeadingPairs>
  <TitlesOfParts>
    <vt:vector size="32" baseType="lpstr">
      <vt:lpstr>Verve</vt:lpstr>
      <vt:lpstr>Εισαγωγή στην HTML</vt:lpstr>
      <vt:lpstr>Τι είναι η HTML</vt:lpstr>
      <vt:lpstr>Τι είναι η HTML (2)</vt:lpstr>
      <vt:lpstr>Ιστορική αναδρομή</vt:lpstr>
      <vt:lpstr>Τα αρχεία HTML</vt:lpstr>
      <vt:lpstr>Οι ετικέτες HTML</vt:lpstr>
      <vt:lpstr>Bασικές ετικέτες</vt:lpstr>
      <vt:lpstr>Παράδειγμα</vt:lpstr>
      <vt:lpstr>Ετικέτες Επικεφαλίδων</vt:lpstr>
      <vt:lpstr>Παράδειγμα επικεφαλίδων</vt:lpstr>
      <vt:lpstr>Σύνδεσμοι</vt:lpstr>
      <vt:lpstr>Εισαγωγή Εικόνας</vt:lpstr>
      <vt:lpstr>Επισημάνσεις</vt:lpstr>
      <vt:lpstr>HTML 5</vt:lpstr>
      <vt:lpstr>Η HTML5</vt:lpstr>
      <vt:lpstr>Πιο συγκεκιρμένα</vt:lpstr>
      <vt:lpstr>Εισαγωγή βίντεο και ήχου</vt:lpstr>
      <vt:lpstr>Παραδείγματα ετικετών</vt:lpstr>
      <vt:lpstr>Δομή εγγράφου</vt:lpstr>
      <vt:lpstr>Δομή εγγράφου (2)</vt:lpstr>
      <vt:lpstr>HTML5 και εφαρμογές διαδικτύου</vt:lpstr>
      <vt:lpstr>Ενσωμάτωση</vt:lpstr>
      <vt:lpstr>Τρόποι ενσωμάτωσης</vt:lpstr>
      <vt:lpstr>CSS</vt:lpstr>
      <vt:lpstr>Τι είναι το CSS</vt:lpstr>
      <vt:lpstr>Σύνδεση Ιστοσελίδας με CSS</vt:lpstr>
      <vt:lpstr>Κανόνες μορφοποίησης CSS</vt:lpstr>
      <vt:lpstr>Επιλογείς – κλάσεις - id</vt:lpstr>
      <vt:lpstr>Ονομασίες ιδιοτήτων</vt:lpstr>
      <vt:lpstr>Δημιουργία εγγράφων HTML</vt:lpstr>
      <vt:lpstr>Δημιουργία εγγράφων HTML (2)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ΠΕΡΙΒΑΛΛΟΝΤΑ ΑΝΑΠΤΥΞΗΣ ΕΦΑΡΜΟΓΩΝ</dc:title>
  <dc:creator>spl</dc:creator>
  <cp:lastModifiedBy>Εργαστήριο</cp:lastModifiedBy>
  <cp:revision>92</cp:revision>
  <dcterms:created xsi:type="dcterms:W3CDTF">2015-11-16T18:40:55Z</dcterms:created>
  <dcterms:modified xsi:type="dcterms:W3CDTF">2016-01-20T06:43:23Z</dcterms:modified>
</cp:coreProperties>
</file>