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4" r:id="rId5"/>
    <p:sldId id="260" r:id="rId6"/>
    <p:sldId id="259" r:id="rId7"/>
    <p:sldId id="261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3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7" autoAdjust="0"/>
    <p:restoredTop sz="94636" autoAdjust="0"/>
  </p:normalViewPr>
  <p:slideViewPr>
    <p:cSldViewPr snapToGrid="0">
      <p:cViewPr>
        <p:scale>
          <a:sx n="102" d="100"/>
          <a:sy n="102" d="100"/>
        </p:scale>
        <p:origin x="-211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1/5/2020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/>
          </a:bodyPr>
          <a:lstStyle/>
          <a:p>
            <a:r>
              <a:rPr lang="el-GR" dirty="0"/>
              <a:t>Κοινωνικά Δίκτυα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Κατηγορίες </a:t>
            </a:r>
            <a:r>
              <a:rPr lang="el-GR" dirty="0"/>
              <a:t>με βάση </a:t>
            </a:r>
            <a:r>
              <a:rPr lang="el-GR" dirty="0" smtClean="0"/>
              <a:t>το είδος </a:t>
            </a:r>
            <a:r>
              <a:rPr lang="el-GR" dirty="0"/>
              <a:t>και το </a:t>
            </a:r>
            <a:r>
              <a:rPr lang="el-GR" dirty="0" smtClean="0"/>
              <a:t>περιεχόμενό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Μέσα ή ιστοσελίδες </a:t>
            </a:r>
            <a:r>
              <a:rPr lang="el-GR" dirty="0" smtClean="0"/>
              <a:t>Κοινωνικής Δικτύωσης</a:t>
            </a:r>
            <a:endParaRPr lang="el-GR" dirty="0"/>
          </a:p>
          <a:p>
            <a:r>
              <a:rPr lang="el-GR" dirty="0" smtClean="0"/>
              <a:t>Μικρο-ιστολόγια</a:t>
            </a:r>
            <a:endParaRPr lang="el-GR" dirty="0"/>
          </a:p>
          <a:p>
            <a:r>
              <a:rPr lang="el-GR" dirty="0" smtClean="0"/>
              <a:t>Ιστολόγια</a:t>
            </a:r>
            <a:endParaRPr lang="el-GR" dirty="0"/>
          </a:p>
          <a:p>
            <a:r>
              <a:rPr lang="el-GR" dirty="0" smtClean="0"/>
              <a:t>Wiki</a:t>
            </a:r>
            <a:endParaRPr lang="el-GR" dirty="0"/>
          </a:p>
          <a:p>
            <a:r>
              <a:rPr lang="el-GR" dirty="0" smtClean="0"/>
              <a:t>Κοινωνικά </a:t>
            </a:r>
            <a:r>
              <a:rPr lang="el-GR" dirty="0"/>
              <a:t>«Αγαπημένα»</a:t>
            </a:r>
          </a:p>
          <a:p>
            <a:r>
              <a:rPr lang="el-GR" dirty="0" smtClean="0"/>
              <a:t>Κοινωνικές </a:t>
            </a:r>
            <a:r>
              <a:rPr lang="el-GR" dirty="0"/>
              <a:t>Προτροπές</a:t>
            </a:r>
          </a:p>
          <a:p>
            <a:r>
              <a:rPr lang="el-GR" dirty="0" smtClean="0"/>
              <a:t>Θεματικά </a:t>
            </a:r>
            <a:r>
              <a:rPr lang="el-GR" dirty="0"/>
              <a:t>Κοινωνικά Δίκτυα </a:t>
            </a:r>
            <a:r>
              <a:rPr lang="el-GR" dirty="0" smtClean="0"/>
              <a:t>(πχ φωτογραφίες, βίντεο)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65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Μέσα ή Ιστοσελίδες Κοινωνικής </a:t>
            </a:r>
            <a:r>
              <a:rPr lang="el-GR" dirty="0"/>
              <a:t>Δικτύωσης (Social Networks)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l-GR" dirty="0" smtClean="0"/>
              <a:t>ο δημοφιλέστερο </a:t>
            </a:r>
            <a:r>
              <a:rPr lang="el-GR" dirty="0"/>
              <a:t>μέσο Κοινωνικών </a:t>
            </a:r>
            <a:r>
              <a:rPr lang="el-GR" dirty="0" smtClean="0"/>
              <a:t>Δικτύων</a:t>
            </a:r>
          </a:p>
          <a:p>
            <a:r>
              <a:rPr lang="el-GR" dirty="0" smtClean="0"/>
              <a:t>Οι </a:t>
            </a:r>
            <a:r>
              <a:rPr lang="el-GR" dirty="0"/>
              <a:t>χρήστες εγγράφονται και </a:t>
            </a:r>
            <a:r>
              <a:rPr lang="el-GR" dirty="0" smtClean="0"/>
              <a:t>αλληλεπιδρούν </a:t>
            </a:r>
            <a:r>
              <a:rPr lang="el-GR" dirty="0"/>
              <a:t>ως μια εικονική </a:t>
            </a:r>
            <a:r>
              <a:rPr lang="el-GR" dirty="0" smtClean="0"/>
              <a:t>κοινότητα</a:t>
            </a:r>
          </a:p>
        </p:txBody>
      </p:sp>
    </p:spTree>
    <p:extLst>
      <p:ext uri="{BB962C8B-B14F-4D97-AF65-F5344CB8AC3E}">
        <p14:creationId xmlns:p14="http://schemas.microsoft.com/office/powerpoint/2010/main" val="238670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Ψυχαγωγικά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Κυρίως για </a:t>
            </a:r>
            <a:r>
              <a:rPr lang="el-GR" dirty="0"/>
              <a:t>ψυχαγωγία, αναζήτηση και ενημέρωση φίλων </a:t>
            </a:r>
            <a:r>
              <a:rPr lang="el-GR" dirty="0" smtClean="0"/>
              <a:t>και γνωστών</a:t>
            </a:r>
          </a:p>
          <a:p>
            <a:r>
              <a:rPr lang="en-US" dirty="0" smtClean="0"/>
              <a:t>Facebook</a:t>
            </a:r>
            <a:endParaRPr lang="en-US" dirty="0"/>
          </a:p>
          <a:p>
            <a:r>
              <a:rPr lang="en-US" dirty="0"/>
              <a:t>Google+</a:t>
            </a:r>
          </a:p>
          <a:p>
            <a:r>
              <a:rPr lang="en-US" dirty="0"/>
              <a:t>VK (</a:t>
            </a:r>
            <a:r>
              <a:rPr lang="el-GR" dirty="0"/>
              <a:t>Ρωσία)</a:t>
            </a:r>
          </a:p>
          <a:p>
            <a:r>
              <a:rPr lang="en-US" dirty="0"/>
              <a:t>Renren (</a:t>
            </a:r>
            <a:r>
              <a:rPr lang="el-GR" dirty="0"/>
              <a:t>Κίνα)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179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Facebook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Ξεκίνησε το </a:t>
            </a:r>
            <a:r>
              <a:rPr lang="el-GR" dirty="0"/>
              <a:t>2004 ως μέσο δικτύωσης των </a:t>
            </a:r>
            <a:r>
              <a:rPr lang="el-GR" dirty="0" smtClean="0"/>
              <a:t>φοιτητών του </a:t>
            </a:r>
            <a:r>
              <a:rPr lang="el-GR" dirty="0"/>
              <a:t>Πανεπιστημίου </a:t>
            </a:r>
            <a:r>
              <a:rPr lang="el-GR" dirty="0" smtClean="0"/>
              <a:t>Χάρβαρντ</a:t>
            </a:r>
          </a:p>
          <a:p>
            <a:r>
              <a:rPr lang="el-GR" dirty="0"/>
              <a:t>Μ</a:t>
            </a:r>
            <a:r>
              <a:rPr lang="el-GR" dirty="0" smtClean="0"/>
              <a:t>πορεί </a:t>
            </a:r>
            <a:r>
              <a:rPr lang="el-GR" dirty="0"/>
              <a:t>να γίνει μέλος οποιοσδήποτε είναι άνω των 13 </a:t>
            </a:r>
            <a:r>
              <a:rPr lang="el-GR" dirty="0" smtClean="0"/>
              <a:t>ετών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249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Στοχευμένα </a:t>
            </a:r>
            <a:r>
              <a:rPr lang="el-GR" dirty="0"/>
              <a:t>Μέσα Κοινωνικής </a:t>
            </a:r>
            <a:r>
              <a:rPr lang="el-GR" dirty="0" smtClean="0"/>
              <a:t>Δικτύωσης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Έχουν </a:t>
            </a:r>
            <a:r>
              <a:rPr lang="el-GR" dirty="0"/>
              <a:t>δημιουργηθεί για συγκεκριμένο </a:t>
            </a:r>
            <a:r>
              <a:rPr lang="el-GR" dirty="0" smtClean="0"/>
              <a:t>σκοπό</a:t>
            </a:r>
          </a:p>
          <a:p>
            <a:r>
              <a:rPr lang="el-GR" dirty="0" smtClean="0"/>
              <a:t>Χρήστες με κοινές </a:t>
            </a:r>
            <a:r>
              <a:rPr lang="el-GR" dirty="0"/>
              <a:t>κυρίως </a:t>
            </a:r>
            <a:r>
              <a:rPr lang="el-GR" dirty="0" smtClean="0"/>
              <a:t>επαγγελματικές δραστηριότητες</a:t>
            </a:r>
          </a:p>
        </p:txBody>
      </p:sp>
    </p:spTree>
    <p:extLst>
      <p:ext uri="{BB962C8B-B14F-4D97-AF65-F5344CB8AC3E}">
        <p14:creationId xmlns:p14="http://schemas.microsoft.com/office/powerpoint/2010/main" val="1006707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LinkedIn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Επαγγελματική δικτύωση</a:t>
            </a:r>
          </a:p>
          <a:p>
            <a:r>
              <a:rPr lang="el-GR" dirty="0" smtClean="0"/>
              <a:t>Επαγγελματίες που ανεβάζουν </a:t>
            </a:r>
            <a:r>
              <a:rPr lang="el-GR" dirty="0"/>
              <a:t>τα προσόντα τους </a:t>
            </a:r>
            <a:r>
              <a:rPr lang="el-GR" dirty="0" smtClean="0"/>
              <a:t>και την επαγγελματική τους εμπειρία, και </a:t>
            </a:r>
            <a:r>
              <a:rPr lang="el-GR" dirty="0"/>
              <a:t>επιχειρήσεις ή οργανισμοί που αναζητούν </a:t>
            </a:r>
            <a:r>
              <a:rPr lang="el-GR" dirty="0" smtClean="0"/>
              <a:t>προσωπικό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55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ResearchGate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Επιστημονική/ερευνητική δικτύωση</a:t>
            </a:r>
          </a:p>
          <a:p>
            <a:r>
              <a:rPr lang="el-GR" dirty="0" smtClean="0"/>
              <a:t>Επιστήμονες </a:t>
            </a:r>
            <a:r>
              <a:rPr lang="el-GR" dirty="0"/>
              <a:t>και ερευνητές σε Πανεπιστήμια που διαμοιράζονται εργασίες, πειραματικά αποτελέσματα και συνεργασίες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62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Edmodo </a:t>
            </a:r>
            <a:r>
              <a:rPr lang="el-GR" dirty="0"/>
              <a:t>και </a:t>
            </a:r>
            <a:r>
              <a:rPr lang="en-US" dirty="0"/>
              <a:t>Schoology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Σχολική χρήση</a:t>
            </a:r>
          </a:p>
          <a:p>
            <a:r>
              <a:rPr lang="el-GR" dirty="0" smtClean="0"/>
              <a:t>Κοινωνική </a:t>
            </a:r>
            <a:r>
              <a:rPr lang="el-GR" dirty="0"/>
              <a:t>δικτύωση με ασφάλεια από εξωτερικές επιρροές, για συνεργασία μεταξύ μαθητών στα </a:t>
            </a:r>
            <a:r>
              <a:rPr lang="el-GR" dirty="0" smtClean="0"/>
              <a:t>πλαίσια εργασιών και μαθημάτων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Μικρο-ιστολόγια (</a:t>
            </a:r>
            <a:r>
              <a:rPr lang="en-US" dirty="0"/>
              <a:t>microblogs)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Twitter</a:t>
            </a:r>
            <a:r>
              <a:rPr lang="el-GR" dirty="0" smtClean="0"/>
              <a:t>: Κυρίως </a:t>
            </a:r>
            <a:r>
              <a:rPr lang="el-GR" dirty="0"/>
              <a:t>για γρήγορη και </a:t>
            </a:r>
            <a:r>
              <a:rPr lang="el-GR" dirty="0" smtClean="0"/>
              <a:t>άμεση ενημέρωση</a:t>
            </a:r>
          </a:p>
          <a:p>
            <a:r>
              <a:rPr lang="el-GR" dirty="0"/>
              <a:t>Οι χρήστες </a:t>
            </a:r>
            <a:r>
              <a:rPr lang="el-GR" dirty="0" smtClean="0"/>
              <a:t>μπορούν να </a:t>
            </a:r>
            <a:r>
              <a:rPr lang="el-GR" dirty="0"/>
              <a:t>αναρτήσουν μικρά κείμενα </a:t>
            </a:r>
            <a:r>
              <a:rPr lang="el-GR" dirty="0" smtClean="0"/>
              <a:t>tweet (μέχρι </a:t>
            </a:r>
            <a:r>
              <a:rPr lang="el-GR" dirty="0"/>
              <a:t>140 χαρακτήρες</a:t>
            </a:r>
            <a:r>
              <a:rPr lang="el-GR" dirty="0" smtClean="0"/>
              <a:t>)</a:t>
            </a:r>
            <a:endParaRPr lang="el-GR" dirty="0"/>
          </a:p>
          <a:p>
            <a:r>
              <a:rPr lang="el-GR" dirty="0" smtClean="0"/>
              <a:t>Διαθέσιμα </a:t>
            </a:r>
            <a:r>
              <a:rPr lang="el-GR" dirty="0"/>
              <a:t>σε όσους έχουν εγγραφεί ως «</a:t>
            </a:r>
            <a:r>
              <a:rPr lang="el-GR" dirty="0" smtClean="0"/>
              <a:t>ακόλουθοι»</a:t>
            </a:r>
          </a:p>
          <a:p>
            <a:r>
              <a:rPr lang="el-GR" dirty="0" smtClean="0"/>
              <a:t>Οι χρήστες </a:t>
            </a:r>
            <a:r>
              <a:rPr lang="el-GR" dirty="0"/>
              <a:t>μπορούν να αναρτήσουν το </a:t>
            </a:r>
            <a:r>
              <a:rPr lang="el-GR" dirty="0" smtClean="0"/>
              <a:t>δικό</a:t>
            </a:r>
            <a:r>
              <a:rPr lang="en-US" dirty="0" smtClean="0"/>
              <a:t> </a:t>
            </a:r>
            <a:r>
              <a:rPr lang="el-GR" dirty="0" smtClean="0"/>
              <a:t>τους </a:t>
            </a:r>
            <a:r>
              <a:rPr lang="el-GR" dirty="0"/>
              <a:t>μήνυμα </a:t>
            </a:r>
            <a:r>
              <a:rPr lang="el-GR" dirty="0" smtClean="0"/>
              <a:t>(</a:t>
            </a:r>
            <a:r>
              <a:rPr lang="en-US" dirty="0" smtClean="0"/>
              <a:t>tweet</a:t>
            </a:r>
            <a:r>
              <a:rPr lang="el-GR" dirty="0" smtClean="0"/>
              <a:t>) </a:t>
            </a:r>
            <a:r>
              <a:rPr lang="el-GR" dirty="0"/>
              <a:t>ή να αναμεταδώσουν ένα </a:t>
            </a:r>
            <a:r>
              <a:rPr lang="el-GR" dirty="0" smtClean="0"/>
              <a:t>μήνυμα άλλου </a:t>
            </a:r>
            <a:r>
              <a:rPr lang="el-GR" dirty="0"/>
              <a:t>χρήστη (</a:t>
            </a:r>
            <a:r>
              <a:rPr lang="el-GR" dirty="0" smtClean="0"/>
              <a:t>retweet)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15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Ιστολόγια (</a:t>
            </a:r>
            <a:r>
              <a:rPr lang="en-US" dirty="0"/>
              <a:t>Blogs)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/>
              <a:t>διαδικτυακό </a:t>
            </a:r>
            <a:r>
              <a:rPr lang="el-GR" dirty="0" smtClean="0"/>
              <a:t>ημερολόγιο</a:t>
            </a:r>
            <a:endParaRPr lang="en-US" dirty="0" smtClean="0"/>
          </a:p>
          <a:p>
            <a:r>
              <a:rPr lang="el-GR" dirty="0" smtClean="0"/>
              <a:t>Οι </a:t>
            </a:r>
            <a:r>
              <a:rPr lang="el-GR" dirty="0"/>
              <a:t>καταχωρίσεις </a:t>
            </a:r>
            <a:r>
              <a:rPr lang="el-GR" dirty="0" smtClean="0"/>
              <a:t>γίνονται </a:t>
            </a:r>
            <a:r>
              <a:rPr lang="el-GR" dirty="0"/>
              <a:t>αυστηρά </a:t>
            </a:r>
            <a:r>
              <a:rPr lang="el-GR" dirty="0" smtClean="0"/>
              <a:t>χρονολογικά </a:t>
            </a:r>
            <a:r>
              <a:rPr lang="el-GR" dirty="0"/>
              <a:t>και συνήθως εμφανίζονται με αντίστροφη χρονολογική </a:t>
            </a:r>
            <a:r>
              <a:rPr lang="el-GR" dirty="0" smtClean="0"/>
              <a:t>σειρά</a:t>
            </a:r>
          </a:p>
          <a:p>
            <a:r>
              <a:rPr lang="en-US" dirty="0" smtClean="0"/>
              <a:t>web log </a:t>
            </a:r>
            <a:r>
              <a:rPr lang="en-US" dirty="0" smtClean="0">
                <a:sym typeface="Wingdings" pitchFamily="2" charset="2"/>
              </a:rPr>
              <a:t> blog, video log  vlog</a:t>
            </a:r>
          </a:p>
        </p:txBody>
      </p:sp>
    </p:spTree>
    <p:extLst>
      <p:ext uri="{BB962C8B-B14F-4D97-AF65-F5344CB8AC3E}">
        <p14:creationId xmlns:p14="http://schemas.microsoft.com/office/powerpoint/2010/main" val="4131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Στην καθημερινότητα</a:t>
            </a:r>
            <a:r>
              <a:rPr lang="el-GR" dirty="0"/>
              <a:t>: </a:t>
            </a:r>
            <a:r>
              <a:rPr lang="el-GR" dirty="0" smtClean="0"/>
              <a:t>Μία </a:t>
            </a:r>
            <a:r>
              <a:rPr lang="el-GR" dirty="0"/>
              <a:t>ομάδα ατόμων που αλληλεπιδρούν </a:t>
            </a:r>
            <a:r>
              <a:rPr lang="el-GR" dirty="0" smtClean="0"/>
              <a:t>μεταξύ </a:t>
            </a:r>
            <a:r>
              <a:rPr lang="el-GR" dirty="0"/>
              <a:t>τους και </a:t>
            </a:r>
            <a:r>
              <a:rPr lang="el-GR" dirty="0" smtClean="0"/>
              <a:t>το σύνολο </a:t>
            </a:r>
            <a:r>
              <a:rPr lang="el-GR" dirty="0"/>
              <a:t>των σχέσεων </a:t>
            </a:r>
            <a:r>
              <a:rPr lang="el-GR" dirty="0" smtClean="0"/>
              <a:t>που αναπτύσσονται μέσα στην ομάδα</a:t>
            </a:r>
          </a:p>
          <a:p>
            <a:r>
              <a:rPr lang="el-GR" dirty="0"/>
              <a:t>Στο Διαδίκτυο: </a:t>
            </a:r>
            <a:r>
              <a:rPr lang="el-GR" dirty="0" smtClean="0"/>
              <a:t>Ηλεκτρονική </a:t>
            </a:r>
            <a:r>
              <a:rPr lang="el-GR" dirty="0"/>
              <a:t>πλατφόρμα που </a:t>
            </a:r>
            <a:r>
              <a:rPr lang="el-GR" dirty="0" smtClean="0"/>
              <a:t>παρέχει </a:t>
            </a:r>
            <a:r>
              <a:rPr lang="el-GR" dirty="0"/>
              <a:t>στα μέλη της </a:t>
            </a:r>
            <a:r>
              <a:rPr lang="el-GR" dirty="0" smtClean="0"/>
              <a:t>δυνατότητες διασύνδεσης </a:t>
            </a:r>
            <a:r>
              <a:rPr lang="el-GR" dirty="0"/>
              <a:t>και </a:t>
            </a:r>
            <a:r>
              <a:rPr lang="el-GR" dirty="0" smtClean="0"/>
              <a:t>αλληλεπίδρασης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6184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blog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Τίτλο</a:t>
            </a:r>
            <a:r>
              <a:rPr lang="el-GR" dirty="0"/>
              <a:t>ς</a:t>
            </a:r>
            <a:endParaRPr lang="en-US" dirty="0" smtClean="0"/>
          </a:p>
          <a:p>
            <a:r>
              <a:rPr lang="el-GR" dirty="0" smtClean="0"/>
              <a:t>Περιγραφή </a:t>
            </a:r>
            <a:r>
              <a:rPr lang="el-GR" dirty="0"/>
              <a:t>που εξηγεί σε τι </a:t>
            </a:r>
            <a:r>
              <a:rPr lang="el-GR" dirty="0" smtClean="0"/>
              <a:t>αναφέρεται</a:t>
            </a:r>
            <a:endParaRPr lang="en-US" dirty="0" smtClean="0"/>
          </a:p>
          <a:p>
            <a:r>
              <a:rPr lang="el-GR" dirty="0" smtClean="0"/>
              <a:t>Κύριο μέρος: αναρτημένες καταχωρήσεις</a:t>
            </a:r>
          </a:p>
          <a:p>
            <a:r>
              <a:rPr lang="el-GR" dirty="0" smtClean="0"/>
              <a:t> Συνήθως και πλαϊνές στήλες με συνδέσμους</a:t>
            </a:r>
            <a:r>
              <a:rPr lang="el-GR" dirty="0"/>
              <a:t>, ετικέτες, ημερολόγιο, κ.ά</a:t>
            </a:r>
            <a:r>
              <a:rPr lang="el-GR" dirty="0" smtClean="0"/>
              <a:t>.</a:t>
            </a:r>
          </a:p>
          <a:p>
            <a:r>
              <a:rPr lang="el-GR" dirty="0"/>
              <a:t>Κάθε </a:t>
            </a:r>
            <a:r>
              <a:rPr lang="el-GR" dirty="0" smtClean="0"/>
              <a:t>καταχώρηση διαθέτει </a:t>
            </a:r>
            <a:r>
              <a:rPr lang="el-GR" dirty="0"/>
              <a:t>τίτλο και </a:t>
            </a:r>
            <a:r>
              <a:rPr lang="el-GR" dirty="0" smtClean="0"/>
              <a:t>ημερομηνία </a:t>
            </a:r>
            <a:r>
              <a:rPr lang="el-GR" dirty="0"/>
              <a:t>ανάρτησης, και μπορεί να περιέχει </a:t>
            </a:r>
            <a:r>
              <a:rPr lang="el-GR" dirty="0" smtClean="0"/>
              <a:t>κείμενο, εικόνες</a:t>
            </a:r>
            <a:r>
              <a:rPr lang="el-GR" dirty="0"/>
              <a:t>, </a:t>
            </a:r>
            <a:r>
              <a:rPr lang="el-GR" dirty="0" smtClean="0"/>
              <a:t>ήχο, </a:t>
            </a:r>
            <a:r>
              <a:rPr lang="el-GR" dirty="0"/>
              <a:t>βίντεο </a:t>
            </a:r>
            <a:r>
              <a:rPr lang="el-GR" dirty="0" smtClean="0"/>
              <a:t>και </a:t>
            </a:r>
            <a:r>
              <a:rPr lang="el-GR" dirty="0"/>
              <a:t>συνδέσμους σε άλλες σελίδες</a:t>
            </a:r>
          </a:p>
        </p:txBody>
      </p:sp>
    </p:spTree>
    <p:extLst>
      <p:ext uri="{BB962C8B-B14F-4D97-AF65-F5344CB8AC3E}">
        <p14:creationId xmlns:p14="http://schemas.microsoft.com/office/powerpoint/2010/main" val="2453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Λειτουργία </a:t>
            </a:r>
            <a:r>
              <a:rPr lang="en-US" dirty="0" smtClean="0"/>
              <a:t>blog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χρήστης είναι ο συντάκτης</a:t>
            </a:r>
            <a:endParaRPr lang="en-US" dirty="0" smtClean="0"/>
          </a:p>
          <a:p>
            <a:r>
              <a:rPr lang="el-GR" dirty="0" smtClean="0"/>
              <a:t>Μπορεί </a:t>
            </a:r>
            <a:r>
              <a:rPr lang="el-GR" dirty="0"/>
              <a:t>να μεταβάλει ή και να διαγράψει μία ήδη </a:t>
            </a:r>
            <a:r>
              <a:rPr lang="el-GR" dirty="0" smtClean="0"/>
              <a:t>αναρτημένη</a:t>
            </a:r>
            <a:r>
              <a:rPr lang="en-US" dirty="0" smtClean="0"/>
              <a:t> </a:t>
            </a:r>
            <a:r>
              <a:rPr lang="el-GR" dirty="0" smtClean="0"/>
              <a:t>καταχώρηση</a:t>
            </a:r>
          </a:p>
          <a:p>
            <a:r>
              <a:rPr lang="el-GR" dirty="0"/>
              <a:t>Μπορεί </a:t>
            </a:r>
            <a:r>
              <a:rPr lang="el-GR" dirty="0" smtClean="0"/>
              <a:t>να </a:t>
            </a:r>
            <a:r>
              <a:rPr lang="el-GR" dirty="0"/>
              <a:t>αποθηκεύσει μία </a:t>
            </a:r>
            <a:r>
              <a:rPr lang="el-GR" dirty="0" smtClean="0"/>
              <a:t>καταχώρηση </a:t>
            </a:r>
            <a:r>
              <a:rPr lang="el-GR" dirty="0"/>
              <a:t>στο πρόχειρο, χωρίς να την αναρτήσει μέχρι να ολοκληρωθεί</a:t>
            </a:r>
            <a:endParaRPr lang="en-US" dirty="0" smtClean="0"/>
          </a:p>
          <a:p>
            <a:r>
              <a:rPr lang="el-GR" dirty="0" smtClean="0"/>
              <a:t>Οι άλλοι </a:t>
            </a:r>
            <a:r>
              <a:rPr lang="el-GR" dirty="0"/>
              <a:t>χρήστες μπορούν να δουν τις αναρτήσεις και να </a:t>
            </a:r>
            <a:r>
              <a:rPr lang="el-GR" dirty="0" smtClean="0"/>
              <a:t>προσθέσουν τα σχόλιά τους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7067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</a:t>
            </a:r>
            <a:r>
              <a:rPr lang="en-US" dirty="0" smtClean="0"/>
              <a:t>blog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l-GR" dirty="0"/>
              <a:t>χρήστες δεν συνδέονται μεταξύ τους με την </a:t>
            </a:r>
            <a:r>
              <a:rPr lang="el-GR" dirty="0" smtClean="0"/>
              <a:t>κλασική</a:t>
            </a:r>
            <a:r>
              <a:rPr lang="en-US" dirty="0" smtClean="0"/>
              <a:t> </a:t>
            </a:r>
            <a:r>
              <a:rPr lang="el-GR" dirty="0" smtClean="0"/>
              <a:t>έννοια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ευκολία δημιουργίας των ιστολογίων </a:t>
            </a:r>
            <a:r>
              <a:rPr lang="el-GR" dirty="0" smtClean="0"/>
              <a:t>έπαιξε</a:t>
            </a:r>
            <a:r>
              <a:rPr lang="en-US" dirty="0" smtClean="0"/>
              <a:t> </a:t>
            </a:r>
            <a:r>
              <a:rPr lang="el-GR" dirty="0" smtClean="0"/>
              <a:t>καθοριστικό </a:t>
            </a:r>
            <a:r>
              <a:rPr lang="el-GR" dirty="0"/>
              <a:t>ρόλο στην ανάπτυξη των Κοινωνικών </a:t>
            </a:r>
            <a:r>
              <a:rPr lang="el-GR" dirty="0" smtClean="0"/>
              <a:t>Δικτύων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l-GR" dirty="0"/>
              <a:t>χρήστης δεν χρειαζόταν να είναι </a:t>
            </a:r>
            <a:r>
              <a:rPr lang="el-GR" dirty="0" smtClean="0"/>
              <a:t>προγραμματιστής</a:t>
            </a:r>
            <a:r>
              <a:rPr lang="en-US" dirty="0" smtClean="0"/>
              <a:t> </a:t>
            </a:r>
            <a:r>
              <a:rPr lang="el-GR" dirty="0" smtClean="0"/>
              <a:t>για </a:t>
            </a:r>
            <a:r>
              <a:rPr lang="el-GR" dirty="0"/>
              <a:t>να αναρτήσει περιεχόμενο στο </a:t>
            </a:r>
            <a:r>
              <a:rPr lang="el-GR" dirty="0" smtClean="0"/>
              <a:t>διαδίκτυο (</a:t>
            </a:r>
            <a:r>
              <a:rPr lang="en-US" dirty="0" smtClean="0"/>
              <a:t>web</a:t>
            </a:r>
            <a:r>
              <a:rPr lang="el-GR" dirty="0" smtClean="0"/>
              <a:t> 2.0)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3810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Πάροχοι </a:t>
            </a:r>
            <a:r>
              <a:rPr lang="en-US" dirty="0" smtClean="0"/>
              <a:t>blog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blogger</a:t>
            </a:r>
          </a:p>
          <a:p>
            <a:r>
              <a:rPr lang="en-US" dirty="0" smtClean="0"/>
              <a:t>wordpress </a:t>
            </a:r>
          </a:p>
          <a:p>
            <a:r>
              <a:rPr lang="en-US" dirty="0" smtClean="0"/>
              <a:t>blogs.sch.gr (</a:t>
            </a:r>
            <a:r>
              <a:rPr lang="el-GR" dirty="0" smtClean="0"/>
              <a:t>Πανελλήνιο Σχολικό Δικτύου)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50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Wikis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Διαδικτυακή </a:t>
            </a:r>
            <a:r>
              <a:rPr lang="el-GR" dirty="0"/>
              <a:t>εφαρμογή που επιτρέπει τη συνεργασία πολλών </a:t>
            </a:r>
            <a:r>
              <a:rPr lang="el-GR" dirty="0" smtClean="0"/>
              <a:t>χρηστών</a:t>
            </a:r>
          </a:p>
          <a:p>
            <a:r>
              <a:rPr lang="el-GR" dirty="0"/>
              <a:t>Κάθε χρήστης μπορεί να δημιουργήσει μία σελίδα στον </a:t>
            </a:r>
            <a:r>
              <a:rPr lang="el-GR" dirty="0" smtClean="0"/>
              <a:t>ιστότοπο του </a:t>
            </a:r>
            <a:r>
              <a:rPr lang="el-GR" dirty="0"/>
              <a:t>wiki, και να προσθέσει περιεχόμενο σε </a:t>
            </a:r>
            <a:r>
              <a:rPr lang="el-GR" dirty="0" smtClean="0"/>
              <a:t>αυτή</a:t>
            </a:r>
            <a:endParaRPr lang="en-US" dirty="0" smtClean="0"/>
          </a:p>
          <a:p>
            <a:r>
              <a:rPr lang="el-GR" dirty="0" smtClean="0"/>
              <a:t>Μπορεί να δει, να διαμορφώσει ή και να διαγράψει τις σελίδες που έχουν δημιουργήσει οι υπόλοιποι χρήστες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7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Wikis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wiki</a:t>
            </a:r>
            <a:r>
              <a:rPr lang="el-GR" dirty="0" smtClean="0"/>
              <a:t> προσφέρεται για συνεργατική συγγραφή εργασιών καθώς όλα τα μέλη έχουν ισότιμους ρόλους</a:t>
            </a:r>
          </a:p>
          <a:p>
            <a:r>
              <a:rPr lang="el-GR" dirty="0" smtClean="0"/>
              <a:t>Παρέχει πλήρες ιστορικό αλλαγών ανά σελίδα με δυνατότητα επιστροφής σε προηγούμενες εκδόσεις της σελίδας</a:t>
            </a:r>
          </a:p>
          <a:p>
            <a:r>
              <a:rPr lang="en-US" dirty="0" smtClean="0"/>
              <a:t>Wikipedia</a:t>
            </a:r>
            <a:r>
              <a:rPr lang="el-GR" dirty="0" smtClean="0"/>
              <a:t>: αξιοπιστία λόγω της συλλογικότητας</a:t>
            </a:r>
          </a:p>
          <a:p>
            <a:r>
              <a:rPr lang="en-US" dirty="0" smtClean="0"/>
              <a:t>wikispaces, pbworks, wetpaint</a:t>
            </a:r>
            <a:r>
              <a:rPr lang="el-GR" dirty="0" smtClean="0"/>
              <a:t> και ΠΣΔ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Κοινωνικά Αγαπημένα (</a:t>
            </a:r>
            <a:r>
              <a:rPr lang="en-US" dirty="0" smtClean="0"/>
              <a:t>Social Bookmarking)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αγαπημένων ιστοσελίδων διαδικτυακά</a:t>
            </a:r>
          </a:p>
          <a:p>
            <a:r>
              <a:rPr lang="el-GR" dirty="0" smtClean="0"/>
              <a:t>Οι διευθύνσεις αποθηκεύονται στο προφίλ του χρήστη και είναι διαθέσιμες σε όλες τις συσκευές που χρησιμοποιεί</a:t>
            </a:r>
          </a:p>
          <a:p>
            <a:r>
              <a:rPr lang="el-GR" dirty="0" smtClean="0"/>
              <a:t>Διαμοιρασμός αγαπημένων διευθύνσεων με τους συνδεδεμένους χρήστες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Κοινωνικά Αγαπημένα (</a:t>
            </a:r>
            <a:r>
              <a:rPr lang="en-US" dirty="0" smtClean="0"/>
              <a:t>Social Bookmarking)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Δυνατότητες οργάνωσης των ιστοσελίδων σε κατηγορίες με ετικέτες</a:t>
            </a:r>
          </a:p>
          <a:p>
            <a:r>
              <a:rPr lang="el-GR" dirty="0" smtClean="0"/>
              <a:t>Δυνατότητα σχολιασμού ή σημειώσεων σε μία ιστοσελίδα</a:t>
            </a:r>
          </a:p>
          <a:p>
            <a:r>
              <a:rPr lang="el-GR" dirty="0" smtClean="0"/>
              <a:t>Οι σημειώσεις μπορούν να είναι ιδιωτικές, δημόσιες, ή να γνωστοποιούνται μόνο σε μία ομάδα χρηστών </a:t>
            </a:r>
          </a:p>
          <a:p>
            <a:r>
              <a:rPr lang="en-US" dirty="0" smtClean="0"/>
              <a:t>D</a:t>
            </a:r>
            <a:r>
              <a:rPr lang="el-GR" dirty="0" err="1" smtClean="0"/>
              <a:t>elicious</a:t>
            </a:r>
            <a:r>
              <a:rPr lang="el-GR" dirty="0" smtClean="0"/>
              <a:t>, </a:t>
            </a:r>
            <a:r>
              <a:rPr lang="en-US" dirty="0" smtClean="0"/>
              <a:t>diigo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Κοινωνικές Προτροπές (</a:t>
            </a:r>
            <a:r>
              <a:rPr lang="en-US" dirty="0" smtClean="0"/>
              <a:t>Social recommendations)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χρήστης δημιουργεί προφίλ με τα ενδιαφέροντά, την απασχόλησή και τα χόμπι του </a:t>
            </a:r>
          </a:p>
          <a:p>
            <a:r>
              <a:rPr lang="el-GR" dirty="0" smtClean="0"/>
              <a:t>Με βάση τις προτιμήσεις του χρήστη, το Δίκτυο Κοινωνικών Προτροπών του προτείνει ιστότοπους που πιθανώς να τον ενδιαφέρουν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Κοινωνικές Προτροπές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Μετά την επιλογή ενδιαφερόντων, ο χρήστης επιλέγει αν τον ενδιαφέρουν μια σειρά προτεινόμενων συνδέσμων για καλύτερη προσαρμογή στα ενδιαφέροντά του</a:t>
            </a:r>
          </a:p>
          <a:p>
            <a:r>
              <a:rPr lang="el-GR" dirty="0" smtClean="0"/>
              <a:t>Ο χρήστης μπορεί να αποθηκεύει τους αγαπημένους του ιστότοπους, που μπορούν στη συνέχεια να προταθούν σε άλλους</a:t>
            </a:r>
          </a:p>
          <a:p>
            <a:r>
              <a:rPr lang="el-GR" dirty="0" smtClean="0"/>
              <a:t>Ο χρήστης μπορεί να γίνει μέλος μιας ομάδας να δει και να αξιολογήσει προτιμήσεις άλλων</a:t>
            </a:r>
          </a:p>
          <a:p>
            <a:r>
              <a:rPr lang="en-US" dirty="0" smtClean="0"/>
              <a:t>StumbleUpon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</a:t>
            </a:r>
            <a:r>
              <a:rPr lang="el-GR" dirty="0"/>
              <a:t>χρήστες </a:t>
            </a:r>
            <a:r>
              <a:rPr lang="el-GR" dirty="0" smtClean="0"/>
              <a:t>με την εγγραφή δημιουργούν </a:t>
            </a:r>
            <a:r>
              <a:rPr lang="el-GR" dirty="0"/>
              <a:t>εικονικά </a:t>
            </a:r>
            <a:r>
              <a:rPr lang="el-GR" dirty="0" smtClean="0"/>
              <a:t>προφίλ </a:t>
            </a:r>
          </a:p>
          <a:p>
            <a:r>
              <a:rPr lang="el-GR" dirty="0" smtClean="0"/>
              <a:t>Αναπτύσσουν </a:t>
            </a:r>
            <a:r>
              <a:rPr lang="el-GR" dirty="0"/>
              <a:t>ένα δίκτυο επαφών με άλλους χρήστες, </a:t>
            </a:r>
            <a:r>
              <a:rPr lang="el-GR" dirty="0" smtClean="0"/>
              <a:t>με τους </a:t>
            </a:r>
            <a:r>
              <a:rPr lang="el-GR" dirty="0"/>
              <a:t>οποίους επικοινωνούν μέσω της </a:t>
            </a:r>
            <a:r>
              <a:rPr lang="el-GR" dirty="0" smtClean="0"/>
              <a:t>πλατφόρμας</a:t>
            </a:r>
            <a:endParaRPr lang="el-GR" dirty="0"/>
          </a:p>
          <a:p>
            <a:r>
              <a:rPr lang="el-GR" dirty="0"/>
              <a:t>Οι </a:t>
            </a:r>
            <a:r>
              <a:rPr lang="el-GR" dirty="0" smtClean="0"/>
              <a:t>χρήστες </a:t>
            </a:r>
            <a:r>
              <a:rPr lang="el-GR" dirty="0"/>
              <a:t>της </a:t>
            </a:r>
            <a:r>
              <a:rPr lang="el-GR" dirty="0" smtClean="0"/>
              <a:t>πλατφόρμας </a:t>
            </a:r>
            <a:r>
              <a:rPr lang="el-GR" dirty="0"/>
              <a:t>είναι </a:t>
            </a:r>
            <a:r>
              <a:rPr lang="el-GR" dirty="0" smtClean="0"/>
              <a:t>συνήθως άτομα </a:t>
            </a:r>
            <a:r>
              <a:rPr lang="el-GR" dirty="0"/>
              <a:t>με </a:t>
            </a:r>
            <a:r>
              <a:rPr lang="el-GR" dirty="0" smtClean="0"/>
              <a:t>κοινά ενδιαφέροντα </a:t>
            </a:r>
            <a:r>
              <a:rPr lang="el-GR" dirty="0"/>
              <a:t>ή </a:t>
            </a:r>
            <a:r>
              <a:rPr lang="el-GR" dirty="0" smtClean="0"/>
              <a:t>δραστηριότητες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7132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Θεματικά Κοινωνικά Δίκτυα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Κοινωνικά Δίκτυα με περιεχόμενό κυρίως μιας συγκεκριμένης κατηγορίας</a:t>
            </a:r>
          </a:p>
          <a:p>
            <a:r>
              <a:rPr lang="el-GR" dirty="0" smtClean="0"/>
              <a:t>Παρέχονται υπηρεσίες προσθήκης περιεχομένου, αναζήτησης και ομαδοποίησης εστιασμένες σε αυτή την </a:t>
            </a:r>
            <a:r>
              <a:rPr lang="el-GR" dirty="0"/>
              <a:t>κατηγορία περιεχομένου</a:t>
            </a:r>
            <a:endParaRPr lang="el-GR" dirty="0" smtClean="0"/>
          </a:p>
          <a:p>
            <a:r>
              <a:rPr lang="el-GR" dirty="0" err="1" smtClean="0"/>
              <a:t>Youtube</a:t>
            </a:r>
            <a:r>
              <a:rPr lang="el-GR" dirty="0" smtClean="0"/>
              <a:t> για βίντεο, </a:t>
            </a:r>
            <a:r>
              <a:rPr lang="el-GR" dirty="0" err="1" smtClean="0"/>
              <a:t>Pinterest</a:t>
            </a:r>
            <a:r>
              <a:rPr lang="el-GR" dirty="0" smtClean="0"/>
              <a:t> και </a:t>
            </a:r>
            <a:r>
              <a:rPr lang="el-GR" dirty="0" err="1" smtClean="0"/>
              <a:t>Flickr</a:t>
            </a:r>
            <a:r>
              <a:rPr lang="el-GR" dirty="0" smtClean="0"/>
              <a:t> για φωτογραφίες, </a:t>
            </a:r>
            <a:r>
              <a:rPr lang="en-US" dirty="0" smtClean="0"/>
              <a:t>Myspace </a:t>
            </a:r>
            <a:r>
              <a:rPr lang="el-GR" dirty="0" smtClean="0"/>
              <a:t>για μουσική.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Πλεονεκτήματα χρήσης </a:t>
            </a:r>
            <a:r>
              <a:rPr lang="en-US" dirty="0" smtClean="0"/>
              <a:t>Social Networks –</a:t>
            </a:r>
            <a:r>
              <a:rPr lang="el-GR" dirty="0" smtClean="0"/>
              <a:t> Χρήστες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Δυνατότητα επικοινωνίας με ανθρώπους από όλο τον κόσμο, με διαφορετική κουλτούρα και πολιτισμό, με διαφορετικά κοινωνικά και φυλετικά χαρακτηριστικά</a:t>
            </a:r>
          </a:p>
          <a:p>
            <a:r>
              <a:rPr lang="el-GR" dirty="0" smtClean="0"/>
              <a:t>Δυνατότητα αναζήτησης και ανεύρεσης πληροφοριών από όλο τον κόσμο σε άμεσο και πραγματικό χρόνο</a:t>
            </a:r>
          </a:p>
          <a:p>
            <a:r>
              <a:rPr lang="el-GR" dirty="0" smtClean="0"/>
              <a:t>Δυνατότητα συνεργασίας, ανταλλαγής υλικού και διαμοιρασμού απόψεων</a:t>
            </a:r>
          </a:p>
          <a:p>
            <a:r>
              <a:rPr lang="el-GR" dirty="0" smtClean="0"/>
              <a:t>Δυνατότητα ψυχαγωγίας (πρόσβαση σε βίντεο, φωτογραφίες ή εφαρμογές)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χρήσης </a:t>
            </a:r>
            <a:r>
              <a:rPr lang="en-US" dirty="0" smtClean="0"/>
              <a:t>Social Networks –</a:t>
            </a:r>
            <a:r>
              <a:rPr lang="el-GR" dirty="0" smtClean="0"/>
              <a:t> Εταιρείες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Άμεση επαφή με τους πελάτες </a:t>
            </a:r>
          </a:p>
          <a:p>
            <a:r>
              <a:rPr lang="el-GR" dirty="0" smtClean="0"/>
              <a:t>Διαμοιράζονται άμεσα τα νέα της επιχείρησής</a:t>
            </a:r>
          </a:p>
          <a:p>
            <a:r>
              <a:rPr lang="el-GR" dirty="0" smtClean="0"/>
              <a:t>Απευθύνονται σε ευρύτερο κοινό από </a:t>
            </a:r>
            <a:r>
              <a:rPr lang="el-GR" dirty="0" err="1" smtClean="0"/>
              <a:t>ό,τι</a:t>
            </a:r>
            <a:r>
              <a:rPr lang="el-GR" dirty="0" smtClean="0"/>
              <a:t> με τα παραδοσιακά μέσα.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χρήσης - Υπερβολική Ενασχόληση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Εμπειρίες για </a:t>
            </a:r>
            <a:r>
              <a:rPr lang="el-GR" dirty="0" err="1" smtClean="0"/>
              <a:t>ποστάρισμα</a:t>
            </a:r>
            <a:endParaRPr lang="el-GR" dirty="0" smtClean="0"/>
          </a:p>
          <a:p>
            <a:r>
              <a:rPr lang="el-GR" dirty="0" smtClean="0"/>
              <a:t>Συνεχής έλεγχος προφίλ</a:t>
            </a:r>
          </a:p>
          <a:p>
            <a:r>
              <a:rPr lang="el-GR" dirty="0" smtClean="0"/>
              <a:t>Άνθρωποι που ζουν περισσότερο στον ψηφιακό κόσμο παρά στον πραγματικό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Μειονεκτήματα χρήσης - Διαμοιρασμός Προσωπικών Δεδομένων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Φωτογραφίες ή προσωπικά δεδομένα </a:t>
            </a:r>
          </a:p>
          <a:p>
            <a:r>
              <a:rPr lang="el-GR" dirty="0" err="1" smtClean="0"/>
              <a:t>Ό,τι</a:t>
            </a:r>
            <a:r>
              <a:rPr lang="el-GR" dirty="0" smtClean="0"/>
              <a:t> αναρτηθεί μένει για πάντα </a:t>
            </a:r>
          </a:p>
          <a:p>
            <a:r>
              <a:rPr lang="el-GR" dirty="0" smtClean="0"/>
              <a:t>Διαγραφή - δεν είναι σίγουρο ότι δεν το έχει πάρει και αναμεταδώσει κάποιος άλλος</a:t>
            </a:r>
          </a:p>
          <a:p>
            <a:r>
              <a:rPr lang="el-GR" dirty="0" smtClean="0"/>
              <a:t>Οι εταιρείες ελέγχουν το προφίλ πριν προσλάβουν κάποιον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Μειονεκτήματα - Παραχώρηση Προσωπικών Δεδομένων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200" dirty="0" smtClean="0"/>
              <a:t>Με βάση τους όρους χρήσης της υπηρεσίας</a:t>
            </a:r>
          </a:p>
          <a:p>
            <a:r>
              <a:rPr lang="el-GR" sz="3200" dirty="0" smtClean="0"/>
              <a:t>Η εταιρεία </a:t>
            </a:r>
            <a:r>
              <a:rPr lang="el-GR" sz="3200" dirty="0" err="1" smtClean="0"/>
              <a:t>πάροχος</a:t>
            </a:r>
            <a:r>
              <a:rPr lang="el-GR" sz="3200" dirty="0" smtClean="0"/>
              <a:t> έχει πρόσβαση σε όλα τα προσωπικά δεδομένα και διατηρεί υπό τον έλεγχό της οποιοδήποτε περιεχόμενο «ανεβάσει» ο χρήστης</a:t>
            </a:r>
          </a:p>
          <a:p>
            <a:r>
              <a:rPr lang="el-GR" sz="3200" dirty="0" smtClean="0"/>
              <a:t>Εμπορία προσωπικών δεδομένων από τις εταιρείες σε τρίτους</a:t>
            </a:r>
          </a:p>
          <a:p>
            <a:r>
              <a:rPr lang="el-GR" sz="3200" dirty="0" err="1" smtClean="0"/>
              <a:t>Στοχευμένες</a:t>
            </a:r>
            <a:r>
              <a:rPr lang="el-GR" sz="3200" dirty="0" smtClean="0"/>
              <a:t> διαφημίσεις που εμφανίζονται στο προφίλ</a:t>
            </a:r>
            <a:endParaRPr lang="el-GR" sz="60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- Εξαπάτηση και κλοπή ταυτότητας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Δεν υπάρχει ταυτοποίηση, εύκολη η δημιουργία ψεύτικου προφίλ</a:t>
            </a:r>
          </a:p>
          <a:p>
            <a:r>
              <a:rPr lang="el-GR" sz="3200" dirty="0" smtClean="0"/>
              <a:t>Εξαγωγή πληροφοριών από τα προσωπικά δεδομένα στο προφίλ και αποστολή εξατομικευμένων μηνυμάτων εξαπάτησης που μοιάζουν πραγματικά</a:t>
            </a:r>
            <a:endParaRPr lang="el-GR" dirty="0" smtClean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9080"/>
            <a:ext cx="9144000" cy="1399032"/>
          </a:xfrm>
        </p:spPr>
        <p:txBody>
          <a:bodyPr>
            <a:normAutofit/>
          </a:bodyPr>
          <a:lstStyle/>
          <a:p>
            <a:r>
              <a:rPr lang="el-GR" dirty="0" smtClean="0"/>
              <a:t>Μειονεκτήματα - </a:t>
            </a:r>
            <a:r>
              <a:rPr lang="en-US" dirty="0" smtClean="0"/>
              <a:t>Cyber-Bullying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9270" y="1172817"/>
            <a:ext cx="8905461" cy="568518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Κακόβουλοι χρήστες </a:t>
            </a:r>
            <a:r>
              <a:rPr lang="el-GR" dirty="0" err="1" smtClean="0"/>
              <a:t>στοχοποιούν</a:t>
            </a:r>
            <a:r>
              <a:rPr lang="el-GR" dirty="0" smtClean="0"/>
              <a:t> άλλους, φαινόμενα παρενόχλησης και εκφοβισμού στον ψηφιακό κόσμο</a:t>
            </a:r>
          </a:p>
          <a:p>
            <a:r>
              <a:rPr lang="el-GR" dirty="0" smtClean="0"/>
              <a:t>Παραποίηση φωτογραφιών</a:t>
            </a:r>
          </a:p>
          <a:p>
            <a:r>
              <a:rPr lang="el-GR" dirty="0" smtClean="0"/>
              <a:t>Αποστολή υβριστικών ή κοροϊδευτικών μηνυμάτων</a:t>
            </a:r>
          </a:p>
          <a:p>
            <a:r>
              <a:rPr lang="el-GR" dirty="0" smtClean="0"/>
              <a:t>Αίσθηση κοινωνικής απομόνωσης με διαγραφή από τις επαφές</a:t>
            </a:r>
          </a:p>
          <a:p>
            <a:r>
              <a:rPr lang="el-GR" dirty="0" smtClean="0"/>
              <a:t>Άμεση αναφορά και αντιμετώπιση προβλήματος</a:t>
            </a:r>
          </a:p>
          <a:p>
            <a:r>
              <a:rPr lang="el-GR" dirty="0" smtClean="0"/>
              <a:t>Να συμπεριφερόμαστε όπως όταν βρισκόμαστε σε έναν δημόσιο χώρο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εγγραφής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Ο χρήστης επισκέπτεται την ιστοσελίδα της υπηρεσίας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Συμπληρώνει στοιχεία που του ζητούνται (προσωπικά κ.α.)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Δημιουργείται το ηλεκτρονικό προφίλ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947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Προφίλ - 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Προσωπικά στοιχεία</a:t>
            </a:r>
          </a:p>
          <a:p>
            <a:r>
              <a:rPr lang="el-GR" dirty="0" smtClean="0"/>
              <a:t>Κλίσεις </a:t>
            </a:r>
            <a:r>
              <a:rPr lang="el-GR" dirty="0"/>
              <a:t>και </a:t>
            </a:r>
            <a:r>
              <a:rPr lang="el-GR" dirty="0" smtClean="0"/>
              <a:t>ενδιαφέροντα</a:t>
            </a:r>
          </a:p>
          <a:p>
            <a:r>
              <a:rPr lang="el-GR" dirty="0" smtClean="0"/>
              <a:t>Επαγγελματικά στοιχεία </a:t>
            </a:r>
          </a:p>
          <a:p>
            <a:r>
              <a:rPr lang="el-GR" dirty="0" smtClean="0"/>
              <a:t>Κάθε </a:t>
            </a:r>
            <a:r>
              <a:rPr lang="el-GR" dirty="0"/>
              <a:t>χρήστης συμπληρώνει τα στοιχεία του </a:t>
            </a:r>
            <a:r>
              <a:rPr lang="el-GR" dirty="0" smtClean="0"/>
              <a:t>προφίλ (όσα θέλει), και επιλέγει αν θα τα κοινοποιεί </a:t>
            </a:r>
            <a:r>
              <a:rPr lang="el-GR" dirty="0"/>
              <a:t>σε τρίτους.</a:t>
            </a:r>
          </a:p>
        </p:txBody>
      </p:sp>
    </p:spTree>
    <p:extLst>
      <p:ext uri="{BB962C8B-B14F-4D97-AF65-F5344CB8AC3E}">
        <p14:creationId xmlns:p14="http://schemas.microsoft.com/office/powerpoint/2010/main" val="74230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Δικτύωση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2" y="1586204"/>
            <a:ext cx="8462865" cy="4868604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el-GR" dirty="0" smtClean="0"/>
              <a:t>Διαδικασία σύνδεσης </a:t>
            </a:r>
            <a:r>
              <a:rPr lang="el-GR" dirty="0"/>
              <a:t>των προφίλ των </a:t>
            </a:r>
            <a:r>
              <a:rPr lang="el-GR" dirty="0" smtClean="0"/>
              <a:t>χρηστών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Ο χρήστης κάνει αναζήτηση άλλων χρηστών με συγκεκριμένα κριτήρια</a:t>
            </a:r>
            <a:r>
              <a:rPr lang="el-GR" dirty="0"/>
              <a:t> και </a:t>
            </a:r>
            <a:r>
              <a:rPr lang="el-GR"/>
              <a:t>του </a:t>
            </a:r>
            <a:r>
              <a:rPr lang="el-GR" smtClean="0"/>
              <a:t>επιστρέφονται </a:t>
            </a:r>
            <a:r>
              <a:rPr lang="el-GR" dirty="0"/>
              <a:t>κάποια προφίλ </a:t>
            </a:r>
            <a:endParaRPr lang="el-GR" dirty="0" smtClean="0"/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Στα προφίλ που τον ενδιαφέρουν στέλνει αίτημα σύνδεσης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Ένας </a:t>
            </a:r>
            <a:r>
              <a:rPr lang="el-GR" dirty="0" smtClean="0"/>
              <a:t>χρήστης μπορεί να αποδεχτεί ή </a:t>
            </a:r>
            <a:r>
              <a:rPr lang="el-GR" dirty="0"/>
              <a:t>να </a:t>
            </a:r>
            <a:r>
              <a:rPr lang="el-GR" dirty="0" smtClean="0"/>
              <a:t>απορρίψει αιτήματα </a:t>
            </a:r>
            <a:r>
              <a:rPr lang="el-GR" dirty="0"/>
              <a:t>σύνδεσης από άλλους</a:t>
            </a:r>
          </a:p>
          <a:p>
            <a:r>
              <a:rPr lang="el-GR" dirty="0" smtClean="0"/>
              <a:t>Μετά τη σύνδεση δύο χρηστών, ο ένας έχει πρόσβαση στα </a:t>
            </a:r>
            <a:r>
              <a:rPr lang="el-GR" dirty="0"/>
              <a:t>συνδεδεμένα </a:t>
            </a:r>
            <a:r>
              <a:rPr lang="el-GR" dirty="0" smtClean="0"/>
              <a:t>προφίλ χρηστών του άλλου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825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Δυνατότητες χρήστη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Συντήρηση και επικαιροποίηση του προφίλ</a:t>
            </a:r>
          </a:p>
          <a:p>
            <a:r>
              <a:rPr lang="el-GR" dirty="0" smtClean="0"/>
              <a:t>Ανέβασμα ανακοινώσεων, μηνυμάττων, φωτογραφιών, βίντεο </a:t>
            </a:r>
          </a:p>
          <a:p>
            <a:r>
              <a:rPr lang="el-GR" dirty="0" smtClean="0"/>
              <a:t>Σχολιασμός αναρτήσεων </a:t>
            </a:r>
            <a:r>
              <a:rPr lang="el-GR" dirty="0"/>
              <a:t>άλλων </a:t>
            </a:r>
            <a:r>
              <a:rPr lang="el-GR" dirty="0" smtClean="0"/>
              <a:t>χρηστών</a:t>
            </a:r>
          </a:p>
          <a:p>
            <a:r>
              <a:rPr lang="el-GR" dirty="0" smtClean="0"/>
              <a:t>Δημιουργία </a:t>
            </a:r>
            <a:r>
              <a:rPr lang="el-GR" dirty="0"/>
              <a:t>και </a:t>
            </a:r>
            <a:r>
              <a:rPr lang="el-GR" dirty="0" smtClean="0"/>
              <a:t>συμμετοχή </a:t>
            </a:r>
            <a:r>
              <a:rPr lang="el-GR" dirty="0"/>
              <a:t>σε ομάδες </a:t>
            </a:r>
            <a:r>
              <a:rPr lang="el-GR" dirty="0" smtClean="0"/>
              <a:t>χρηστών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048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χρηστών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Απλοί χρήστες</a:t>
            </a:r>
          </a:p>
          <a:p>
            <a:r>
              <a:rPr lang="el-GR" dirty="0" smtClean="0"/>
              <a:t>Εταιρείες για εύκολη επικοινωνία με τους πελάτες – διαφήμιση</a:t>
            </a:r>
          </a:p>
          <a:p>
            <a:r>
              <a:rPr lang="el-GR" dirty="0" smtClean="0"/>
              <a:t>Διάσημοι που ενημερώνουν </a:t>
            </a:r>
            <a:r>
              <a:rPr lang="el-GR" dirty="0"/>
              <a:t>το κοινό </a:t>
            </a:r>
            <a:r>
              <a:rPr lang="el-GR" dirty="0" smtClean="0"/>
              <a:t>τους - προβολή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221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Κριτήρια κατηγοριοποίησης Μέσων Κοινωνικής Δικτύωσης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l-GR" dirty="0"/>
          </a:p>
          <a:p>
            <a:r>
              <a:rPr lang="el-GR" dirty="0" smtClean="0"/>
              <a:t>Είδος </a:t>
            </a:r>
            <a:r>
              <a:rPr lang="el-GR" dirty="0"/>
              <a:t>και </a:t>
            </a:r>
            <a:r>
              <a:rPr lang="el-GR" dirty="0" smtClean="0"/>
              <a:t>περιεχόμενο</a:t>
            </a:r>
            <a:endParaRPr lang="el-GR" dirty="0"/>
          </a:p>
          <a:p>
            <a:r>
              <a:rPr lang="el-GR" dirty="0" smtClean="0"/>
              <a:t>Τρόπος </a:t>
            </a:r>
            <a:r>
              <a:rPr lang="el-GR" dirty="0"/>
              <a:t>εγγραφής και συμμετοχής των </a:t>
            </a:r>
            <a:r>
              <a:rPr lang="el-GR" dirty="0" smtClean="0"/>
              <a:t>μελών</a:t>
            </a:r>
            <a:endParaRPr lang="el-GR" dirty="0"/>
          </a:p>
          <a:p>
            <a:r>
              <a:rPr lang="el-GR" dirty="0" smtClean="0"/>
              <a:t>Τρόπος </a:t>
            </a:r>
            <a:r>
              <a:rPr lang="el-GR" dirty="0"/>
              <a:t>επικοινωνίας μεταξύ των </a:t>
            </a:r>
            <a:r>
              <a:rPr lang="el-GR" dirty="0" smtClean="0"/>
              <a:t>μελών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6834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1491</TotalTime>
  <Words>1235</Words>
  <Application>Microsoft Office PowerPoint</Application>
  <PresentationFormat>Προβολή στην οθόνη (4:3)</PresentationFormat>
  <Paragraphs>161</Paragraphs>
  <Slides>37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Verve</vt:lpstr>
      <vt:lpstr>Κοινωνικά Δίκτυα</vt:lpstr>
      <vt:lpstr>Ορισμοί</vt:lpstr>
      <vt:lpstr>Λειτουργία</vt:lpstr>
      <vt:lpstr>Διαδικασία εγγραφής</vt:lpstr>
      <vt:lpstr>Προφίλ - περιεχόμενα</vt:lpstr>
      <vt:lpstr>Δικτύωση</vt:lpstr>
      <vt:lpstr>Δυνατότητες χρήστη</vt:lpstr>
      <vt:lpstr>Κατηγορίες χρηστών</vt:lpstr>
      <vt:lpstr>Κριτήρια κατηγοριοποίησης Μέσων Κοινωνικής Δικτύωσης</vt:lpstr>
      <vt:lpstr>Κατηγορίες με βάση το είδος και το περιεχόμενό</vt:lpstr>
      <vt:lpstr>Μέσα ή Ιστοσελίδες Κοινωνικής Δικτύωσης (Social Networks)</vt:lpstr>
      <vt:lpstr>Ψυχαγωγικά</vt:lpstr>
      <vt:lpstr>Facebook</vt:lpstr>
      <vt:lpstr>Στοχευμένα Μέσα Κοινωνικής Δικτύωσης</vt:lpstr>
      <vt:lpstr>LinkedIn</vt:lpstr>
      <vt:lpstr>ResearchGate</vt:lpstr>
      <vt:lpstr>Edmodo και Schoology</vt:lpstr>
      <vt:lpstr>Μικρο-ιστολόγια (microblogs)</vt:lpstr>
      <vt:lpstr>Ιστολόγια (Blogs)</vt:lpstr>
      <vt:lpstr>Δομή blog</vt:lpstr>
      <vt:lpstr>Λειτουργία blog</vt:lpstr>
      <vt:lpstr>Ρόλος blog</vt:lpstr>
      <vt:lpstr>Πάροχοι blog</vt:lpstr>
      <vt:lpstr>Wikis</vt:lpstr>
      <vt:lpstr>Wikis (2)</vt:lpstr>
      <vt:lpstr>Κοινωνικά Αγαπημένα (Social Bookmarking)</vt:lpstr>
      <vt:lpstr>Κοινωνικά Αγαπημένα (Social Bookmarking) (2)</vt:lpstr>
      <vt:lpstr>Κοινωνικές Προτροπές (Social recommendations)</vt:lpstr>
      <vt:lpstr>Κοινωνικές Προτροπές (2)</vt:lpstr>
      <vt:lpstr>Θεματικά Κοινωνικά Δίκτυα</vt:lpstr>
      <vt:lpstr>Πλεονεκτήματα χρήσης Social Networks – Χρήστες</vt:lpstr>
      <vt:lpstr>Πλεονεκτήματα χρήσης Social Networks – Εταιρείες</vt:lpstr>
      <vt:lpstr>Μειονεκτήματα χρήσης - Υπερβολική Ενασχόληση</vt:lpstr>
      <vt:lpstr>Μειονεκτήματα χρήσης - Διαμοιρασμός Προσωπικών Δεδομένων</vt:lpstr>
      <vt:lpstr>Μειονεκτήματα - Παραχώρηση Προσωπικών Δεδομένων</vt:lpstr>
      <vt:lpstr>Μειονεκτήματα - Εξαπάτηση και κλοπή ταυτότητας</vt:lpstr>
      <vt:lpstr>Μειονεκτήματα - Cyber-Bullying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spl</cp:lastModifiedBy>
  <cp:revision>168</cp:revision>
  <dcterms:created xsi:type="dcterms:W3CDTF">2015-11-16T18:40:55Z</dcterms:created>
  <dcterms:modified xsi:type="dcterms:W3CDTF">2020-05-01T12:19:31Z</dcterms:modified>
</cp:coreProperties>
</file>