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7" autoAdjust="0"/>
    <p:restoredTop sz="94636" autoAdjust="0"/>
  </p:normalViewPr>
  <p:slideViewPr>
    <p:cSldViewPr snapToGrid="0">
      <p:cViewPr>
        <p:scale>
          <a:sx n="66" d="100"/>
          <a:sy n="66" d="100"/>
        </p:scale>
        <p:origin x="-1452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3/3/2017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Τηλεργασία – Ασύγχρονη και Σύγχρονη Συνεργασία από απόσταση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Συνέπειες για το κοινωνικό σύνολο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Μείωση </a:t>
            </a:r>
            <a:r>
              <a:rPr lang="el-GR" dirty="0"/>
              <a:t>των μετακινήσεων </a:t>
            </a:r>
            <a:r>
              <a:rPr lang="el-GR" dirty="0" smtClean="0"/>
              <a:t>που οδηγεί σε </a:t>
            </a:r>
            <a:r>
              <a:rPr lang="el-GR" dirty="0"/>
              <a:t>μικρότερη εκπομπή </a:t>
            </a:r>
            <a:r>
              <a:rPr lang="el-GR" dirty="0" smtClean="0"/>
              <a:t>ρύπων, μείωση </a:t>
            </a:r>
            <a:r>
              <a:rPr lang="el-GR" dirty="0"/>
              <a:t>των ατυχημάτων και των δαπανών για την ιατρική </a:t>
            </a:r>
            <a:r>
              <a:rPr lang="el-GR" dirty="0" smtClean="0"/>
              <a:t>περίθαλψη </a:t>
            </a:r>
            <a:r>
              <a:rPr lang="el-GR" dirty="0"/>
              <a:t>των </a:t>
            </a:r>
            <a:r>
              <a:rPr lang="el-GR" dirty="0" smtClean="0"/>
              <a:t>τραυματιών</a:t>
            </a:r>
          </a:p>
          <a:p>
            <a:r>
              <a:rPr lang="el-GR" dirty="0"/>
              <a:t>Α</a:t>
            </a:r>
            <a:r>
              <a:rPr lang="el-GR" dirty="0" smtClean="0"/>
              <a:t>νάπτυξη απομακρυσμένων περιοχών</a:t>
            </a:r>
          </a:p>
          <a:p>
            <a:r>
              <a:rPr lang="el-GR" dirty="0" smtClean="0"/>
              <a:t>Ένταξη </a:t>
            </a:r>
            <a:r>
              <a:rPr lang="el-GR" dirty="0"/>
              <a:t>και μείωση της ανεργίας </a:t>
            </a:r>
            <a:r>
              <a:rPr lang="el-GR" dirty="0" smtClean="0"/>
              <a:t>σε </a:t>
            </a:r>
            <a:r>
              <a:rPr lang="el-GR" dirty="0"/>
              <a:t>ευπαθείς </a:t>
            </a:r>
            <a:r>
              <a:rPr lang="el-GR" dirty="0" smtClean="0"/>
              <a:t>κοινωνικές ομάδες</a:t>
            </a:r>
          </a:p>
          <a:p>
            <a:r>
              <a:rPr lang="el-GR" dirty="0" smtClean="0"/>
              <a:t>Αποφεύγεται </a:t>
            </a:r>
            <a:r>
              <a:rPr lang="el-GR" dirty="0"/>
              <a:t>η εξάπλωση </a:t>
            </a:r>
            <a:r>
              <a:rPr lang="el-GR" dirty="0" smtClean="0"/>
              <a:t>μεταδιδόμενων ασθενειών</a:t>
            </a:r>
          </a:p>
          <a:p>
            <a:r>
              <a:rPr lang="el-GR" dirty="0" smtClean="0"/>
              <a:t>Οικογένεια ...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259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και Συνεργασία από απόσταση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Ασύγχρονη </a:t>
            </a:r>
            <a:r>
              <a:rPr lang="el-GR" dirty="0" smtClean="0"/>
              <a:t>επικοινωνία: </a:t>
            </a:r>
            <a:r>
              <a:rPr lang="el-GR" dirty="0"/>
              <a:t>Οι συμμετέχοντες δεν είναι </a:t>
            </a:r>
            <a:r>
              <a:rPr lang="el-GR" dirty="0" smtClean="0"/>
              <a:t>ανάγκη να </a:t>
            </a:r>
            <a:r>
              <a:rPr lang="el-GR" dirty="0"/>
              <a:t>αλληλεπιδρούν την ίδια χρονική στιγμή ή να βρίσκονται </a:t>
            </a:r>
            <a:r>
              <a:rPr lang="el-GR" dirty="0" smtClean="0"/>
              <a:t>στον ίδιο χώρο. Π.χ. </a:t>
            </a:r>
            <a:r>
              <a:rPr lang="en-US" dirty="0"/>
              <a:t>e</a:t>
            </a:r>
            <a:r>
              <a:rPr lang="el-GR" dirty="0" smtClean="0"/>
              <a:t>mail, mailing lists, forum και </a:t>
            </a:r>
            <a:r>
              <a:rPr lang="en-US" dirty="0" smtClean="0"/>
              <a:t>newsgroups</a:t>
            </a:r>
          </a:p>
          <a:p>
            <a:r>
              <a:rPr lang="el-GR" dirty="0"/>
              <a:t>Σύγχρονη επικοινωνία: Τ</a:t>
            </a:r>
            <a:r>
              <a:rPr lang="el-GR" dirty="0" smtClean="0"/>
              <a:t>αυτόχρονη συμμετοχή των </a:t>
            </a:r>
            <a:r>
              <a:rPr lang="el-GR" dirty="0"/>
              <a:t>συνεργατών. </a:t>
            </a:r>
            <a:r>
              <a:rPr lang="el-GR" dirty="0" smtClean="0"/>
              <a:t>Αλληλεπίδραση σε </a:t>
            </a:r>
            <a:r>
              <a:rPr lang="el-GR" dirty="0"/>
              <a:t>πραγματικό </a:t>
            </a:r>
            <a:r>
              <a:rPr lang="el-GR" dirty="0" smtClean="0"/>
              <a:t>χρόνο </a:t>
            </a:r>
            <a:r>
              <a:rPr lang="el-GR" dirty="0"/>
              <a:t>χωρίς την </a:t>
            </a:r>
            <a:r>
              <a:rPr lang="el-GR" dirty="0" smtClean="0"/>
              <a:t>χωρική συνύπαρξη. Π.χ. </a:t>
            </a:r>
            <a:r>
              <a:rPr lang="en-US" dirty="0" smtClean="0"/>
              <a:t>chat, </a:t>
            </a:r>
            <a:r>
              <a:rPr lang="el-GR" dirty="0" smtClean="0"/>
              <a:t>τηλεδιάσκεψη</a:t>
            </a:r>
            <a:endParaRPr lang="el-GR" dirty="0"/>
          </a:p>
          <a:p>
            <a:r>
              <a:rPr lang="el-GR" smtClean="0"/>
              <a:t>Αξιοποιείται και σε τηλεϊατρική, τηλεκπαίδευση</a:t>
            </a:r>
            <a:endParaRPr lang="el-GR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4290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Τηλεδιάσκεψη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Μέσω </a:t>
            </a:r>
            <a:r>
              <a:rPr lang="el-GR" dirty="0"/>
              <a:t>λογισμικού ή </a:t>
            </a:r>
            <a:r>
              <a:rPr lang="el-GR" dirty="0" smtClean="0"/>
              <a:t>πλατφόρμας </a:t>
            </a:r>
            <a:r>
              <a:rPr lang="el-GR" dirty="0"/>
              <a:t>που επιτρέπει την αμφίδρομη μετάδοση ήχου και </a:t>
            </a:r>
            <a:r>
              <a:rPr lang="el-GR" dirty="0" smtClean="0"/>
              <a:t>εικόνας, μεταξύ δύο </a:t>
            </a:r>
            <a:r>
              <a:rPr lang="el-GR" dirty="0"/>
              <a:t>ή </a:t>
            </a:r>
            <a:r>
              <a:rPr lang="el-GR" dirty="0" smtClean="0"/>
              <a:t>περισσότερων ατόμων</a:t>
            </a:r>
            <a:endParaRPr lang="el-GR" dirty="0"/>
          </a:p>
          <a:p>
            <a:r>
              <a:rPr lang="el-GR" dirty="0" smtClean="0"/>
              <a:t>Λογισμικό απλής βιντεοκλήσης: Skype, ooVoo</a:t>
            </a:r>
            <a:endParaRPr lang="el-GR" dirty="0"/>
          </a:p>
          <a:p>
            <a:r>
              <a:rPr lang="el-GR" dirty="0" smtClean="0"/>
              <a:t>Λογισμικό που επιτρέπει επίσης διαμοιρασμό </a:t>
            </a:r>
            <a:r>
              <a:rPr lang="el-GR" dirty="0"/>
              <a:t>αρχείων ή </a:t>
            </a:r>
            <a:r>
              <a:rPr lang="el-GR" dirty="0" smtClean="0"/>
              <a:t>και </a:t>
            </a:r>
            <a:r>
              <a:rPr lang="el-GR" dirty="0"/>
              <a:t>της </a:t>
            </a:r>
            <a:r>
              <a:rPr lang="el-GR" dirty="0" smtClean="0"/>
              <a:t>επιφάνειας εργασίας </a:t>
            </a:r>
          </a:p>
          <a:p>
            <a:r>
              <a:rPr lang="el-GR" dirty="0" smtClean="0"/>
              <a:t>Λογισμικό </a:t>
            </a:r>
            <a:r>
              <a:rPr lang="el-GR" dirty="0"/>
              <a:t>δημιουργίας </a:t>
            </a:r>
            <a:r>
              <a:rPr lang="el-GR" dirty="0" smtClean="0"/>
              <a:t>εικονικού </a:t>
            </a:r>
            <a:r>
              <a:rPr lang="el-GR" dirty="0"/>
              <a:t>δωματίου </a:t>
            </a:r>
            <a:r>
              <a:rPr lang="el-GR" dirty="0" smtClean="0"/>
              <a:t>τηλεδιάσκεψης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704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Υπηρεσίες νέφους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Συνεργατικές </a:t>
            </a:r>
            <a:r>
              <a:rPr lang="el-GR" dirty="0"/>
              <a:t>εφαρμογές </a:t>
            </a:r>
            <a:r>
              <a:rPr lang="en-US" dirty="0" err="1" smtClean="0"/>
              <a:t>SaaS</a:t>
            </a:r>
            <a:r>
              <a:rPr lang="en-US" dirty="0" smtClean="0"/>
              <a:t> </a:t>
            </a:r>
            <a:r>
              <a:rPr lang="el-GR" dirty="0" smtClean="0"/>
              <a:t>για</a:t>
            </a:r>
            <a:r>
              <a:rPr lang="en-US" dirty="0" smtClean="0"/>
              <a:t>:</a:t>
            </a:r>
          </a:p>
          <a:p>
            <a:pPr lvl="1"/>
            <a:r>
              <a:rPr lang="el-GR" dirty="0"/>
              <a:t>Συνεργατική συγγραφή </a:t>
            </a:r>
            <a:r>
              <a:rPr lang="el-GR" dirty="0" smtClean="0"/>
              <a:t>εγγράφων</a:t>
            </a:r>
            <a:endParaRPr lang="en-US" dirty="0" smtClean="0"/>
          </a:p>
          <a:p>
            <a:pPr lvl="1"/>
            <a:r>
              <a:rPr lang="el-GR" dirty="0"/>
              <a:t>Συνεργατική Εννοιολογική </a:t>
            </a:r>
            <a:r>
              <a:rPr lang="el-GR" dirty="0" smtClean="0"/>
              <a:t>Χαρτογράφηση</a:t>
            </a:r>
            <a:r>
              <a:rPr lang="en-US" dirty="0" smtClean="0"/>
              <a:t> (</a:t>
            </a:r>
            <a:r>
              <a:rPr lang="en-US" dirty="0" err="1" smtClean="0"/>
              <a:t>Comapping</a:t>
            </a:r>
            <a:r>
              <a:rPr lang="en-US" dirty="0" smtClean="0"/>
              <a:t>)</a:t>
            </a:r>
          </a:p>
          <a:p>
            <a:pPr lvl="1"/>
            <a:r>
              <a:rPr lang="el-GR" dirty="0"/>
              <a:t>Συνεργατική Δημιουργία </a:t>
            </a:r>
            <a:r>
              <a:rPr lang="el-GR" dirty="0" smtClean="0"/>
              <a:t>ιστότοπων</a:t>
            </a:r>
            <a:r>
              <a:rPr lang="en-US" dirty="0" smtClean="0"/>
              <a:t> (wiki)</a:t>
            </a:r>
          </a:p>
          <a:p>
            <a:pPr lvl="1"/>
            <a:r>
              <a:rPr lang="el-GR" dirty="0" smtClean="0"/>
              <a:t>Συνεργατικούς πίνακες </a:t>
            </a:r>
            <a:r>
              <a:rPr lang="el-GR" dirty="0" smtClean="0"/>
              <a:t>ανακοινώσεων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err="1" smtClean="0"/>
              <a:t>padlet</a:t>
            </a:r>
            <a:r>
              <a:rPr lang="el-GR" dirty="0" smtClean="0"/>
              <a:t> - σημειώσεις</a:t>
            </a:r>
            <a:r>
              <a:rPr lang="el-GR" dirty="0"/>
              <a:t>, </a:t>
            </a:r>
            <a:r>
              <a:rPr lang="el-GR" dirty="0" smtClean="0"/>
              <a:t>μηνύματα</a:t>
            </a:r>
            <a:r>
              <a:rPr lang="el-GR" dirty="0"/>
              <a:t>, αρχεία από πολλούς </a:t>
            </a:r>
            <a:r>
              <a:rPr lang="el-GR" dirty="0" smtClean="0"/>
              <a:t>χρήστες)</a:t>
            </a:r>
          </a:p>
          <a:p>
            <a:pPr lvl="1"/>
            <a:r>
              <a:rPr lang="el-GR" dirty="0" smtClean="0"/>
              <a:t>Συνεργατική εκπόνηση </a:t>
            </a:r>
            <a:r>
              <a:rPr lang="en-US" dirty="0" smtClean="0"/>
              <a:t>project</a:t>
            </a:r>
            <a:r>
              <a:rPr lang="el-GR" dirty="0" smtClean="0"/>
              <a:t> (</a:t>
            </a:r>
            <a:r>
              <a:rPr lang="en-US" dirty="0" err="1" smtClean="0"/>
              <a:t>trello</a:t>
            </a:r>
            <a:r>
              <a:rPr lang="en-US" dirty="0" smtClean="0"/>
              <a:t> – </a:t>
            </a:r>
            <a:r>
              <a:rPr lang="el-GR" sz="2800" dirty="0" smtClean="0"/>
              <a:t>διάσπαση</a:t>
            </a:r>
            <a:r>
              <a:rPr lang="en-US" sz="2800" dirty="0" smtClean="0"/>
              <a:t> </a:t>
            </a:r>
            <a:r>
              <a:rPr lang="el-GR" dirty="0"/>
              <a:t>εργασίας σε μικρότερες</a:t>
            </a:r>
            <a:r>
              <a:rPr lang="el-GR"/>
              <a:t>, </a:t>
            </a:r>
            <a:r>
              <a:rPr lang="el-GR" smtClean="0"/>
              <a:t>ανάθεση </a:t>
            </a:r>
            <a:r>
              <a:rPr lang="el-GR" dirty="0"/>
              <a:t>σε συμμετέχοντες και παρακολούθηση της</a:t>
            </a:r>
            <a:r>
              <a:rPr lang="en-US" dirty="0"/>
              <a:t> </a:t>
            </a:r>
            <a:r>
              <a:rPr lang="el-GR" dirty="0"/>
              <a:t>εκτέλεσής τους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816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Μορφή εργασίας κατά </a:t>
            </a:r>
            <a:r>
              <a:rPr lang="el-GR" dirty="0"/>
              <a:t>την οποία ο εργαζόμενος εργάζεται από το σπίτι του ή </a:t>
            </a:r>
            <a:r>
              <a:rPr lang="el-GR" dirty="0" smtClean="0"/>
              <a:t>κάποια </a:t>
            </a:r>
            <a:r>
              <a:rPr lang="el-GR" dirty="0"/>
              <a:t>άλλη τοποθεσία, κάνοντας χρήση ηλεκτρονικού </a:t>
            </a:r>
            <a:r>
              <a:rPr lang="el-GR" dirty="0" smtClean="0"/>
              <a:t>υπολογιστή και </a:t>
            </a:r>
            <a:r>
              <a:rPr lang="el-GR" dirty="0"/>
              <a:t>της τεχνολογίας γενικότερα, για επικοινωνία με τα </a:t>
            </a:r>
            <a:r>
              <a:rPr lang="el-GR" dirty="0" smtClean="0"/>
              <a:t>γραφεία της </a:t>
            </a:r>
            <a:r>
              <a:rPr lang="el-GR" dirty="0"/>
              <a:t>επιχείρησης, τους συναδέλφους, τους προϊσταμένους </a:t>
            </a:r>
            <a:r>
              <a:rPr lang="el-GR" dirty="0" smtClean="0"/>
              <a:t>και τους πελάτες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520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Ευελιξία </a:t>
            </a:r>
            <a:r>
              <a:rPr lang="el-GR" dirty="0"/>
              <a:t>όσον αφορά στον χώρο και τον χρόνο </a:t>
            </a:r>
            <a:r>
              <a:rPr lang="el-GR" dirty="0" smtClean="0"/>
              <a:t>εκτέλεσης μιας </a:t>
            </a:r>
            <a:r>
              <a:rPr lang="el-GR" dirty="0"/>
              <a:t>εργασίας. </a:t>
            </a:r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ραγματοποιείται </a:t>
            </a:r>
            <a:r>
              <a:rPr lang="el-GR" dirty="0"/>
              <a:t>εκτός του χώρου της επιχείρησης </a:t>
            </a:r>
            <a:endParaRPr lang="el-GR" dirty="0" smtClean="0"/>
          </a:p>
          <a:p>
            <a:r>
              <a:rPr lang="el-GR" dirty="0" smtClean="0"/>
              <a:t>Πραγματοποιείται σε </a:t>
            </a:r>
            <a:r>
              <a:rPr lang="el-GR" dirty="0"/>
              <a:t>τακτική βάση και </a:t>
            </a:r>
            <a:r>
              <a:rPr lang="el-GR" dirty="0" smtClean="0"/>
              <a:t>για συνεχόμενο </a:t>
            </a:r>
            <a:r>
              <a:rPr lang="el-GR" dirty="0"/>
              <a:t>χρονικό </a:t>
            </a:r>
            <a:r>
              <a:rPr lang="el-GR" dirty="0" smtClean="0"/>
              <a:t>διάστημα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897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Μορφές Τηλεργασίας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667"/>
            <a:ext cx="8229600" cy="4905141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Εργασία από το </a:t>
            </a:r>
            <a:r>
              <a:rPr lang="el-GR" dirty="0" smtClean="0"/>
              <a:t>σπίτι: </a:t>
            </a:r>
            <a:r>
              <a:rPr lang="en-US" dirty="0" smtClean="0"/>
              <a:t>K</a:t>
            </a:r>
            <a:r>
              <a:rPr lang="el-GR" dirty="0" smtClean="0"/>
              <a:t>υρίως </a:t>
            </a:r>
            <a:r>
              <a:rPr lang="el-GR" dirty="0"/>
              <a:t>από το </a:t>
            </a:r>
            <a:r>
              <a:rPr lang="el-GR" dirty="0" smtClean="0"/>
              <a:t>σπίτι αντί στα </a:t>
            </a:r>
            <a:r>
              <a:rPr lang="el-GR" dirty="0"/>
              <a:t>γραφεία της επιχείρησης ή </a:t>
            </a:r>
            <a:r>
              <a:rPr lang="el-GR" dirty="0" smtClean="0"/>
              <a:t>του πελάτη</a:t>
            </a:r>
            <a:endParaRPr lang="el-GR" dirty="0"/>
          </a:p>
          <a:p>
            <a:r>
              <a:rPr lang="el-GR" dirty="0" smtClean="0"/>
              <a:t>Κινητή Τηλεργασία: Χωρίς σταθερή </a:t>
            </a:r>
            <a:r>
              <a:rPr lang="el-GR" dirty="0"/>
              <a:t>βάση, </a:t>
            </a:r>
            <a:r>
              <a:rPr lang="el-GR" dirty="0" smtClean="0"/>
              <a:t>μετακινείται </a:t>
            </a:r>
            <a:r>
              <a:rPr lang="el-GR" dirty="0"/>
              <a:t>διαρκώς και εκτελεί την εργασία </a:t>
            </a:r>
            <a:r>
              <a:rPr lang="el-GR" dirty="0" smtClean="0"/>
              <a:t>εν </a:t>
            </a:r>
            <a:r>
              <a:rPr lang="el-GR" dirty="0"/>
              <a:t>κινήσει ή </a:t>
            </a:r>
            <a:r>
              <a:rPr lang="el-GR" dirty="0" smtClean="0"/>
              <a:t>σε διαφορετικές εγκαταστάσεις</a:t>
            </a:r>
            <a:endParaRPr lang="el-GR" dirty="0"/>
          </a:p>
          <a:p>
            <a:r>
              <a:rPr lang="el-GR" dirty="0" smtClean="0"/>
              <a:t>Τηλεκέντρα: Οργανωμένοι χώροι της επιχείρησης </a:t>
            </a:r>
            <a:r>
              <a:rPr lang="el-GR" dirty="0"/>
              <a:t>με </a:t>
            </a:r>
            <a:r>
              <a:rPr lang="el-GR" dirty="0" smtClean="0"/>
              <a:t>όλο </a:t>
            </a:r>
            <a:r>
              <a:rPr lang="el-GR" dirty="0"/>
              <a:t>τον </a:t>
            </a:r>
            <a:r>
              <a:rPr lang="el-GR" dirty="0" smtClean="0"/>
              <a:t>εξοπλισμό </a:t>
            </a:r>
            <a:r>
              <a:rPr lang="el-GR" dirty="0"/>
              <a:t>για την εκτέλεση της </a:t>
            </a:r>
            <a:r>
              <a:rPr lang="el-GR" dirty="0" smtClean="0"/>
              <a:t>εργασίας</a:t>
            </a:r>
            <a:r>
              <a:rPr lang="el-GR" dirty="0"/>
              <a:t> </a:t>
            </a:r>
            <a:r>
              <a:rPr lang="el-GR" dirty="0" smtClean="0"/>
              <a:t>(όχι στα κεντρικά)</a:t>
            </a:r>
            <a:endParaRPr lang="el-GR" dirty="0"/>
          </a:p>
          <a:p>
            <a:r>
              <a:rPr lang="el-GR" dirty="0" smtClean="0"/>
              <a:t>Τηλεκατοικίες: Μορφή </a:t>
            </a:r>
            <a:r>
              <a:rPr lang="el-GR" dirty="0"/>
              <a:t>τηλεκέντρων </a:t>
            </a:r>
            <a:r>
              <a:rPr lang="el-GR" dirty="0" smtClean="0"/>
              <a:t>που όμως ανήκουν </a:t>
            </a:r>
            <a:r>
              <a:rPr lang="el-GR" dirty="0"/>
              <a:t>στις τοπικές κοινότητες </a:t>
            </a:r>
            <a:r>
              <a:rPr lang="el-GR" dirty="0" smtClean="0"/>
              <a:t>(Ιστορικά στη Σκανδιναβία για εκπαίδευση κατοίκων απομακρυσμένων περιοχών)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354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που επηρεάζουν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Κάποια επαγγέλματα δεν επιτρέπουν την τηλεργσασία (πχ γιατρός), ενώ κάποια άλλα την ευνοούν (πχ προγραμματιστής)</a:t>
            </a:r>
          </a:p>
          <a:p>
            <a:r>
              <a:rPr lang="el-GR" dirty="0" smtClean="0"/>
              <a:t>Εξωγενείς παράγοντες όπως </a:t>
            </a:r>
            <a:r>
              <a:rPr lang="el-GR" dirty="0"/>
              <a:t>οι γεωγραφικές </a:t>
            </a:r>
            <a:r>
              <a:rPr lang="el-GR" dirty="0" smtClean="0"/>
              <a:t>ιδιαιτερότητες, το ποσοστό </a:t>
            </a:r>
            <a:r>
              <a:rPr lang="el-GR" dirty="0"/>
              <a:t>ανεργίας, οι κοινωνικές υποδομές, η ύπαρξη </a:t>
            </a:r>
            <a:r>
              <a:rPr lang="el-GR" dirty="0" smtClean="0"/>
              <a:t>τηλεπικοινωνιακών </a:t>
            </a:r>
            <a:r>
              <a:rPr lang="el-GR" dirty="0"/>
              <a:t>υποδομών και η δυνατότητα πρόσβασης </a:t>
            </a:r>
            <a:r>
              <a:rPr lang="el-GR" dirty="0" smtClean="0"/>
              <a:t>στο Διαδίκτυο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17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Θετικές συνέπειες για τον εργαζόμενο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Εξοικονόμηση χρόνου μετακινήσεων</a:t>
            </a:r>
          </a:p>
          <a:p>
            <a:r>
              <a:rPr lang="el-GR" dirty="0"/>
              <a:t>Εργασία σε ευέλικτες ώρες</a:t>
            </a:r>
          </a:p>
          <a:p>
            <a:r>
              <a:rPr lang="el-GR" dirty="0"/>
              <a:t>Καλύτερος συνδυασμός επαγγελματικής-οικογενειακής</a:t>
            </a:r>
          </a:p>
          <a:p>
            <a:r>
              <a:rPr lang="el-GR" dirty="0"/>
              <a:t>Διεύρυνση των ευκαιριών εργασίας</a:t>
            </a:r>
          </a:p>
          <a:p>
            <a:r>
              <a:rPr lang="el-GR" dirty="0"/>
              <a:t>Ένταξη στην αγορά εργασίας ατόμων με οικογενειακά προβλήματα και προβλήματα υγείας</a:t>
            </a:r>
          </a:p>
        </p:txBody>
      </p:sp>
    </p:spTree>
    <p:extLst>
      <p:ext uri="{BB962C8B-B14F-4D97-AF65-F5344CB8AC3E}">
        <p14:creationId xmlns:p14="http://schemas.microsoft.com/office/powerpoint/2010/main" val="344101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Αρνητικές </a:t>
            </a:r>
            <a:r>
              <a:rPr lang="el-GR" dirty="0"/>
              <a:t>συνέπειες για τον εργαζόμενο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Εργασιακή απομόνωση </a:t>
            </a:r>
          </a:p>
          <a:p>
            <a:r>
              <a:rPr lang="el-GR" dirty="0"/>
              <a:t>Απώλειας εργασιακών δικαιωμάτων </a:t>
            </a:r>
          </a:p>
          <a:p>
            <a:r>
              <a:rPr lang="el-GR" dirty="0"/>
              <a:t>Απώλεια τεχνικής υποστήριξης </a:t>
            </a:r>
          </a:p>
          <a:p>
            <a:r>
              <a:rPr lang="el-GR" dirty="0"/>
              <a:t>Δυσκολία διαχωρισμού επαγγελματικής προσωπικής ζωής</a:t>
            </a:r>
          </a:p>
        </p:txBody>
      </p:sp>
    </p:spTree>
    <p:extLst>
      <p:ext uri="{BB962C8B-B14F-4D97-AF65-F5344CB8AC3E}">
        <p14:creationId xmlns:p14="http://schemas.microsoft.com/office/powerpoint/2010/main" val="83344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Θετικές σ</a:t>
            </a:r>
            <a:r>
              <a:rPr lang="el-GR" dirty="0" smtClean="0"/>
              <a:t>υνέπειες </a:t>
            </a:r>
            <a:r>
              <a:rPr lang="el-GR" dirty="0"/>
              <a:t>για τις επιχειρήσεις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</a:t>
            </a:r>
            <a:r>
              <a:rPr lang="el-GR" dirty="0" smtClean="0"/>
              <a:t>υντελεί </a:t>
            </a:r>
            <a:r>
              <a:rPr lang="el-GR" dirty="0"/>
              <a:t>στην άνοδο της </a:t>
            </a:r>
            <a:r>
              <a:rPr lang="el-GR" dirty="0" smtClean="0"/>
              <a:t>παραγωγικότητας</a:t>
            </a:r>
          </a:p>
          <a:p>
            <a:r>
              <a:rPr lang="el-GR" dirty="0"/>
              <a:t>Μ</a:t>
            </a:r>
            <a:r>
              <a:rPr lang="el-GR" dirty="0" smtClean="0"/>
              <a:t>είωση </a:t>
            </a:r>
            <a:r>
              <a:rPr lang="el-GR" dirty="0"/>
              <a:t>του κόστους </a:t>
            </a:r>
            <a:r>
              <a:rPr lang="el-GR" dirty="0" smtClean="0"/>
              <a:t>εγκαταστάσεων</a:t>
            </a:r>
          </a:p>
          <a:p>
            <a:r>
              <a:rPr lang="el-GR" dirty="0" smtClean="0"/>
              <a:t>Διατήρηση εξειδικευμένου προσωπικού που τυχόν μετακομίζει αλλού</a:t>
            </a:r>
          </a:p>
          <a:p>
            <a:r>
              <a:rPr lang="el-GR" dirty="0" smtClean="0"/>
              <a:t>Δυνατότητα επιλογής προσωπικού </a:t>
            </a:r>
            <a:r>
              <a:rPr lang="el-GR" dirty="0"/>
              <a:t>από </a:t>
            </a:r>
            <a:r>
              <a:rPr lang="el-GR" dirty="0" smtClean="0"/>
              <a:t>άλλες τοποθεσίες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167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Αρνητικές </a:t>
            </a:r>
            <a:r>
              <a:rPr lang="el-GR" dirty="0"/>
              <a:t>συνέπειες για τις επιχειρήσεις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Ζητήματα απώλειας </a:t>
            </a:r>
            <a:r>
              <a:rPr lang="el-GR" dirty="0"/>
              <a:t>ή υποκλοπής </a:t>
            </a:r>
            <a:r>
              <a:rPr lang="el-GR" dirty="0" smtClean="0"/>
              <a:t>δεδομένων</a:t>
            </a:r>
          </a:p>
          <a:p>
            <a:r>
              <a:rPr lang="el-GR" dirty="0" smtClean="0"/>
              <a:t>Μειωμένη αλληλεπίδραση </a:t>
            </a:r>
            <a:r>
              <a:rPr lang="el-GR" dirty="0"/>
              <a:t>μεταξύ των εργαζομένων της </a:t>
            </a:r>
            <a:r>
              <a:rPr lang="el-GR" dirty="0" smtClean="0"/>
              <a:t>επιχείρησης</a:t>
            </a:r>
          </a:p>
          <a:p>
            <a:r>
              <a:rPr lang="el-GR" dirty="0" smtClean="0"/>
              <a:t>Αντιμετώπιση </a:t>
            </a:r>
            <a:r>
              <a:rPr lang="el-GR" dirty="0"/>
              <a:t>τεχνικών προβλημάτων υποστήριξης </a:t>
            </a:r>
            <a:r>
              <a:rPr lang="el-GR" dirty="0" smtClean="0"/>
              <a:t>εξοπλισμού</a:t>
            </a:r>
          </a:p>
          <a:p>
            <a:r>
              <a:rPr lang="el-GR" dirty="0"/>
              <a:t>Ζ</a:t>
            </a:r>
            <a:r>
              <a:rPr lang="el-GR" dirty="0" smtClean="0"/>
              <a:t>ητήματα </a:t>
            </a:r>
            <a:r>
              <a:rPr lang="el-GR" dirty="0"/>
              <a:t>διαχείρισης, διοίκησης και εκπαίδευσης </a:t>
            </a:r>
            <a:r>
              <a:rPr lang="el-GR" dirty="0" smtClean="0"/>
              <a:t>του ανθρώπινου </a:t>
            </a:r>
            <a:r>
              <a:rPr lang="el-GR" dirty="0"/>
              <a:t>δυναμικού</a:t>
            </a:r>
          </a:p>
        </p:txBody>
      </p:sp>
    </p:spTree>
    <p:extLst>
      <p:ext uri="{BB962C8B-B14F-4D97-AF65-F5344CB8AC3E}">
        <p14:creationId xmlns:p14="http://schemas.microsoft.com/office/powerpoint/2010/main" val="3065209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1147</TotalTime>
  <Words>522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Τηλεργασία – Ασύγχρονη και Σύγχρονη Συνεργασία από απόσταση</vt:lpstr>
      <vt:lpstr>Ορισμός</vt:lpstr>
      <vt:lpstr>Χαρακτηριστικά</vt:lpstr>
      <vt:lpstr>Μορφές Τηλεργασίας</vt:lpstr>
      <vt:lpstr>Παράγοντες που επηρεάζουν</vt:lpstr>
      <vt:lpstr>Θετικές συνέπειες για τον εργαζόμενο</vt:lpstr>
      <vt:lpstr>Αρνητικές συνέπειες για τον εργαζόμενο</vt:lpstr>
      <vt:lpstr>Θετικές συνέπειες για τις επιχειρήσεις</vt:lpstr>
      <vt:lpstr>Αρνητικές συνέπειες για τις επιχειρήσεις</vt:lpstr>
      <vt:lpstr>Συνέπειες για το κοινωνικό σύνολο</vt:lpstr>
      <vt:lpstr>Επικοινωνία και Συνεργασία από απόσταση</vt:lpstr>
      <vt:lpstr>Τηλεδιάσκεψη</vt:lpstr>
      <vt:lpstr>Υπηρεσίες νέφους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spl</cp:lastModifiedBy>
  <cp:revision>127</cp:revision>
  <dcterms:created xsi:type="dcterms:W3CDTF">2015-11-16T18:40:55Z</dcterms:created>
  <dcterms:modified xsi:type="dcterms:W3CDTF">2017-03-03T12:59:07Z</dcterms:modified>
</cp:coreProperties>
</file>