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76" r:id="rId6"/>
    <p:sldId id="259" r:id="rId7"/>
    <p:sldId id="278" r:id="rId8"/>
    <p:sldId id="261" r:id="rId9"/>
    <p:sldId id="277" r:id="rId10"/>
    <p:sldId id="262" r:id="rId11"/>
    <p:sldId id="263" r:id="rId12"/>
    <p:sldId id="265" r:id="rId13"/>
    <p:sldId id="264" r:id="rId14"/>
    <p:sldId id="266" r:id="rId15"/>
    <p:sldId id="268" r:id="rId16"/>
    <p:sldId id="267" r:id="rId17"/>
    <p:sldId id="269" r:id="rId18"/>
    <p:sldId id="272" r:id="rId19"/>
    <p:sldId id="270" r:id="rId20"/>
    <p:sldId id="271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8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itsos@on.gr" TargetMode="External"/><Relationship Id="rId5" Type="http://schemas.openxmlformats.org/officeDocument/2006/relationships/hyperlink" Target="mailto:mitsos@hol.gr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/>
          </a:bodyPr>
          <a:lstStyle/>
          <a:p>
            <a:r>
              <a:rPr lang="el-GR" dirty="0"/>
              <a:t>Υπηρεσίες και εφαρμογές Διαδικτύου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Τηλεφωνία και βιντεοκλήσεις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219"/>
            <a:ext cx="6026727" cy="531090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Μετάδοση ήχου και εικόνας σε πραγματικό χρόνο με ταυτόχρονη σύνδεση πολλών συμμετεχόντων</a:t>
            </a:r>
          </a:p>
          <a:p>
            <a:r>
              <a:rPr lang="el-GR" dirty="0" smtClean="0"/>
              <a:t>Πρωτόκολλα </a:t>
            </a:r>
            <a:r>
              <a:rPr lang="el-GR" dirty="0" smtClean="0"/>
              <a:t>επικοινωνίας: H.264</a:t>
            </a:r>
            <a:r>
              <a:rPr lang="el-GR" dirty="0"/>
              <a:t>, </a:t>
            </a:r>
            <a:r>
              <a:rPr lang="el-GR" dirty="0" smtClean="0"/>
              <a:t>Skype </a:t>
            </a:r>
            <a:r>
              <a:rPr lang="it-IT" dirty="0" smtClean="0"/>
              <a:t>protocol</a:t>
            </a:r>
            <a:r>
              <a:rPr lang="el-GR" dirty="0" smtClean="0"/>
              <a:t>,</a:t>
            </a:r>
            <a:r>
              <a:rPr lang="it-IT" dirty="0" smtClean="0"/>
              <a:t> </a:t>
            </a:r>
            <a:r>
              <a:rPr lang="it-IT" dirty="0"/>
              <a:t>SIP (Session Initiation Protocol</a:t>
            </a:r>
            <a:r>
              <a:rPr lang="it-IT" dirty="0" smtClean="0"/>
              <a:t>)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ιδικά </a:t>
            </a:r>
            <a:r>
              <a:rPr lang="el-GR" dirty="0"/>
              <a:t>σχεδιασμένες εφαρμογές όπως το Skype, </a:t>
            </a:r>
            <a:r>
              <a:rPr lang="el-GR" dirty="0" smtClean="0"/>
              <a:t>το </a:t>
            </a:r>
            <a:r>
              <a:rPr lang="en-US" dirty="0" err="1" smtClean="0"/>
              <a:t>Facetime</a:t>
            </a:r>
            <a:r>
              <a:rPr lang="en-US" dirty="0"/>
              <a:t>, </a:t>
            </a:r>
            <a:r>
              <a:rPr lang="el-GR" dirty="0"/>
              <a:t>το </a:t>
            </a:r>
            <a:r>
              <a:rPr lang="en-US" dirty="0" err="1"/>
              <a:t>Jitsi</a:t>
            </a:r>
            <a:r>
              <a:rPr lang="en-US" dirty="0"/>
              <a:t>, </a:t>
            </a:r>
            <a:r>
              <a:rPr lang="el-GR" dirty="0"/>
              <a:t>το </a:t>
            </a:r>
            <a:r>
              <a:rPr lang="en-US" dirty="0" err="1"/>
              <a:t>ooVoo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το </a:t>
            </a:r>
            <a:r>
              <a:rPr lang="en-US" dirty="0"/>
              <a:t>Google </a:t>
            </a:r>
            <a:r>
              <a:rPr lang="en-US" dirty="0" smtClean="0"/>
              <a:t>Hangouts</a:t>
            </a:r>
            <a:endParaRPr lang="el-G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7365" y="2837872"/>
            <a:ext cx="2662671" cy="1919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45377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Ανταλλαγή μηνυμάτων, Συνομιλίες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683"/>
            <a:ext cx="8229600" cy="486897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Σύγχρονη </a:t>
            </a:r>
            <a:r>
              <a:rPr lang="el-GR" dirty="0"/>
              <a:t>ή ασύγχρονη ανταλλαγή μηνυμάτων </a:t>
            </a:r>
            <a:r>
              <a:rPr lang="el-GR" dirty="0" smtClean="0"/>
              <a:t>κειμένου</a:t>
            </a:r>
          </a:p>
          <a:p>
            <a:r>
              <a:rPr lang="el-GR" dirty="0" smtClean="0"/>
              <a:t>Σύγχρονη </a:t>
            </a:r>
            <a:r>
              <a:rPr lang="el-GR" dirty="0"/>
              <a:t>ανταλλαγή </a:t>
            </a:r>
            <a:r>
              <a:rPr lang="el-GR" dirty="0" smtClean="0"/>
              <a:t>μηνυμάτων, «άμεσα μηνύματα</a:t>
            </a:r>
            <a:r>
              <a:rPr lang="el-GR" dirty="0"/>
              <a:t>» (instant messaging</a:t>
            </a:r>
            <a:r>
              <a:rPr lang="el-GR" dirty="0" smtClean="0"/>
              <a:t>): Ανταλλαγή μηνυμάτων </a:t>
            </a:r>
            <a:r>
              <a:rPr lang="el-GR" dirty="0"/>
              <a:t>σε πραγματικό χρόνο </a:t>
            </a:r>
            <a:r>
              <a:rPr lang="el-GR" dirty="0" smtClean="0"/>
              <a:t>(οι </a:t>
            </a:r>
            <a:r>
              <a:rPr lang="el-GR" dirty="0"/>
              <a:t>συμμετέχοντες είναι </a:t>
            </a:r>
            <a:r>
              <a:rPr lang="el-GR" dirty="0" smtClean="0"/>
              <a:t>ταυτόχρονα </a:t>
            </a:r>
            <a:r>
              <a:rPr lang="el-GR" dirty="0"/>
              <a:t>συνδεδεμένοι με την αντίστοιχη </a:t>
            </a:r>
            <a:r>
              <a:rPr lang="el-GR" dirty="0" smtClean="0"/>
              <a:t>υπηρεσία)</a:t>
            </a:r>
          </a:p>
          <a:p>
            <a:r>
              <a:rPr lang="el-GR" dirty="0" smtClean="0"/>
              <a:t>Σε </a:t>
            </a:r>
            <a:r>
              <a:rPr lang="el-GR" dirty="0"/>
              <a:t>περίπτωση </a:t>
            </a:r>
            <a:r>
              <a:rPr lang="el-GR" dirty="0" smtClean="0"/>
              <a:t>που κάποιος δεν </a:t>
            </a:r>
            <a:r>
              <a:rPr lang="el-GR" dirty="0"/>
              <a:t>είναι συνδεδεμένος, τα </a:t>
            </a:r>
            <a:r>
              <a:rPr lang="el-GR" dirty="0" smtClean="0"/>
              <a:t>μηνύματα </a:t>
            </a:r>
            <a:r>
              <a:rPr lang="el-GR" dirty="0"/>
              <a:t>παραδίδονται </a:t>
            </a:r>
            <a:r>
              <a:rPr lang="el-GR" dirty="0" smtClean="0"/>
              <a:t>αργότερα (ασύγχρονη ανταλλαγή μηνυμάτων)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Έχουν ενσωματωθεί </a:t>
            </a:r>
            <a:r>
              <a:rPr lang="el-GR" dirty="0"/>
              <a:t>ως </a:t>
            </a:r>
            <a:r>
              <a:rPr lang="el-GR" dirty="0" smtClean="0"/>
              <a:t>λειτουργίες </a:t>
            </a:r>
            <a:r>
              <a:rPr lang="el-GR" dirty="0"/>
              <a:t>σε εφαρμογές τηλεφωνίας και βιντεοκλήσεων</a:t>
            </a:r>
          </a:p>
        </p:txBody>
      </p:sp>
    </p:spTree>
    <p:extLst>
      <p:ext uri="{BB962C8B-B14F-4D97-AF65-F5344CB8AC3E}">
        <p14:creationId xmlns:p14="http://schemas.microsoft.com/office/powerpoint/2010/main" xmlns="" val="3234227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436" y="2752076"/>
            <a:ext cx="8229600" cy="1399032"/>
          </a:xfrm>
        </p:spPr>
        <p:txBody>
          <a:bodyPr/>
          <a:lstStyle/>
          <a:p>
            <a:r>
              <a:rPr lang="el-GR" dirty="0"/>
              <a:t>Μεταφορά αρχείων και περιεχομένου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2209693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(file transfer protocol)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l-GR" dirty="0" smtClean="0"/>
              <a:t>εταφορά αρχείων </a:t>
            </a:r>
            <a:r>
              <a:rPr lang="el-GR" dirty="0"/>
              <a:t>μέσω </a:t>
            </a:r>
            <a:r>
              <a:rPr lang="el-GR" dirty="0" smtClean="0"/>
              <a:t>Διαδικτύου (αποθήκευση, </a:t>
            </a:r>
            <a:r>
              <a:rPr lang="el-GR" dirty="0" err="1" smtClean="0"/>
              <a:t>ανάτκηση</a:t>
            </a:r>
            <a:r>
              <a:rPr lang="el-GR" dirty="0" smtClean="0"/>
              <a:t>)</a:t>
            </a:r>
            <a:endParaRPr lang="el-GR" dirty="0" smtClean="0"/>
          </a:p>
          <a:p>
            <a:r>
              <a:rPr lang="el-GR" dirty="0" smtClean="0"/>
              <a:t>Χρησιμοποιείται </a:t>
            </a:r>
            <a:r>
              <a:rPr lang="el-GR" dirty="0"/>
              <a:t>πολύ συχνά χωρίς να το αντιλαμβάνεται ο τελικός </a:t>
            </a:r>
            <a:r>
              <a:rPr lang="el-GR" dirty="0" smtClean="0"/>
              <a:t>χρήστης</a:t>
            </a:r>
          </a:p>
          <a:p>
            <a:r>
              <a:rPr lang="el-GR" dirty="0" smtClean="0"/>
              <a:t>Εξειδικευμένα </a:t>
            </a:r>
            <a:r>
              <a:rPr lang="el-GR" dirty="0" smtClean="0"/>
              <a:t>προγράμματα αλλά και προγράμματα πλοήγησης ή γραμμή εντολών</a:t>
            </a:r>
            <a:endParaRPr lang="el-GR" dirty="0" smtClean="0"/>
          </a:p>
          <a:p>
            <a:r>
              <a:rPr lang="el-GR" dirty="0" smtClean="0"/>
              <a:t>Απαιτείται λογαριασμός εκτός από τα </a:t>
            </a:r>
            <a:r>
              <a:rPr lang="en-US" dirty="0" smtClean="0"/>
              <a:t>anonymous ftp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0815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Ομότιμα δίκτυα </a:t>
            </a:r>
            <a:r>
              <a:rPr lang="en-US" dirty="0" smtClean="0"/>
              <a:t>P2P </a:t>
            </a:r>
            <a:r>
              <a:rPr lang="el-GR" dirty="0" smtClean="0"/>
              <a:t>και </a:t>
            </a:r>
            <a:r>
              <a:rPr lang="el-GR" dirty="0"/>
              <a:t>ανταλλαγή </a:t>
            </a:r>
            <a:r>
              <a:rPr lang="el-GR" dirty="0" smtClean="0"/>
              <a:t>αρχείων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82808"/>
            <a:ext cx="6968836" cy="371442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</a:t>
            </a:r>
            <a:r>
              <a:rPr lang="el-GR" dirty="0" smtClean="0"/>
              <a:t>πηρεσίες ανταλλαγής </a:t>
            </a:r>
            <a:r>
              <a:rPr lang="el-GR" dirty="0"/>
              <a:t>αρχείων και </a:t>
            </a:r>
            <a:r>
              <a:rPr lang="el-GR" dirty="0" smtClean="0"/>
              <a:t>διανομής περιεχομένου (βίντεο streaming)</a:t>
            </a:r>
          </a:p>
          <a:p>
            <a:r>
              <a:rPr lang="en-US" dirty="0" err="1" smtClean="0"/>
              <a:t>BitTorrent</a:t>
            </a:r>
            <a:r>
              <a:rPr lang="en-US" dirty="0" smtClean="0"/>
              <a:t>, </a:t>
            </a:r>
            <a:r>
              <a:rPr lang="el-GR" dirty="0"/>
              <a:t>το πιο </a:t>
            </a:r>
            <a:r>
              <a:rPr lang="el-GR" dirty="0" smtClean="0"/>
              <a:t>διαδεδομένο πρωτόκολλο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l-GR" dirty="0"/>
              <a:t>χρήστες οφείλουν να </a:t>
            </a:r>
            <a:r>
              <a:rPr lang="el-GR" dirty="0" smtClean="0"/>
              <a:t>διανέμουν </a:t>
            </a:r>
            <a:r>
              <a:rPr lang="el-GR" dirty="0"/>
              <a:t>περιεχόμενο και όχι μόνο </a:t>
            </a:r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smtClean="0"/>
              <a:t>καταναλώνουν</a:t>
            </a:r>
            <a:r>
              <a:rPr lang="en-US" dirty="0" smtClean="0"/>
              <a:t>. </a:t>
            </a:r>
            <a:r>
              <a:rPr lang="el-GR" dirty="0" smtClean="0"/>
              <a:t>Μπορεί να επηρρεάζει την ταχύτητα του </a:t>
            </a:r>
            <a:r>
              <a:rPr lang="en-US" dirty="0" smtClean="0"/>
              <a:t>download</a:t>
            </a:r>
            <a:endParaRPr lang="el-GR" dirty="0" smtClean="0"/>
          </a:p>
          <a:p>
            <a:r>
              <a:rPr lang="el-GR" dirty="0" smtClean="0"/>
              <a:t>Οι χρήστες είναι ομότιμοι γιατί καθένας είναι ταυτόχρονα και </a:t>
            </a:r>
            <a:r>
              <a:rPr lang="en-US" dirty="0" smtClean="0"/>
              <a:t>client </a:t>
            </a:r>
            <a:r>
              <a:rPr lang="el-GR" dirty="0" smtClean="0"/>
              <a:t>και </a:t>
            </a:r>
            <a:r>
              <a:rPr lang="en-US" dirty="0" smtClean="0"/>
              <a:t>server (</a:t>
            </a:r>
            <a:r>
              <a:rPr lang="el-GR" dirty="0" smtClean="0"/>
              <a:t>και παίρνει αρχεία από άλλους και δίνει αρχεία σε άλλους)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417" y="4683991"/>
            <a:ext cx="20002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9092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436" y="2752076"/>
            <a:ext cx="8229600" cy="1399032"/>
          </a:xfrm>
        </p:spPr>
        <p:txBody>
          <a:bodyPr/>
          <a:lstStyle/>
          <a:p>
            <a:r>
              <a:rPr lang="el-GR" dirty="0"/>
              <a:t>Απομακρυσμένη σύνδεση και έλεγχος υπολογιστή</a:t>
            </a:r>
          </a:p>
        </p:txBody>
      </p:sp>
    </p:spTree>
    <p:extLst>
      <p:ext uri="{BB962C8B-B14F-4D97-AF65-F5344CB8AC3E}">
        <p14:creationId xmlns:p14="http://schemas.microsoft.com/office/powerpoint/2010/main" xmlns="" val="2181935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Απομακρυσμένη σύνδεση με Telnet, SSH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</a:t>
            </a:r>
            <a:r>
              <a:rPr lang="el-GR" dirty="0" smtClean="0"/>
              <a:t>ίσοδος </a:t>
            </a:r>
            <a:r>
              <a:rPr lang="el-GR" dirty="0"/>
              <a:t>και </a:t>
            </a:r>
            <a:r>
              <a:rPr lang="el-GR" dirty="0" smtClean="0"/>
              <a:t>χειρισμός ενός υπολογιστή </a:t>
            </a:r>
            <a:r>
              <a:rPr lang="el-GR" dirty="0"/>
              <a:t>από </a:t>
            </a:r>
            <a:r>
              <a:rPr lang="el-GR" dirty="0" smtClean="0"/>
              <a:t>απόσταση</a:t>
            </a:r>
          </a:p>
          <a:p>
            <a:r>
              <a:rPr lang="en-US" dirty="0" smtClean="0"/>
              <a:t>T</a:t>
            </a:r>
            <a:r>
              <a:rPr lang="el-GR" dirty="0" smtClean="0"/>
              <a:t>elnet: Ένα </a:t>
            </a:r>
            <a:r>
              <a:rPr lang="el-GR" dirty="0"/>
              <a:t>από τα πιο παλιά </a:t>
            </a:r>
            <a:r>
              <a:rPr lang="el-GR" dirty="0" smtClean="0"/>
              <a:t>πρωτόκολλα με </a:t>
            </a:r>
            <a:r>
              <a:rPr lang="el-GR" dirty="0"/>
              <a:t>γραμμή </a:t>
            </a:r>
            <a:r>
              <a:rPr lang="el-GR" dirty="0" smtClean="0"/>
              <a:t>εντολών</a:t>
            </a:r>
            <a:endParaRPr lang="el-GR" dirty="0"/>
          </a:p>
          <a:p>
            <a:r>
              <a:rPr lang="el-GR" dirty="0"/>
              <a:t>SSH (secure shell</a:t>
            </a:r>
            <a:r>
              <a:rPr lang="el-GR" dirty="0" smtClean="0"/>
              <a:t>): Ασφαλείς </a:t>
            </a:r>
            <a:r>
              <a:rPr lang="el-GR" dirty="0"/>
              <a:t>συνδέσεις και κρυπτογράφηση </a:t>
            </a:r>
            <a:r>
              <a:rPr lang="el-GR" dirty="0" smtClean="0"/>
              <a:t>διακινούμενων δεδομένων</a:t>
            </a:r>
          </a:p>
          <a:p>
            <a:r>
              <a:rPr lang="el-GR" dirty="0"/>
              <a:t>Α</a:t>
            </a:r>
            <a:r>
              <a:rPr lang="el-GR" dirty="0" smtClean="0"/>
              <a:t>παραίτητη </a:t>
            </a:r>
            <a:r>
              <a:rPr lang="el-GR" dirty="0"/>
              <a:t>η χρησιμοποίηση κωδικών </a:t>
            </a:r>
            <a:r>
              <a:rPr lang="el-GR" dirty="0" smtClean="0"/>
              <a:t>πρόσβασης </a:t>
            </a:r>
            <a:r>
              <a:rPr lang="el-GR" dirty="0"/>
              <a:t>για σύνδεση στον απομακρυσμένο </a:t>
            </a:r>
            <a:r>
              <a:rPr lang="el-GR" dirty="0" smtClean="0"/>
              <a:t>υπολογιστή</a:t>
            </a:r>
          </a:p>
          <a:p>
            <a:r>
              <a:rPr lang="el-GR" dirty="0" smtClean="0"/>
              <a:t>Ειδικές εφαρμογές ή τοπική γραμμή εντολών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37146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Απομακρυσμένος έλεγχος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Σύνδεση </a:t>
            </a:r>
            <a:r>
              <a:rPr lang="el-GR" dirty="0"/>
              <a:t>με εφαρμογές </a:t>
            </a:r>
            <a:r>
              <a:rPr lang="el-GR" dirty="0" smtClean="0"/>
              <a:t>που επιτρέπουν </a:t>
            </a:r>
            <a:r>
              <a:rPr lang="el-GR" dirty="0"/>
              <a:t>πρόσβαση στο γραφικό περιβάλλον του </a:t>
            </a:r>
            <a:r>
              <a:rPr lang="el-GR" dirty="0" smtClean="0"/>
              <a:t>λειτουργικού </a:t>
            </a:r>
            <a:r>
              <a:rPr lang="el-GR" dirty="0" smtClean="0"/>
              <a:t>συστήματος</a:t>
            </a:r>
            <a:endParaRPr lang="el-GR" dirty="0" smtClean="0"/>
          </a:p>
          <a:p>
            <a:r>
              <a:rPr lang="el-GR" dirty="0" smtClean="0"/>
              <a:t>Ενσωματωμένη δυνατότητα απομακρυσμένου ελέγχου στα σύγχρονα ΛΣ</a:t>
            </a:r>
          </a:p>
          <a:p>
            <a:r>
              <a:rPr lang="el-GR" dirty="0" smtClean="0"/>
              <a:t>Εξειδικευμένες </a:t>
            </a:r>
            <a:r>
              <a:rPr lang="el-GR" dirty="0"/>
              <a:t>εφαρμογές </a:t>
            </a:r>
            <a:r>
              <a:rPr lang="el-GR" dirty="0" smtClean="0"/>
              <a:t>απομακρυσμένου </a:t>
            </a:r>
            <a:r>
              <a:rPr lang="el-GR" dirty="0"/>
              <a:t>ελέγχου για προσωπική ή επαγγελματική </a:t>
            </a:r>
            <a:r>
              <a:rPr lang="el-GR" dirty="0" smtClean="0"/>
              <a:t>χρήση (</a:t>
            </a:r>
            <a:r>
              <a:rPr lang="en-US" dirty="0" err="1" smtClean="0"/>
              <a:t>teamvi</a:t>
            </a:r>
            <a:r>
              <a:rPr lang="en-US" dirty="0" err="1" smtClean="0"/>
              <a:t>e</a:t>
            </a:r>
            <a:r>
              <a:rPr lang="en-US" dirty="0" err="1" smtClean="0"/>
              <a:t>wer</a:t>
            </a:r>
            <a:r>
              <a:rPr lang="en-US" dirty="0" smtClean="0"/>
              <a:t>, </a:t>
            </a:r>
            <a:r>
              <a:rPr lang="en-US" dirty="0" err="1" smtClean="0"/>
              <a:t>netop</a:t>
            </a:r>
            <a:r>
              <a:rPr lang="en-US" dirty="0" smtClean="0"/>
              <a:t>, </a:t>
            </a:r>
            <a:r>
              <a:rPr lang="el-GR" dirty="0" err="1" smtClean="0"/>
              <a:t>Ubuntu</a:t>
            </a:r>
            <a:r>
              <a:rPr lang="el-GR" dirty="0" smtClean="0"/>
              <a:t>: </a:t>
            </a:r>
            <a:r>
              <a:rPr lang="el-GR" dirty="0" err="1" smtClean="0"/>
              <a:t>Epoptes</a:t>
            </a:r>
            <a:r>
              <a:rPr lang="en-US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2564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436" y="2752076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l-GR" dirty="0"/>
              <a:t>Ο παγκόσμιος ιστός, υπηρεσίες και εφαρμογές Διαδικτύου</a:t>
            </a:r>
          </a:p>
        </p:txBody>
      </p:sp>
    </p:spTree>
    <p:extLst>
      <p:ext uri="{BB962C8B-B14F-4D97-AF65-F5344CB8AC3E}">
        <p14:creationId xmlns:p14="http://schemas.microsoft.com/office/powerpoint/2010/main" xmlns="" val="2453614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Web applications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>
            <a:normAutofit/>
          </a:bodyPr>
          <a:lstStyle/>
          <a:p>
            <a:r>
              <a:rPr lang="el-GR" dirty="0" smtClean="0"/>
              <a:t>Πάνω </a:t>
            </a:r>
            <a:r>
              <a:rPr lang="el-GR" dirty="0"/>
              <a:t>στον παγκόσμιο ιστό </a:t>
            </a:r>
            <a:r>
              <a:rPr lang="el-GR" dirty="0" smtClean="0"/>
              <a:t>έχουν</a:t>
            </a:r>
            <a:r>
              <a:rPr lang="en-US" dirty="0" smtClean="0"/>
              <a:t> </a:t>
            </a:r>
            <a:r>
              <a:rPr lang="el-GR" dirty="0" smtClean="0"/>
              <a:t>αναπτυχθεί </a:t>
            </a:r>
            <a:r>
              <a:rPr lang="el-GR" dirty="0"/>
              <a:t>εφαρμογές </a:t>
            </a:r>
            <a:r>
              <a:rPr lang="el-GR" dirty="0" smtClean="0"/>
              <a:t>που τις βλέπουμε σαν ιστοσελίδες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el-GR" dirty="0" smtClean="0"/>
              <a:t>κτελούνται </a:t>
            </a:r>
            <a:r>
              <a:rPr lang="el-GR" dirty="0"/>
              <a:t>μέσα στο πρόγραμμα </a:t>
            </a:r>
            <a:r>
              <a:rPr lang="el-GR" dirty="0" smtClean="0"/>
              <a:t>πλοήγησης </a:t>
            </a:r>
            <a:r>
              <a:rPr lang="el-GR" dirty="0"/>
              <a:t>και εξαρτώνται από αυτό για την εκτέλεσή </a:t>
            </a:r>
            <a:r>
              <a:rPr lang="el-GR" dirty="0" smtClean="0"/>
              <a:t>τους</a:t>
            </a:r>
            <a:endParaRPr lang="en-US" dirty="0" smtClean="0"/>
          </a:p>
          <a:p>
            <a:r>
              <a:rPr lang="el-GR" dirty="0" smtClean="0"/>
              <a:t>Αντίθετα, οι</a:t>
            </a:r>
            <a:r>
              <a:rPr lang="en-US" dirty="0" smtClean="0"/>
              <a:t> </a:t>
            </a:r>
            <a:r>
              <a:rPr lang="el-GR" dirty="0" smtClean="0"/>
              <a:t>εγγενείς </a:t>
            </a:r>
            <a:r>
              <a:rPr lang="el-GR" dirty="0" smtClean="0"/>
              <a:t>(</a:t>
            </a:r>
            <a:r>
              <a:rPr lang="en-US" dirty="0" smtClean="0"/>
              <a:t>native) </a:t>
            </a:r>
            <a:r>
              <a:rPr lang="el-GR" dirty="0" smtClean="0"/>
              <a:t>εφαρμογές </a:t>
            </a:r>
            <a:r>
              <a:rPr lang="el-GR" dirty="0" smtClean="0"/>
              <a:t>εκτελούνται </a:t>
            </a:r>
            <a:r>
              <a:rPr lang="el-GR" dirty="0"/>
              <a:t>αυτόνομα με τη βοήθεια </a:t>
            </a:r>
            <a:r>
              <a:rPr lang="el-GR" dirty="0" smtClean="0"/>
              <a:t>του ΛΣ</a:t>
            </a:r>
          </a:p>
        </p:txBody>
      </p:sp>
    </p:spTree>
    <p:extLst>
      <p:ext uri="{BB962C8B-B14F-4D97-AF65-F5344CB8AC3E}">
        <p14:creationId xmlns:p14="http://schemas.microsoft.com/office/powerpoint/2010/main" xmlns="" val="99922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Υπηρεσίες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8646"/>
            <a:ext cx="8229600" cy="491375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Εφαρμογές: Διαθέτουν </a:t>
            </a:r>
            <a:r>
              <a:rPr lang="el-GR" dirty="0"/>
              <a:t>διεπαφές </a:t>
            </a:r>
            <a:r>
              <a:rPr lang="el-GR" dirty="0" smtClean="0"/>
              <a:t>επικοινωνίας με </a:t>
            </a:r>
            <a:r>
              <a:rPr lang="el-GR" dirty="0"/>
              <a:t>τον χρήστη του </a:t>
            </a:r>
            <a:r>
              <a:rPr lang="el-GR" dirty="0" smtClean="0"/>
              <a:t>Διαδικτύου</a:t>
            </a:r>
          </a:p>
          <a:p>
            <a:r>
              <a:rPr lang="el-GR" dirty="0" smtClean="0"/>
              <a:t>Υπηρεσίες μπορεί να </a:t>
            </a:r>
            <a:r>
              <a:rPr lang="el-GR" dirty="0"/>
              <a:t>αναφέρονται σε </a:t>
            </a:r>
            <a:r>
              <a:rPr lang="el-GR" dirty="0" smtClean="0"/>
              <a:t>λειτουργίες στο </a:t>
            </a:r>
            <a:r>
              <a:rPr lang="el-GR" dirty="0"/>
              <a:t>Διαδίκτυο </a:t>
            </a:r>
            <a:r>
              <a:rPr lang="el-GR" dirty="0" smtClean="0"/>
              <a:t>με </a:t>
            </a:r>
            <a:r>
              <a:rPr lang="el-GR" dirty="0"/>
              <a:t>πιο </a:t>
            </a:r>
            <a:r>
              <a:rPr lang="el-GR" dirty="0" smtClean="0"/>
              <a:t>συνηθισμένο </a:t>
            </a:r>
            <a:r>
              <a:rPr lang="el-GR" dirty="0"/>
              <a:t>σκοπό τη διακίνηση </a:t>
            </a:r>
            <a:r>
              <a:rPr lang="el-GR" dirty="0" smtClean="0"/>
              <a:t>δεδομένων</a:t>
            </a:r>
          </a:p>
          <a:p>
            <a:r>
              <a:rPr lang="el-GR" dirty="0" smtClean="0"/>
              <a:t>Υπηρεσίες ανεξάρτητες από τον Παγκόσμιο Ιστό</a:t>
            </a:r>
          </a:p>
          <a:p>
            <a:r>
              <a:rPr lang="el-GR" dirty="0" smtClean="0"/>
              <a:t>Εφαρμογές διαδικτύου που εξαρτώνται από τον Παγκόσμιο Ιστό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3780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n-US" dirty="0" smtClean="0"/>
              <a:t>Web Apps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709"/>
            <a:ext cx="8229600" cy="4903099"/>
          </a:xfrm>
        </p:spPr>
        <p:txBody>
          <a:bodyPr>
            <a:normAutofit/>
          </a:bodyPr>
          <a:lstStyle/>
          <a:p>
            <a:r>
              <a:rPr lang="el-GR" dirty="0"/>
              <a:t>Μέσω του προγράμματος πλοήγησης </a:t>
            </a:r>
            <a:r>
              <a:rPr lang="el-GR" dirty="0" smtClean="0"/>
              <a:t>ε</a:t>
            </a:r>
            <a:r>
              <a:rPr lang="el-GR" dirty="0" smtClean="0"/>
              <a:t>κτελούνται σε </a:t>
            </a:r>
            <a:r>
              <a:rPr lang="el-GR" dirty="0" smtClean="0"/>
              <a:t>όλα τα λειτουργικά συστήματα και σε όλες τις συσκευές</a:t>
            </a:r>
          </a:p>
          <a:p>
            <a:r>
              <a:rPr lang="el-GR" dirty="0" smtClean="0"/>
              <a:t>Ενημερώνονται </a:t>
            </a:r>
            <a:r>
              <a:rPr lang="el-GR" dirty="0"/>
              <a:t>και ανανεώνονται αυτόματα χωρίς ουσιαστική παρέμβαση του χρήστη</a:t>
            </a:r>
          </a:p>
          <a:p>
            <a:r>
              <a:rPr lang="el-GR" dirty="0" smtClean="0"/>
              <a:t>Είναι </a:t>
            </a:r>
            <a:r>
              <a:rPr lang="el-GR" dirty="0"/>
              <a:t>διαθέσιμες από παντού χωρίς την εγκατάσταση κάποιας ειδικής εφαρμογής</a:t>
            </a:r>
          </a:p>
        </p:txBody>
      </p:sp>
    </p:spTree>
    <p:extLst>
      <p:ext uri="{BB962C8B-B14F-4D97-AF65-F5344CB8AC3E}">
        <p14:creationId xmlns:p14="http://schemas.microsoft.com/office/powerpoint/2010/main" xmlns="" val="2283596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267494"/>
            <a:ext cx="8848725" cy="1399032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Μειόνεκτήματα</a:t>
            </a:r>
            <a:r>
              <a:rPr lang="el-GR" dirty="0" smtClean="0"/>
              <a:t> </a:t>
            </a:r>
            <a:r>
              <a:rPr lang="en-US" dirty="0" smtClean="0"/>
              <a:t>Web Apps</a:t>
            </a:r>
            <a:r>
              <a:rPr lang="el-GR" dirty="0" smtClean="0"/>
              <a:t> -Πλεονεκτήματα εγγενών εφαρμογών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l-GR" dirty="0" smtClean="0"/>
              <a:t>Απαραίτητες όταν:</a:t>
            </a:r>
          </a:p>
          <a:p>
            <a:r>
              <a:rPr lang="el-GR" dirty="0" smtClean="0"/>
              <a:t>δεν </a:t>
            </a:r>
            <a:r>
              <a:rPr lang="el-GR" dirty="0"/>
              <a:t>είναι δυνατή η πρόσβαση στο </a:t>
            </a:r>
            <a:r>
              <a:rPr lang="el-GR" dirty="0" smtClean="0"/>
              <a:t>Διαδίκτυο</a:t>
            </a:r>
            <a:endParaRPr lang="el-GR" dirty="0" smtClean="0"/>
          </a:p>
          <a:p>
            <a:r>
              <a:rPr lang="el-GR" dirty="0" smtClean="0"/>
              <a:t>η ταχύτητα πρόσβασης </a:t>
            </a:r>
            <a:r>
              <a:rPr lang="el-GR" dirty="0"/>
              <a:t>δεν είναι ικανοποιητική </a:t>
            </a:r>
            <a:r>
              <a:rPr lang="el-GR" dirty="0" smtClean="0"/>
              <a:t>και/ή η ταχύτητα </a:t>
            </a:r>
            <a:r>
              <a:rPr lang="el-GR" dirty="0"/>
              <a:t>απόκρισης της εφαρμογής παίζει </a:t>
            </a:r>
            <a:r>
              <a:rPr lang="el-GR" dirty="0" smtClean="0"/>
              <a:t>σημαντικό ρόλο</a:t>
            </a:r>
          </a:p>
          <a:p>
            <a:r>
              <a:rPr lang="el-GR" dirty="0" err="1" smtClean="0"/>
              <a:t>Ιδιωτικότητα</a:t>
            </a:r>
            <a:r>
              <a:rPr lang="el-GR" dirty="0" smtClean="0"/>
              <a:t> - εμπιστευτικότητα δεδομένων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81391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Υπηρεσίες παγκόσμιου </a:t>
            </a:r>
            <a:r>
              <a:rPr lang="el-GR" dirty="0" smtClean="0"/>
              <a:t>ιστού</a:t>
            </a:r>
            <a:r>
              <a:rPr lang="en-US" dirty="0" smtClean="0"/>
              <a:t> (W</a:t>
            </a:r>
            <a:r>
              <a:rPr lang="el-GR" dirty="0"/>
              <a:t>eb </a:t>
            </a:r>
            <a:r>
              <a:rPr lang="el-GR" dirty="0" smtClean="0"/>
              <a:t>services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0448"/>
            <a:ext cx="8229600" cy="2633774"/>
          </a:xfrm>
        </p:spPr>
        <p:txBody>
          <a:bodyPr/>
          <a:lstStyle/>
          <a:p>
            <a:r>
              <a:rPr lang="el-GR" dirty="0" smtClean="0"/>
              <a:t>Παρέχονται μέσω Διαδικτύου</a:t>
            </a:r>
          </a:p>
          <a:p>
            <a:r>
              <a:rPr lang="en-US" dirty="0" smtClean="0"/>
              <a:t>M</a:t>
            </a:r>
            <a:r>
              <a:rPr lang="el-GR" dirty="0" smtClean="0"/>
              <a:t>πορεί </a:t>
            </a:r>
            <a:r>
              <a:rPr lang="el-GR" dirty="0"/>
              <a:t>να παρέχουν δεδομένα και λειτουργίες όχι μόνο σε χρήστες του Διαδικτύου αλλά, </a:t>
            </a:r>
            <a:r>
              <a:rPr lang="el-GR" dirty="0" smtClean="0"/>
              <a:t>κυρίως,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άλλα προγράμματα ή υπηρεσίες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12" t="7473" r="10294" b="34937"/>
          <a:stretch/>
        </p:blipFill>
        <p:spPr bwMode="auto">
          <a:xfrm>
            <a:off x="1736413" y="4302286"/>
            <a:ext cx="5615708" cy="245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84922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Συναλλαγές στο Διαδίκτυο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Οι εφαρμογές παρέχουν τη δυνατότητα ηλεκτρονικών </a:t>
            </a:r>
            <a:r>
              <a:rPr lang="el-GR" dirty="0" smtClean="0"/>
              <a:t>πληρωμών </a:t>
            </a:r>
            <a:r>
              <a:rPr lang="el-GR" dirty="0"/>
              <a:t>και συναλλαγών μέσω </a:t>
            </a:r>
            <a:r>
              <a:rPr lang="el-GR" dirty="0" smtClean="0"/>
              <a:t>Διαδικτύου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l-GR" dirty="0" smtClean="0"/>
              <a:t>παιτείται </a:t>
            </a:r>
            <a:r>
              <a:rPr lang="el-GR" dirty="0"/>
              <a:t>αξιοποίηση πρωτοκόλλων </a:t>
            </a:r>
            <a:r>
              <a:rPr lang="en-US" dirty="0" smtClean="0"/>
              <a:t>(</a:t>
            </a:r>
            <a:r>
              <a:rPr lang="el-GR" dirty="0" smtClean="0"/>
              <a:t>π.χ. </a:t>
            </a:r>
            <a:r>
              <a:rPr lang="en-US" dirty="0" err="1" smtClean="0"/>
              <a:t>ssl</a:t>
            </a:r>
            <a:r>
              <a:rPr lang="en-US" dirty="0" smtClean="0"/>
              <a:t>) </a:t>
            </a:r>
            <a:r>
              <a:rPr lang="el-GR" dirty="0" smtClean="0"/>
              <a:t>κρυπτογράφησης </a:t>
            </a:r>
            <a:r>
              <a:rPr lang="el-GR" dirty="0"/>
              <a:t>και κωδικοποίησης για </a:t>
            </a:r>
            <a:r>
              <a:rPr lang="el-GR" dirty="0" smtClean="0"/>
              <a:t>τα στοιχεία  του χρήστη </a:t>
            </a:r>
            <a:r>
              <a:rPr lang="el-GR" dirty="0"/>
              <a:t>και </a:t>
            </a:r>
            <a:r>
              <a:rPr lang="el-GR" dirty="0" smtClean="0"/>
              <a:t>της συναλλαγής </a:t>
            </a:r>
          </a:p>
          <a:p>
            <a:r>
              <a:rPr lang="el-GR" dirty="0" smtClean="0"/>
              <a:t>Η ολοκλήρωση της συναλλαγής </a:t>
            </a:r>
            <a:r>
              <a:rPr lang="el-GR" dirty="0"/>
              <a:t>επιτυγχάνεται με την αξιοποίηση </a:t>
            </a:r>
            <a:r>
              <a:rPr lang="el-GR" dirty="0" smtClean="0"/>
              <a:t>υπηρεσιών </a:t>
            </a:r>
            <a:r>
              <a:rPr lang="el-GR" dirty="0"/>
              <a:t>που διατίθενται από τραπεζικά </a:t>
            </a:r>
            <a:r>
              <a:rPr lang="el-GR" dirty="0" smtClean="0"/>
              <a:t>συστήματα και </a:t>
            </a:r>
            <a:r>
              <a:rPr lang="el-GR" dirty="0"/>
              <a:t>άλλες εταιρείες</a:t>
            </a:r>
          </a:p>
        </p:txBody>
      </p:sp>
    </p:spTree>
    <p:extLst>
      <p:ext uri="{BB962C8B-B14F-4D97-AF65-F5344CB8AC3E}">
        <p14:creationId xmlns:p14="http://schemas.microsoft.com/office/powerpoint/2010/main" xmlns="" val="24194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67494"/>
            <a:ext cx="8229600" cy="1399032"/>
          </a:xfrm>
        </p:spPr>
        <p:txBody>
          <a:bodyPr/>
          <a:lstStyle/>
          <a:p>
            <a:r>
              <a:rPr lang="el-GR" dirty="0"/>
              <a:t>Υπηρεσίες Διαδικτύου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αγκόσμιος </a:t>
            </a:r>
            <a:r>
              <a:rPr lang="el-GR" dirty="0"/>
              <a:t>ιστός</a:t>
            </a:r>
            <a:endParaRPr lang="en-US" dirty="0" smtClean="0"/>
          </a:p>
          <a:p>
            <a:r>
              <a:rPr lang="el-GR" dirty="0" smtClean="0"/>
              <a:t>Πλήθος υπηρεσιών</a:t>
            </a:r>
            <a:r>
              <a:rPr lang="en-US" dirty="0" smtClean="0"/>
              <a:t> </a:t>
            </a:r>
            <a:r>
              <a:rPr lang="el-GR" dirty="0" smtClean="0"/>
              <a:t>για </a:t>
            </a:r>
            <a:r>
              <a:rPr lang="el-GR" dirty="0"/>
              <a:t>επικοινωνία, ανταλλαγή αρχείων, ενημέρωση </a:t>
            </a:r>
            <a:r>
              <a:rPr lang="el-GR" dirty="0" smtClean="0"/>
              <a:t>κ</a:t>
            </a:r>
            <a:r>
              <a:rPr lang="en-US" dirty="0" smtClean="0"/>
              <a:t>.</a:t>
            </a:r>
            <a:r>
              <a:rPr lang="el-GR" dirty="0" smtClean="0"/>
              <a:t>α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6813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436" y="2752076"/>
            <a:ext cx="8229600" cy="1399032"/>
          </a:xfrm>
        </p:spPr>
        <p:txBody>
          <a:bodyPr/>
          <a:lstStyle/>
          <a:p>
            <a:r>
              <a:rPr lang="el-GR" dirty="0" smtClean="0"/>
              <a:t>Εφαρμογές για Επικοινωνία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501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Επικοινωνία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Ονομάζεται η ανταλλαγή πληροφοριών μεταξύ δύο ή περισσότερων μερών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Ηλεκτρονικό </a:t>
            </a:r>
            <a:r>
              <a:rPr lang="el-GR" dirty="0" smtClean="0"/>
              <a:t>ταχυδρομείο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Αποστολή </a:t>
            </a:r>
            <a:r>
              <a:rPr lang="el-GR" dirty="0"/>
              <a:t>και λήψη </a:t>
            </a:r>
            <a:r>
              <a:rPr lang="el-GR" dirty="0" smtClean="0"/>
              <a:t>μηνυμάτων </a:t>
            </a:r>
            <a:r>
              <a:rPr lang="el-GR" dirty="0"/>
              <a:t>με συγκεκριμένη δομή </a:t>
            </a:r>
            <a:endParaRPr lang="el-GR" dirty="0" smtClean="0"/>
          </a:p>
          <a:p>
            <a:r>
              <a:rPr lang="el-GR" dirty="0" smtClean="0"/>
              <a:t>Μία </a:t>
            </a:r>
            <a:r>
              <a:rPr lang="el-GR" dirty="0" smtClean="0"/>
              <a:t>μοναδική διεύθυνση </a:t>
            </a:r>
            <a:r>
              <a:rPr lang="el-GR" dirty="0"/>
              <a:t>ηλεκτρονικού </a:t>
            </a:r>
            <a:r>
              <a:rPr lang="el-GR" dirty="0" smtClean="0"/>
              <a:t>ταχυδρομείου </a:t>
            </a:r>
          </a:p>
          <a:p>
            <a:r>
              <a:rPr lang="el-GR" dirty="0" smtClean="0"/>
              <a:t>Η διεύθυνση αποτελείται από το όνομα χρήστη (</a:t>
            </a:r>
            <a:r>
              <a:rPr lang="en-US" dirty="0" smtClean="0"/>
              <a:t>username)</a:t>
            </a:r>
            <a:r>
              <a:rPr lang="el-GR" dirty="0" smtClean="0"/>
              <a:t> το @ (</a:t>
            </a:r>
            <a:r>
              <a:rPr lang="el-GR" dirty="0" smtClean="0"/>
              <a:t>παπάκι</a:t>
            </a:r>
            <a:r>
              <a:rPr lang="en-US" dirty="0" smtClean="0"/>
              <a:t>) </a:t>
            </a:r>
            <a:r>
              <a:rPr lang="el-GR" dirty="0" smtClean="0"/>
              <a:t>και </a:t>
            </a:r>
            <a:r>
              <a:rPr lang="el-GR" dirty="0" smtClean="0"/>
              <a:t>το δικτυακό όνομα της εταιρείας ή του οργανισμού πο</a:t>
            </a:r>
            <a:r>
              <a:rPr lang="el-GR" dirty="0" smtClean="0"/>
              <a:t>υ παρέχει </a:t>
            </a:r>
            <a:r>
              <a:rPr lang="el-GR" dirty="0" smtClean="0"/>
              <a:t>το </a:t>
            </a:r>
            <a:r>
              <a:rPr lang="el-GR" dirty="0" smtClean="0"/>
              <a:t>λογαριασμό</a:t>
            </a:r>
            <a:endParaRPr lang="el-GR" dirty="0" smtClean="0"/>
          </a:p>
          <a:p>
            <a:r>
              <a:rPr lang="el-GR" dirty="0" smtClean="0"/>
              <a:t>Πρωτόκολλα </a:t>
            </a:r>
            <a:r>
              <a:rPr lang="el-GR" dirty="0"/>
              <a:t>SMTP, POP3 και IMAP</a:t>
            </a:r>
          </a:p>
        </p:txBody>
      </p:sp>
    </p:spTree>
    <p:extLst>
      <p:ext uri="{BB962C8B-B14F-4D97-AF65-F5344CB8AC3E}">
        <p14:creationId xmlns:p14="http://schemas.microsoft.com/office/powerpoint/2010/main" xmlns="" val="10631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Πρωτόκολλο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σύνολο κανόνων που πρέπει να ακολουθηθεί προκειμένου να επιτευχθεί ένας στόχος</a:t>
            </a:r>
          </a:p>
          <a:p>
            <a:pPr lvl="1"/>
            <a:r>
              <a:rPr lang="el-GR" dirty="0" smtClean="0"/>
              <a:t>Πρωτόκολλο επικοινωνίας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2" name="Picture 6" descr="https://cdn1.iconfinder.com/data/icons/database/PNG/512/Database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509120"/>
            <a:ext cx="1224136" cy="1224136"/>
          </a:xfrm>
          <a:prstGeom prst="rect">
            <a:avLst/>
          </a:prstGeom>
          <a:noFill/>
        </p:spPr>
      </p:pic>
      <p:pic>
        <p:nvPicPr>
          <p:cNvPr id="27" name="Picture 6" descr="https://cdn1.iconfinder.com/data/icons/database/PNG/512/Database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581128"/>
            <a:ext cx="1224136" cy="1224136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ΛΕΙΤΟΥΡΓΙΑ</a:t>
            </a:r>
            <a:endParaRPr lang="el-GR" dirty="0"/>
          </a:p>
        </p:txBody>
      </p:sp>
      <p:pic>
        <p:nvPicPr>
          <p:cNvPr id="70658" name="Picture 2" descr="https://encrypted-tbn2.gstatic.com/images?q=tbn:ANd9GcRtZC4vBBA2blxMrKBQdEjrWmXFCOtQ8lMZCEVNIx17ULpgqRJ_5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81128"/>
            <a:ext cx="1224136" cy="866523"/>
          </a:xfrm>
          <a:prstGeom prst="rect">
            <a:avLst/>
          </a:prstGeom>
          <a:noFill/>
        </p:spPr>
      </p:pic>
      <p:pic>
        <p:nvPicPr>
          <p:cNvPr id="70660" name="Picture 4" descr="http://4.bp.blogspot.com/-HC2Z0-z1xX8/T0DoGxfqoUI/AAAAAAAAAXM/67dXAbEckj0/s1600/server10trays_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2204864"/>
            <a:ext cx="1350538" cy="1664960"/>
          </a:xfrm>
          <a:prstGeom prst="rect">
            <a:avLst/>
          </a:prstGeom>
          <a:noFill/>
        </p:spPr>
      </p:pic>
      <p:pic>
        <p:nvPicPr>
          <p:cNvPr id="6" name="Picture 4" descr="http://4.bp.blogspot.com/-HC2Z0-z1xX8/T0DoGxfqoUI/AAAAAAAAAXM/67dXAbEckj0/s1600/server10trays_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204864"/>
            <a:ext cx="1350538" cy="1664960"/>
          </a:xfrm>
          <a:prstGeom prst="rect">
            <a:avLst/>
          </a:prstGeom>
          <a:noFill/>
        </p:spPr>
      </p:pic>
      <p:pic>
        <p:nvPicPr>
          <p:cNvPr id="7" name="Picture 2" descr="https://encrypted-tbn2.gstatic.com/images?q=tbn:ANd9GcRtZC4vBBA2blxMrKBQdEjrWmXFCOtQ8lMZCEVNIx17ULpgqRJ_5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653136"/>
            <a:ext cx="1224136" cy="866523"/>
          </a:xfrm>
          <a:prstGeom prst="rect">
            <a:avLst/>
          </a:prstGeom>
          <a:noFill/>
        </p:spPr>
      </p:pic>
      <p:sp>
        <p:nvSpPr>
          <p:cNvPr id="9" name="8 - TextBox"/>
          <p:cNvSpPr txBox="1"/>
          <p:nvPr/>
        </p:nvSpPr>
        <p:spPr>
          <a:xfrm>
            <a:off x="72007" y="5517232"/>
            <a:ext cx="172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mitsos@hol.gr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7200800" y="5517232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kitsos@on.gr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2195736" y="1700808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mail.hol.gr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4752528" y="1628800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mail.on.gr</a:t>
            </a:r>
            <a:endParaRPr lang="el-GR" dirty="0"/>
          </a:p>
        </p:txBody>
      </p:sp>
      <p:cxnSp>
        <p:nvCxnSpPr>
          <p:cNvPr id="15" name="14 - Ευθεία γραμμή σύνδεσης"/>
          <p:cNvCxnSpPr>
            <a:stCxn id="70662" idx="0"/>
            <a:endCxn id="6" idx="2"/>
          </p:cNvCxnSpPr>
          <p:nvPr/>
        </p:nvCxnSpPr>
        <p:spPr>
          <a:xfrm flipV="1">
            <a:off x="5688124" y="3869824"/>
            <a:ext cx="135209" cy="63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076056" y="5651956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Mailbox </a:t>
            </a:r>
            <a:r>
              <a:rPr lang="en-US" dirty="0" err="1" smtClean="0"/>
              <a:t>kitsos</a:t>
            </a:r>
            <a:endParaRPr lang="el-GR" dirty="0"/>
          </a:p>
        </p:txBody>
      </p:sp>
      <p:grpSp>
        <p:nvGrpSpPr>
          <p:cNvPr id="26" name="25 - Ομάδα"/>
          <p:cNvGrpSpPr/>
          <p:nvPr/>
        </p:nvGrpSpPr>
        <p:grpSpPr>
          <a:xfrm>
            <a:off x="935596" y="3037344"/>
            <a:ext cx="1332148" cy="1719020"/>
            <a:chOff x="935596" y="3037344"/>
            <a:chExt cx="1332148" cy="1719020"/>
          </a:xfrm>
        </p:grpSpPr>
        <p:cxnSp>
          <p:nvCxnSpPr>
            <p:cNvPr id="23" name="22 - Ευθύγραμμο βέλος σύνδεσης"/>
            <p:cNvCxnSpPr>
              <a:stCxn id="70658" idx="0"/>
              <a:endCxn id="70660" idx="1"/>
            </p:cNvCxnSpPr>
            <p:nvPr/>
          </p:nvCxnSpPr>
          <p:spPr>
            <a:xfrm flipV="1">
              <a:off x="935596" y="3037344"/>
              <a:ext cx="1332148" cy="1543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- TextBox"/>
            <p:cNvSpPr txBox="1"/>
            <p:nvPr/>
          </p:nvSpPr>
          <p:spPr>
            <a:xfrm rot="18649363">
              <a:off x="860766" y="3761862"/>
              <a:ext cx="161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smtp</a:t>
              </a:r>
              <a:r>
                <a:rPr lang="en-US" dirty="0" smtClean="0"/>
                <a:t>: port 25</a:t>
              </a:r>
              <a:endParaRPr lang="el-GR" dirty="0"/>
            </a:p>
          </p:txBody>
        </p:sp>
      </p:grpSp>
      <p:cxnSp>
        <p:nvCxnSpPr>
          <p:cNvPr id="28" name="27 - Ευθεία γραμμή σύνδεσης"/>
          <p:cNvCxnSpPr>
            <a:stCxn id="27" idx="0"/>
            <a:endCxn id="70660" idx="2"/>
          </p:cNvCxnSpPr>
          <p:nvPr/>
        </p:nvCxnSpPr>
        <p:spPr>
          <a:xfrm flipH="1" flipV="1">
            <a:off x="2943013" y="3869824"/>
            <a:ext cx="512863" cy="711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29 - Ομάδα"/>
          <p:cNvGrpSpPr/>
          <p:nvPr/>
        </p:nvGrpSpPr>
        <p:grpSpPr>
          <a:xfrm>
            <a:off x="3618282" y="3037344"/>
            <a:ext cx="1637286" cy="400948"/>
            <a:chOff x="737962" y="4517896"/>
            <a:chExt cx="1637286" cy="400948"/>
          </a:xfrm>
        </p:grpSpPr>
        <p:cxnSp>
          <p:nvCxnSpPr>
            <p:cNvPr id="31" name="30 - Ευθύγραμμο βέλος σύνδεσης"/>
            <p:cNvCxnSpPr>
              <a:stCxn id="70660" idx="3"/>
              <a:endCxn id="6" idx="1"/>
            </p:cNvCxnSpPr>
            <p:nvPr/>
          </p:nvCxnSpPr>
          <p:spPr>
            <a:xfrm>
              <a:off x="737962" y="4517896"/>
              <a:ext cx="152978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31 - TextBox"/>
            <p:cNvSpPr txBox="1"/>
            <p:nvPr/>
          </p:nvSpPr>
          <p:spPr>
            <a:xfrm>
              <a:off x="755576" y="4549512"/>
              <a:ext cx="161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smtp</a:t>
              </a:r>
              <a:r>
                <a:rPr lang="en-US" dirty="0" smtClean="0"/>
                <a:t>: port 25</a:t>
              </a:r>
              <a:endParaRPr lang="el-GR" dirty="0"/>
            </a:p>
          </p:txBody>
        </p:sp>
      </p:grpSp>
      <p:grpSp>
        <p:nvGrpSpPr>
          <p:cNvPr id="35" name="34 - Ομάδα"/>
          <p:cNvGrpSpPr/>
          <p:nvPr/>
        </p:nvGrpSpPr>
        <p:grpSpPr>
          <a:xfrm>
            <a:off x="6498602" y="3037344"/>
            <a:ext cx="1349762" cy="1884799"/>
            <a:chOff x="809970" y="3437776"/>
            <a:chExt cx="1349762" cy="1884799"/>
          </a:xfrm>
        </p:grpSpPr>
        <p:cxnSp>
          <p:nvCxnSpPr>
            <p:cNvPr id="36" name="35 - Ευθύγραμμο βέλος σύνδεσης"/>
            <p:cNvCxnSpPr>
              <a:stCxn id="7" idx="0"/>
              <a:endCxn id="6" idx="3"/>
            </p:cNvCxnSpPr>
            <p:nvPr/>
          </p:nvCxnSpPr>
          <p:spPr>
            <a:xfrm flipH="1" flipV="1">
              <a:off x="809970" y="3437776"/>
              <a:ext cx="1349762" cy="1615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36 - TextBox"/>
            <p:cNvSpPr txBox="1"/>
            <p:nvPr/>
          </p:nvSpPr>
          <p:spPr>
            <a:xfrm rot="2948992">
              <a:off x="447901" y="4240225"/>
              <a:ext cx="1795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pop3: port 110</a:t>
              </a:r>
              <a:endParaRPr lang="el-GR" dirty="0"/>
            </a:p>
          </p:txBody>
        </p:sp>
      </p:grpSp>
      <p:sp>
        <p:nvSpPr>
          <p:cNvPr id="8" name="7 - TextBox"/>
          <p:cNvSpPr txBox="1"/>
          <p:nvPr/>
        </p:nvSpPr>
        <p:spPr>
          <a:xfrm>
            <a:off x="0" y="4149080"/>
            <a:ext cx="262778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5"/>
              </a:rPr>
              <a:t>mitsos@hol.gr</a:t>
            </a:r>
            <a:endParaRPr lang="en-US" dirty="0" smtClean="0"/>
          </a:p>
          <a:p>
            <a:r>
              <a:rPr lang="en-US" dirty="0" smtClean="0"/>
              <a:t>To: </a:t>
            </a:r>
            <a:r>
              <a:rPr lang="en-US" dirty="0" smtClean="0">
                <a:hlinkClick r:id="rId6"/>
              </a:rPr>
              <a:t>kitsos@on.gr</a:t>
            </a:r>
            <a:endParaRPr lang="en-US" dirty="0" smtClean="0"/>
          </a:p>
          <a:p>
            <a:r>
              <a:rPr lang="en-US" dirty="0" smtClean="0"/>
              <a:t>Subject: Hi</a:t>
            </a:r>
          </a:p>
          <a:p>
            <a:r>
              <a:rPr lang="en-US" dirty="0" smtClean="0"/>
              <a:t>Body: </a:t>
            </a:r>
            <a:r>
              <a:rPr lang="el-GR" dirty="0" smtClean="0"/>
              <a:t>Γεια σου </a:t>
            </a:r>
            <a:r>
              <a:rPr lang="el-GR" dirty="0"/>
              <a:t>Κ</a:t>
            </a:r>
            <a:r>
              <a:rPr lang="el-GR" dirty="0" smtClean="0"/>
              <a:t>ίτσο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72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4555 L 0.10451 -0.2973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51 -0.29734 L 0.23836 0.0487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36 0.04879 L 0.23038 -0.28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-0.28671 L 0.48038 -0.2867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038 -0.2867 L 0.48246 0.1223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607 0.10913 L 0.50607 -0.286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9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111 -0.29734 L 0.74236 -0.014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Σύγχρονη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Ασύγχρονη Επικοινωνία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Ασύγχρονη ονομάζεται η επικοινωνία στην οποία οι χρήστες δεν είναι απαραίτητο να συγχρονιστούν προκειμένου να επικοινωνήσουν </a:t>
            </a:r>
          </a:p>
          <a:p>
            <a:pPr lvl="1"/>
            <a:r>
              <a:rPr lang="el-GR" dirty="0" smtClean="0"/>
              <a:t>π.χ. Ηλεκτρονικό Ταχυδρομείο</a:t>
            </a:r>
          </a:p>
          <a:p>
            <a:r>
              <a:rPr lang="el-GR" dirty="0" smtClean="0"/>
              <a:t>Σύγχρονη ονομάζεται η επικοινωνία στην οποία οι χρήστες πρέπει (απαιτείται) να συγχρονιστούν (να είναι συνδεδεμένοι ταυτόχρονα στην υπηρεσία) προκειμένου να επικοινωνήσουν</a:t>
            </a:r>
          </a:p>
          <a:p>
            <a:pPr lvl="1"/>
            <a:r>
              <a:rPr lang="el-GR" dirty="0" smtClean="0"/>
              <a:t>π.χ. Τηλέφωνο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620</TotalTime>
  <Words>754</Words>
  <Application>Microsoft Office PowerPoint</Application>
  <PresentationFormat>Προβολή στην οθόνη (4:3)</PresentationFormat>
  <Paragraphs>91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Verve</vt:lpstr>
      <vt:lpstr>Υπηρεσίες και εφαρμογές Διαδικτύου</vt:lpstr>
      <vt:lpstr>Εφαρμογές vs Υπηρεσίες</vt:lpstr>
      <vt:lpstr>Υπηρεσίες Διαδικτύου</vt:lpstr>
      <vt:lpstr>Εφαρμογές για Επικοινωνία</vt:lpstr>
      <vt:lpstr>Επικοινωνία</vt:lpstr>
      <vt:lpstr>Ηλεκτρονικό ταχυδρομείο</vt:lpstr>
      <vt:lpstr>Πρωτόκολλο</vt:lpstr>
      <vt:lpstr>ΛΕΙΤΟΥΡΓΙΑ</vt:lpstr>
      <vt:lpstr>Σύγχρονη vs Ασύγχρονη Επικοινωνία</vt:lpstr>
      <vt:lpstr>Τηλεφωνία και βιντεοκλήσεις</vt:lpstr>
      <vt:lpstr>Ανταλλαγή μηνυμάτων, Συνομιλίες</vt:lpstr>
      <vt:lpstr>Μεταφορά αρχείων και περιεχομένου</vt:lpstr>
      <vt:lpstr>FTP (file transfer protocol)</vt:lpstr>
      <vt:lpstr>Ομότιμα δίκτυα P2P και ανταλλαγή αρχείων</vt:lpstr>
      <vt:lpstr>Απομακρυσμένη σύνδεση και έλεγχος υπολογιστή</vt:lpstr>
      <vt:lpstr>Απομακρυσμένη σύνδεση με Telnet, SSH</vt:lpstr>
      <vt:lpstr>Απομακρυσμένος έλεγχος</vt:lpstr>
      <vt:lpstr>Ο παγκόσμιος ιστός, υπηρεσίες και εφαρμογές Διαδικτύου</vt:lpstr>
      <vt:lpstr>Web applications</vt:lpstr>
      <vt:lpstr>Πλεονεκτήματα Web Apps</vt:lpstr>
      <vt:lpstr>Μειόνεκτήματα Web Apps -Πλεονεκτήματα εγγενών εφαρμογών</vt:lpstr>
      <vt:lpstr>Υπηρεσίες παγκόσμιου ιστού (Web services)</vt:lpstr>
      <vt:lpstr>Συναλλαγές στο Διαδίκτυο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Εργαστήριο</cp:lastModifiedBy>
  <cp:revision>70</cp:revision>
  <dcterms:created xsi:type="dcterms:W3CDTF">2015-11-16T18:40:55Z</dcterms:created>
  <dcterms:modified xsi:type="dcterms:W3CDTF">2019-11-22T09:44:28Z</dcterms:modified>
</cp:coreProperties>
</file>