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89" r:id="rId3"/>
    <p:sldId id="290" r:id="rId4"/>
    <p:sldId id="269" r:id="rId5"/>
    <p:sldId id="268" r:id="rId6"/>
    <p:sldId id="270" r:id="rId7"/>
    <p:sldId id="271" r:id="rId8"/>
    <p:sldId id="272" r:id="rId9"/>
    <p:sldId id="274" r:id="rId10"/>
    <p:sldId id="277" r:id="rId11"/>
    <p:sldId id="273" r:id="rId12"/>
    <p:sldId id="275" r:id="rId13"/>
    <p:sldId id="276" r:id="rId14"/>
    <p:sldId id="278" r:id="rId15"/>
    <p:sldId id="280" r:id="rId16"/>
    <p:sldId id="281" r:id="rId17"/>
    <p:sldId id="282" r:id="rId18"/>
    <p:sldId id="283" r:id="rId19"/>
    <p:sldId id="284" r:id="rId20"/>
    <p:sldId id="285" r:id="rId21"/>
    <p:sldId id="286" r:id="rId22"/>
    <p:sldId id="287" r:id="rId23"/>
    <p:sldId id="288" r:id="rId24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515" autoAdjust="0"/>
    <p:restoredTop sz="94660"/>
  </p:normalViewPr>
  <p:slideViewPr>
    <p:cSldViewPr snapToGrid="0">
      <p:cViewPr>
        <p:scale>
          <a:sx n="125" d="100"/>
          <a:sy n="125" d="100"/>
        </p:scale>
        <p:origin x="-1224" y="22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FCFAFE2F-EAFD-48CA-BCA7-271419ABD616}" type="datetimeFigureOut">
              <a:rPr lang="el-GR" smtClean="0"/>
              <a:pPr/>
              <a:t>24/4/2020</a:t>
            </a:fld>
            <a:endParaRPr lang="el-G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l-GR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30AD30C4-7FC0-46F3-88F0-D5FC410CDD1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AFE2F-EAFD-48CA-BCA7-271419ABD616}" type="datetimeFigureOut">
              <a:rPr lang="el-GR" smtClean="0"/>
              <a:pPr/>
              <a:t>24/4/2020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D30C4-7FC0-46F3-88F0-D5FC410CDD1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AFE2F-EAFD-48CA-BCA7-271419ABD616}" type="datetimeFigureOut">
              <a:rPr lang="el-GR" smtClean="0"/>
              <a:pPr/>
              <a:t>24/4/2020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D30C4-7FC0-46F3-88F0-D5FC410CDD1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FCFAFE2F-EAFD-48CA-BCA7-271419ABD616}" type="datetimeFigureOut">
              <a:rPr lang="el-GR" smtClean="0"/>
              <a:pPr/>
              <a:t>24/4/2020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D30C4-7FC0-46F3-88F0-D5FC410CDD1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FCFAFE2F-EAFD-48CA-BCA7-271419ABD616}" type="datetimeFigureOut">
              <a:rPr lang="el-GR" smtClean="0"/>
              <a:pPr/>
              <a:t>24/4/2020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30AD30C4-7FC0-46F3-88F0-D5FC410CDD1C}" type="slidenum">
              <a:rPr lang="el-GR" smtClean="0"/>
              <a:pPr/>
              <a:t>‹#›</a:t>
            </a:fld>
            <a:endParaRPr lang="el-GR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FCFAFE2F-EAFD-48CA-BCA7-271419ABD616}" type="datetimeFigureOut">
              <a:rPr lang="el-GR" smtClean="0"/>
              <a:pPr/>
              <a:t>24/4/2020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30AD30C4-7FC0-46F3-88F0-D5FC410CDD1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FCFAFE2F-EAFD-48CA-BCA7-271419ABD616}" type="datetimeFigureOut">
              <a:rPr lang="el-GR" smtClean="0"/>
              <a:pPr/>
              <a:t>24/4/2020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30AD30C4-7FC0-46F3-88F0-D5FC410CDD1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AFE2F-EAFD-48CA-BCA7-271419ABD616}" type="datetimeFigureOut">
              <a:rPr lang="el-GR" smtClean="0"/>
              <a:pPr/>
              <a:t>24/4/2020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D30C4-7FC0-46F3-88F0-D5FC410CDD1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FCFAFE2F-EAFD-48CA-BCA7-271419ABD616}" type="datetimeFigureOut">
              <a:rPr lang="el-GR" smtClean="0"/>
              <a:pPr/>
              <a:t>24/4/2020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30AD30C4-7FC0-46F3-88F0-D5FC410CDD1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FCFAFE2F-EAFD-48CA-BCA7-271419ABD616}" type="datetimeFigureOut">
              <a:rPr lang="el-GR" smtClean="0"/>
              <a:pPr/>
              <a:t>24/4/2020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30AD30C4-7FC0-46F3-88F0-D5FC410CDD1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FCFAFE2F-EAFD-48CA-BCA7-271419ABD616}" type="datetimeFigureOut">
              <a:rPr lang="el-GR" smtClean="0"/>
              <a:pPr/>
              <a:t>24/4/2020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30AD30C4-7FC0-46F3-88F0-D5FC410CDD1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FCFAFE2F-EAFD-48CA-BCA7-271419ABD616}" type="datetimeFigureOut">
              <a:rPr lang="el-GR" smtClean="0"/>
              <a:pPr/>
              <a:t>24/4/2020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l-GR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30AD30C4-7FC0-46F3-88F0-D5FC410CDD1C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ropbox.com/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://drive.google.com/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0257" y="776288"/>
            <a:ext cx="8604986" cy="1470025"/>
          </a:xfrm>
        </p:spPr>
        <p:txBody>
          <a:bodyPr>
            <a:normAutofit/>
          </a:bodyPr>
          <a:lstStyle/>
          <a:p>
            <a:r>
              <a:rPr lang="el-GR" dirty="0" smtClean="0"/>
              <a:t>Εφαρμογές Νέφους</a:t>
            </a:r>
            <a:endParaRPr lang="el-GR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0544" y="2540496"/>
            <a:ext cx="8062912" cy="1752600"/>
          </a:xfrm>
        </p:spPr>
        <p:txBody>
          <a:bodyPr/>
          <a:lstStyle/>
          <a:p>
            <a:r>
              <a:rPr lang="el-GR" dirty="0"/>
              <a:t>ΚΕΦΑΛΑΙΟ </a:t>
            </a:r>
            <a:r>
              <a:rPr lang="en-US" dirty="0" smtClean="0"/>
              <a:t>1</a:t>
            </a:r>
            <a:r>
              <a:rPr lang="el-GR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2575362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SaaS</a:t>
            </a:r>
            <a:r>
              <a:rPr lang="en-US" dirty="0"/>
              <a:t> </a:t>
            </a:r>
            <a:r>
              <a:rPr lang="en-US" dirty="0" smtClean="0"/>
              <a:t>(</a:t>
            </a:r>
            <a:r>
              <a:rPr lang="el-GR" dirty="0" smtClean="0"/>
              <a:t>3</a:t>
            </a:r>
            <a:r>
              <a:rPr lang="en-US" dirty="0" smtClean="0"/>
              <a:t>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6413"/>
            <a:ext cx="8229600" cy="5078395"/>
          </a:xfrm>
        </p:spPr>
        <p:txBody>
          <a:bodyPr>
            <a:normAutofit/>
          </a:bodyPr>
          <a:lstStyle/>
          <a:p>
            <a:r>
              <a:rPr lang="el-GR" dirty="0"/>
              <a:t>Χρήστες: οργανισμοί που παρέχουν στα μέλη τους πρόσβαση σε εφαρμογές, τελικοί χρήστες που χρησιμοποιούν απευθείας </a:t>
            </a:r>
            <a:r>
              <a:rPr lang="el-GR" dirty="0" smtClean="0"/>
              <a:t>εφαρμογές</a:t>
            </a:r>
            <a:endParaRPr lang="el-GR" dirty="0"/>
          </a:p>
          <a:p>
            <a:r>
              <a:rPr lang="el-GR" dirty="0"/>
              <a:t>Χρέωση με βάση τον αριθμό των τελικών χρηστών, τον χρόνο χρήσης, το εύρος ζώνης που έχει χρησιμοποιηθεί, τον όγκο των δεδομένων που έχει αποθηκευτεί ή τη διάρκεια αποθήκευσης των δεδομένων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4292205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PaaS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Παροχή </a:t>
            </a:r>
            <a:r>
              <a:rPr lang="el-GR" dirty="0"/>
              <a:t>υπολογιστικών πλατφόρμων για </a:t>
            </a:r>
            <a:r>
              <a:rPr lang="el-GR" dirty="0" smtClean="0"/>
              <a:t>προγραμματιστές </a:t>
            </a:r>
          </a:p>
          <a:p>
            <a:r>
              <a:rPr lang="el-GR" dirty="0" smtClean="0"/>
              <a:t>Επιτρέπει </a:t>
            </a:r>
            <a:r>
              <a:rPr lang="el-GR" dirty="0"/>
              <a:t>τη γρήγορη ανάπτυξη εφαρμογών </a:t>
            </a:r>
            <a:r>
              <a:rPr lang="el-GR" dirty="0" smtClean="0"/>
              <a:t>διαδικτύου </a:t>
            </a:r>
            <a:r>
              <a:rPr lang="el-GR" dirty="0"/>
              <a:t>και διευκολύνει </a:t>
            </a:r>
            <a:r>
              <a:rPr lang="el-GR" dirty="0" smtClean="0"/>
              <a:t>τη </a:t>
            </a:r>
            <a:r>
              <a:rPr lang="el-GR" dirty="0"/>
              <a:t>διάθεσή τους στους </a:t>
            </a:r>
            <a:r>
              <a:rPr lang="el-GR" dirty="0" smtClean="0"/>
              <a:t>τελικούς χρήστες, (χωρίς αγορά ειδικευμένου εξοπλισμού και λογισμικού και διαχείρισή του)</a:t>
            </a:r>
          </a:p>
          <a:p>
            <a:r>
              <a:rPr lang="el-GR" dirty="0" smtClean="0"/>
              <a:t>Ιδανική λύση για συνεργαζόμενες ομάδες προγραμματιστών </a:t>
            </a:r>
          </a:p>
        </p:txBody>
      </p:sp>
    </p:spTree>
    <p:extLst>
      <p:ext uri="{BB962C8B-B14F-4D97-AF65-F5344CB8AC3E}">
        <p14:creationId xmlns:p14="http://schemas.microsoft.com/office/powerpoint/2010/main" val="21716892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PaaS</a:t>
            </a:r>
            <a:r>
              <a:rPr lang="en-US" dirty="0" smtClean="0"/>
              <a:t> </a:t>
            </a:r>
            <a:r>
              <a:rPr lang="el-GR" dirty="0" smtClean="0"/>
              <a:t>(2)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/>
              <a:t>Παρέχει σημαντικά πλεονεκτήματα όπως εργαλεία προγραμματισμού, δοκιμής, διανομής και φιλοξενίας της εφαρμογής μέσω διαδικτύου, και υπηρεσίες αυτόματης κλιμάκωσης της εφαρμογής </a:t>
            </a:r>
          </a:p>
          <a:p>
            <a:r>
              <a:rPr lang="el-GR" dirty="0"/>
              <a:t>Ο καταναλωτής δεν ελέγχει το δίκτυο, τους διακομιστές, τα ΛΣ ή τους αποθηκευτικούς χώρους, αλλά μπορεί να ελέγξει τις εφαρμογές και σε μερικές περιπτώσεις το περιβάλλον τους 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44397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IaaS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Παροχή </a:t>
            </a:r>
            <a:r>
              <a:rPr lang="el-GR" dirty="0"/>
              <a:t>υπολογιστικών πόρων, ώστε </a:t>
            </a:r>
            <a:r>
              <a:rPr lang="el-GR" dirty="0" smtClean="0"/>
              <a:t>να </a:t>
            </a:r>
            <a:r>
              <a:rPr lang="el-GR" dirty="0"/>
              <a:t>μην χρειάζεται </a:t>
            </a:r>
            <a:r>
              <a:rPr lang="el-GR" dirty="0" smtClean="0"/>
              <a:t>αγορά εξυπηρετητών, λογισμικού </a:t>
            </a:r>
            <a:r>
              <a:rPr lang="el-GR" dirty="0"/>
              <a:t>ή </a:t>
            </a:r>
            <a:r>
              <a:rPr lang="el-GR" dirty="0" smtClean="0"/>
              <a:t>δικτυακού εξοπλισμού </a:t>
            </a:r>
            <a:r>
              <a:rPr lang="el-GR" dirty="0"/>
              <a:t>και </a:t>
            </a:r>
            <a:r>
              <a:rPr lang="el-GR" dirty="0" smtClean="0"/>
              <a:t>σύνδεσης</a:t>
            </a:r>
          </a:p>
          <a:p>
            <a:r>
              <a:rPr lang="el-GR" dirty="0"/>
              <a:t>Ο καταναλωτής δεν </a:t>
            </a:r>
            <a:r>
              <a:rPr lang="el-GR" dirty="0" smtClean="0"/>
              <a:t>ελέγχει </a:t>
            </a:r>
            <a:r>
              <a:rPr lang="el-GR" dirty="0"/>
              <a:t>την υφιστάμενη υποδομή του νέφους, αλλά </a:t>
            </a:r>
            <a:r>
              <a:rPr lang="el-GR" dirty="0" smtClean="0"/>
              <a:t>ελέγχει τα ΛΣ, </a:t>
            </a:r>
            <a:r>
              <a:rPr lang="el-GR" dirty="0"/>
              <a:t>την </a:t>
            </a:r>
            <a:r>
              <a:rPr lang="el-GR" dirty="0" smtClean="0"/>
              <a:t>αποθήκευση </a:t>
            </a:r>
            <a:r>
              <a:rPr lang="el-GR" dirty="0"/>
              <a:t>των </a:t>
            </a:r>
            <a:r>
              <a:rPr lang="el-GR" dirty="0" smtClean="0"/>
              <a:t>πληροφοριών, τις </a:t>
            </a:r>
            <a:r>
              <a:rPr lang="el-GR" dirty="0"/>
              <a:t>εφαρμογές ανάπτυξης λογισμικού και υπηρεσιών</a:t>
            </a:r>
          </a:p>
        </p:txBody>
      </p:sp>
    </p:spTree>
    <p:extLst>
      <p:ext uri="{BB962C8B-B14F-4D97-AF65-F5344CB8AC3E}">
        <p14:creationId xmlns:p14="http://schemas.microsoft.com/office/powerpoint/2010/main" val="21550279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IaaS</a:t>
            </a:r>
            <a:r>
              <a:rPr lang="el-GR" dirty="0" smtClean="0"/>
              <a:t>(2)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Οι </a:t>
            </a:r>
            <a:r>
              <a:rPr lang="el-GR" dirty="0"/>
              <a:t>υποδομές παρέχονται ως υπηρεσία νέφους και </a:t>
            </a:r>
            <a:r>
              <a:rPr lang="el-GR" dirty="0" smtClean="0"/>
              <a:t>κοστολογούνται </a:t>
            </a:r>
            <a:r>
              <a:rPr lang="el-GR" dirty="0"/>
              <a:t>με βάση τη </a:t>
            </a:r>
            <a:r>
              <a:rPr lang="el-GR" dirty="0" smtClean="0"/>
              <a:t>χρήση</a:t>
            </a:r>
          </a:p>
          <a:p>
            <a:r>
              <a:rPr lang="el-GR" dirty="0" smtClean="0"/>
              <a:t>Κατάλληλο σε περιπτώσεις όπου οι απαιτήσεις </a:t>
            </a:r>
            <a:r>
              <a:rPr lang="el-GR" dirty="0"/>
              <a:t>σε </a:t>
            </a:r>
            <a:r>
              <a:rPr lang="el-GR" dirty="0" smtClean="0"/>
              <a:t>υπολογιστικούς πόρους </a:t>
            </a:r>
            <a:r>
              <a:rPr lang="el-GR" dirty="0"/>
              <a:t>μπορεί να αυξομειώνονται </a:t>
            </a:r>
            <a:r>
              <a:rPr lang="el-GR" dirty="0" smtClean="0"/>
              <a:t>σημαντικά ή όταν </a:t>
            </a:r>
            <a:r>
              <a:rPr lang="el-GR" dirty="0"/>
              <a:t>δεν υπάρχει οικονομική ευχέρεια για αγορά του </a:t>
            </a:r>
            <a:r>
              <a:rPr lang="el-GR" dirty="0" smtClean="0"/>
              <a:t>αντίστοιχου εξοπλισμού</a:t>
            </a:r>
            <a:endParaRPr lang="el-GR" dirty="0"/>
          </a:p>
          <a:p>
            <a:r>
              <a:rPr lang="el-GR" dirty="0" smtClean="0"/>
              <a:t>Στο </a:t>
            </a:r>
            <a:r>
              <a:rPr lang="el-GR" dirty="0"/>
              <a:t>μοντέλο IaaS διατίθενται </a:t>
            </a:r>
            <a:r>
              <a:rPr lang="el-GR" dirty="0" smtClean="0"/>
              <a:t>και απομακρυσμένες εικονικές μηχανές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5634130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IaaS</a:t>
            </a:r>
            <a:r>
              <a:rPr lang="en-US" dirty="0" smtClean="0"/>
              <a:t>(</a:t>
            </a:r>
            <a:r>
              <a:rPr lang="el-GR" dirty="0" smtClean="0"/>
              <a:t>3</a:t>
            </a:r>
            <a:r>
              <a:rPr lang="en-US" dirty="0" smtClean="0"/>
              <a:t>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30417"/>
            <a:ext cx="8229600" cy="4924391"/>
          </a:xfrm>
        </p:spPr>
        <p:txBody>
          <a:bodyPr>
            <a:normAutofit/>
          </a:bodyPr>
          <a:lstStyle/>
          <a:p>
            <a:r>
              <a:rPr lang="el-GR" dirty="0" smtClean="0"/>
              <a:t>Διάκριση σε </a:t>
            </a:r>
            <a:r>
              <a:rPr lang="el-GR" dirty="0"/>
              <a:t>«</a:t>
            </a:r>
            <a:r>
              <a:rPr lang="el-GR" dirty="0" smtClean="0"/>
              <a:t>ιδιωτικά</a:t>
            </a:r>
            <a:r>
              <a:rPr lang="el-GR" dirty="0"/>
              <a:t>» και «</a:t>
            </a:r>
            <a:r>
              <a:rPr lang="el-GR" dirty="0" smtClean="0"/>
              <a:t>δημόσια» υπολογιστικά </a:t>
            </a:r>
            <a:r>
              <a:rPr lang="el-GR" dirty="0"/>
              <a:t>νέφη</a:t>
            </a:r>
            <a:endParaRPr lang="el-GR" dirty="0" smtClean="0"/>
          </a:p>
          <a:p>
            <a:r>
              <a:rPr lang="el-GR" dirty="0" smtClean="0"/>
              <a:t>Δεν </a:t>
            </a:r>
            <a:r>
              <a:rPr lang="el-GR" dirty="0"/>
              <a:t>αποτελεί </a:t>
            </a:r>
            <a:r>
              <a:rPr lang="el-GR" dirty="0" smtClean="0"/>
              <a:t>καλή επιλογή στις περιπτώσεις </a:t>
            </a:r>
            <a:r>
              <a:rPr lang="el-GR" dirty="0"/>
              <a:t>που τα δεδομένα τα οποία διακινούνται δεν </a:t>
            </a:r>
            <a:r>
              <a:rPr lang="el-GR" dirty="0" smtClean="0"/>
              <a:t>επιτρέπεται </a:t>
            </a:r>
            <a:r>
              <a:rPr lang="el-GR" dirty="0"/>
              <a:t>να αποθηκεύονται σε πόρους έξω από τη δικαιοδοσία </a:t>
            </a:r>
            <a:r>
              <a:rPr lang="el-GR" dirty="0" smtClean="0"/>
              <a:t>του χρήστη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7485202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Εφαρμογές </a:t>
            </a:r>
            <a:r>
              <a:rPr lang="el-GR" dirty="0"/>
              <a:t>υπηρεσιών νέφους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Αποθήκευση αρχείων στο υπολογιστικό </a:t>
            </a:r>
            <a:r>
              <a:rPr lang="el-GR" dirty="0" smtClean="0"/>
              <a:t>νέφος</a:t>
            </a:r>
          </a:p>
          <a:p>
            <a:pPr lvl="1"/>
            <a:r>
              <a:rPr lang="en-US" dirty="0" err="1" smtClean="0"/>
              <a:t>Dropbox</a:t>
            </a:r>
            <a:endParaRPr lang="en-US" dirty="0" smtClean="0"/>
          </a:p>
          <a:p>
            <a:pPr lvl="1"/>
            <a:r>
              <a:rPr lang="en-US" dirty="0" smtClean="0"/>
              <a:t>Google Drive</a:t>
            </a:r>
          </a:p>
          <a:p>
            <a:pPr lvl="1"/>
            <a:r>
              <a:rPr lang="en-US" dirty="0"/>
              <a:t>Microsoft </a:t>
            </a:r>
            <a:r>
              <a:rPr lang="en-US" dirty="0" err="1"/>
              <a:t>Onedrive</a:t>
            </a:r>
            <a:endParaRPr lang="el-GR" dirty="0" smtClean="0"/>
          </a:p>
          <a:p>
            <a:r>
              <a:rPr lang="el-GR" dirty="0" smtClean="0"/>
              <a:t>Δημιουργία </a:t>
            </a:r>
            <a:r>
              <a:rPr lang="el-GR" dirty="0"/>
              <a:t>βίντεο στο </a:t>
            </a:r>
            <a:r>
              <a:rPr lang="el-GR" dirty="0" smtClean="0"/>
              <a:t>σύννεφο</a:t>
            </a:r>
            <a:endParaRPr lang="en-US" dirty="0" smtClean="0"/>
          </a:p>
          <a:p>
            <a:pPr lvl="1"/>
            <a:r>
              <a:rPr lang="en-US" dirty="0" err="1" smtClean="0"/>
              <a:t>Animoto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96726012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Dropbox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11166"/>
            <a:ext cx="8229600" cy="4943642"/>
          </a:xfrm>
        </p:spPr>
        <p:txBody>
          <a:bodyPr>
            <a:normAutofit/>
          </a:bodyPr>
          <a:lstStyle/>
          <a:p>
            <a:r>
              <a:rPr lang="el-GR" dirty="0" smtClean="0"/>
              <a:t>Εμπίπτει </a:t>
            </a:r>
            <a:r>
              <a:rPr lang="el-GR" dirty="0"/>
              <a:t>στην </a:t>
            </a:r>
            <a:r>
              <a:rPr lang="el-GR" dirty="0" smtClean="0"/>
              <a:t>κατηγορία </a:t>
            </a:r>
            <a:r>
              <a:rPr lang="el-GR" dirty="0"/>
              <a:t>των υπηρεσιών SaaS</a:t>
            </a:r>
          </a:p>
          <a:p>
            <a:r>
              <a:rPr lang="el-GR" dirty="0" smtClean="0"/>
              <a:t>Δημιουργία λογαριασμού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>
                <a:hlinkClick r:id="rId2"/>
              </a:rPr>
              <a:t>www.dropbox.com</a:t>
            </a:r>
            <a:endParaRPr lang="en-US" dirty="0" smtClean="0"/>
          </a:p>
          <a:p>
            <a:pPr lvl="1"/>
            <a:r>
              <a:rPr lang="el-GR" dirty="0"/>
              <a:t>ονοματεπώνυμο και </a:t>
            </a:r>
            <a:r>
              <a:rPr lang="el-GR" dirty="0" smtClean="0"/>
              <a:t>διεύθυνση email</a:t>
            </a:r>
            <a:endParaRPr lang="en-US" dirty="0" smtClean="0"/>
          </a:p>
          <a:p>
            <a:r>
              <a:rPr lang="el-GR" dirty="0"/>
              <a:t>Αποθήκευση </a:t>
            </a:r>
            <a:r>
              <a:rPr lang="el-GR" dirty="0" smtClean="0"/>
              <a:t>αρχείων:</a:t>
            </a:r>
          </a:p>
          <a:p>
            <a:pPr lvl="1"/>
            <a:r>
              <a:rPr lang="el-GR" dirty="0" smtClean="0"/>
              <a:t>με «ανέβασμα</a:t>
            </a:r>
            <a:r>
              <a:rPr lang="el-GR" dirty="0"/>
              <a:t>» του αρχείου μέσω της εφαρμογής διαδικτύου </a:t>
            </a:r>
            <a:r>
              <a:rPr lang="el-GR" dirty="0" smtClean="0"/>
              <a:t>(</a:t>
            </a:r>
            <a:r>
              <a:rPr lang="el-GR" dirty="0" smtClean="0">
                <a:hlinkClick r:id="rId2"/>
              </a:rPr>
              <a:t>www.dropbox.com</a:t>
            </a:r>
            <a:r>
              <a:rPr lang="el-GR" dirty="0" smtClean="0"/>
              <a:t>)</a:t>
            </a:r>
          </a:p>
          <a:p>
            <a:pPr lvl="1"/>
            <a:r>
              <a:rPr lang="el-GR" dirty="0" smtClean="0"/>
              <a:t>μέσω ειδικής εφαρμογής που εγκαθιστά ο </a:t>
            </a:r>
            <a:r>
              <a:rPr lang="el-GR" dirty="0"/>
              <a:t>χρήστης στον υπολογιστή </a:t>
            </a:r>
            <a:r>
              <a:rPr lang="el-GR" dirty="0" smtClean="0"/>
              <a:t>ή τη συσκευή του</a:t>
            </a:r>
          </a:p>
          <a:p>
            <a:pPr marL="537210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98916463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Dropbox</a:t>
            </a:r>
            <a:r>
              <a:rPr lang="el-GR" dirty="0" smtClean="0"/>
              <a:t> (2)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/>
              <a:t>Αποστολή αρχείου σε άλλους </a:t>
            </a:r>
            <a:r>
              <a:rPr lang="el-GR" dirty="0" smtClean="0"/>
              <a:t>χρήστες:</a:t>
            </a:r>
          </a:p>
          <a:p>
            <a:pPr lvl="1"/>
            <a:r>
              <a:rPr lang="el-GR" dirty="0" smtClean="0"/>
              <a:t>Το sharing, </a:t>
            </a:r>
            <a:r>
              <a:rPr lang="el-GR" dirty="0"/>
              <a:t>πραγματοποιείται με το πάτημα του </a:t>
            </a:r>
            <a:r>
              <a:rPr lang="el-GR" dirty="0" smtClean="0"/>
              <a:t>κουμπιού «share»</a:t>
            </a:r>
          </a:p>
          <a:p>
            <a:pPr lvl="1"/>
            <a:r>
              <a:rPr lang="el-GR" dirty="0" smtClean="0"/>
              <a:t>Γίνεται με </a:t>
            </a:r>
            <a:r>
              <a:rPr lang="el-GR" dirty="0"/>
              <a:t>αποστολή ενημερωτικού email μέσα από το dropbox ή με αποστολή μιας διεύθυνσης ιστού ή με ανάρτηση σε κοινωνικά δίκτυα όπως το facebook</a:t>
            </a:r>
          </a:p>
        </p:txBody>
      </p:sp>
    </p:spTree>
    <p:extLst>
      <p:ext uri="{BB962C8B-B14F-4D97-AF65-F5344CB8AC3E}">
        <p14:creationId xmlns:p14="http://schemas.microsoft.com/office/powerpoint/2010/main" val="110116847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Πλεονεκτήματα αποθήκευσης αρχείων στο νέφος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/>
              <a:t>Δεν απαιτείται αγορά </a:t>
            </a:r>
            <a:r>
              <a:rPr lang="el-GR" dirty="0" smtClean="0"/>
              <a:t>εξοπλισμού</a:t>
            </a:r>
            <a:endParaRPr lang="el-GR" dirty="0"/>
          </a:p>
          <a:p>
            <a:r>
              <a:rPr lang="el-GR" dirty="0" smtClean="0"/>
              <a:t>Διαθεσιμότητα οποτεδήποτε, οπουδήποτε και σε οποιαδήποτε συσκευή</a:t>
            </a:r>
            <a:endParaRPr lang="el-GR" dirty="0"/>
          </a:p>
          <a:p>
            <a:r>
              <a:rPr lang="el-GR" dirty="0" smtClean="0"/>
              <a:t>Αυτόματη λήψη αντιγράφων ασφαλείας</a:t>
            </a:r>
          </a:p>
          <a:p>
            <a:r>
              <a:rPr lang="el-GR" dirty="0" smtClean="0"/>
              <a:t>Ασφάλεια </a:t>
            </a:r>
            <a:r>
              <a:rPr lang="el-GR" dirty="0"/>
              <a:t>από </a:t>
            </a:r>
            <a:r>
              <a:rPr lang="el-GR" dirty="0" smtClean="0"/>
              <a:t>ιούς, κακόβουλο λογισμικό και υποκλοπή</a:t>
            </a:r>
            <a:endParaRPr lang="el-GR" dirty="0"/>
          </a:p>
          <a:p>
            <a:r>
              <a:rPr lang="el-GR" dirty="0" smtClean="0"/>
              <a:t>Ευκολότερος διαμοιρασμός αρχείων</a:t>
            </a:r>
          </a:p>
          <a:p>
            <a:r>
              <a:rPr lang="el-GR" dirty="0" smtClean="0"/>
              <a:t>Σε κάποιες υπηρεσίες, δυνατότητα συγχρονισμού </a:t>
            </a:r>
            <a:r>
              <a:rPr lang="el-GR" dirty="0"/>
              <a:t>των αρχείων σε όλες </a:t>
            </a:r>
            <a:r>
              <a:rPr lang="el-GR" dirty="0" smtClean="0"/>
              <a:t>τις συσκευές και διατήρηση </a:t>
            </a:r>
            <a:r>
              <a:rPr lang="el-GR" dirty="0"/>
              <a:t>πολλαπλών εκδόσεων ενός </a:t>
            </a:r>
            <a:r>
              <a:rPr lang="el-GR" dirty="0" smtClean="0"/>
              <a:t>αρχείου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6962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Τι είναι το νέφος (</a:t>
            </a:r>
            <a:r>
              <a:rPr lang="en-US" dirty="0" smtClean="0"/>
              <a:t>cloud</a:t>
            </a:r>
            <a:r>
              <a:rPr lang="el-GR" dirty="0" smtClean="0"/>
              <a:t>);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dirty="0" smtClean="0"/>
              <a:t>Το νέφος περιλαμβάνει πολλούς υπολογιστές που μπορεί να βρίσκονται σε διαφορετικά σημεία στον κόσμο, καθώς και το δίκτυο (δικτυακές συσκευές, τηλεπικοινωνιακές γραμμές κλπ) που τους συνδέει.</a:t>
            </a:r>
          </a:p>
          <a:p>
            <a:r>
              <a:rPr lang="el-GR" dirty="0" smtClean="0"/>
              <a:t>Ένα νέφος είναι μία σύνθετη υπολογιστική και δικτυακή υποδομή που έχει ως στόχο την παροχή υπηρεσιών μέσω του διαδικτύου</a:t>
            </a:r>
          </a:p>
          <a:p>
            <a:r>
              <a:rPr lang="el-GR" dirty="0"/>
              <a:t>Ο τελικός χρήστης δεν μπορεί να διακρίνει τεχνικές </a:t>
            </a:r>
            <a:r>
              <a:rPr lang="el-GR" dirty="0" smtClean="0"/>
              <a:t>λεπτομέρειες</a:t>
            </a:r>
            <a:endParaRPr lang="el-GR" dirty="0"/>
          </a:p>
          <a:p>
            <a:r>
              <a:rPr lang="el-GR" dirty="0" smtClean="0"/>
              <a:t>Οι υπηρεσίες </a:t>
            </a:r>
            <a:r>
              <a:rPr lang="el-GR" dirty="0"/>
              <a:t>διατίθενται πέρα από γεωγραφικά όρια</a:t>
            </a:r>
            <a:r>
              <a:rPr lang="el-GR" dirty="0" smtClean="0"/>
              <a:t> 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801529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Animoto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Ανήκει στο μοντέλο SaaS</a:t>
            </a:r>
          </a:p>
          <a:p>
            <a:r>
              <a:rPr lang="el-GR" dirty="0" smtClean="0"/>
              <a:t>Ο χρήστης </a:t>
            </a:r>
            <a:r>
              <a:rPr lang="el-GR" dirty="0"/>
              <a:t>ανεβάζει φωτογραφίες </a:t>
            </a:r>
            <a:r>
              <a:rPr lang="el-GR" dirty="0" smtClean="0"/>
              <a:t>και μέσα από το </a:t>
            </a:r>
            <a:r>
              <a:rPr lang="el-GR" dirty="0"/>
              <a:t>περιβάλλον της </a:t>
            </a:r>
            <a:r>
              <a:rPr lang="el-GR" dirty="0" smtClean="0"/>
              <a:t>εφαρμογής, συνθέτει βίντεο</a:t>
            </a:r>
            <a:endParaRPr lang="en-US" dirty="0" smtClean="0"/>
          </a:p>
          <a:p>
            <a:r>
              <a:rPr lang="el-GR" dirty="0" smtClean="0"/>
              <a:t>Ειδική εκπαιδευτική έκδοση</a:t>
            </a:r>
          </a:p>
          <a:p>
            <a:r>
              <a:rPr lang="el-GR" dirty="0" smtClean="0"/>
              <a:t>Λογαριασμός με </a:t>
            </a:r>
            <a:r>
              <a:rPr lang="en-US" dirty="0" smtClean="0"/>
              <a:t>email </a:t>
            </a:r>
            <a:r>
              <a:rPr lang="el-GR" dirty="0" smtClean="0"/>
              <a:t>ή </a:t>
            </a:r>
            <a:r>
              <a:rPr lang="en-US" dirty="0" err="1" smtClean="0"/>
              <a:t>facebook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2086395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Εισαγωγή φωτογραφιών και σύνθεση του βίντεο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smtClean="0"/>
              <a:t>Δυνατότητα </a:t>
            </a:r>
            <a:r>
              <a:rPr lang="el-GR" dirty="0"/>
              <a:t>χρήσης </a:t>
            </a:r>
            <a:r>
              <a:rPr lang="el-GR" dirty="0" smtClean="0"/>
              <a:t>φωτογραφιών από </a:t>
            </a:r>
            <a:r>
              <a:rPr lang="el-GR" dirty="0"/>
              <a:t>τον υπολογιστή </a:t>
            </a:r>
            <a:r>
              <a:rPr lang="el-GR" dirty="0" smtClean="0"/>
              <a:t>ή από άλλες </a:t>
            </a:r>
            <a:r>
              <a:rPr lang="el-GR" dirty="0"/>
              <a:t>υπηρεσίες </a:t>
            </a:r>
            <a:r>
              <a:rPr lang="el-GR" dirty="0" smtClean="0"/>
              <a:t>νέφους</a:t>
            </a:r>
          </a:p>
          <a:p>
            <a:r>
              <a:rPr lang="el-GR" dirty="0" smtClean="0"/>
              <a:t>Σύνθεση </a:t>
            </a:r>
            <a:r>
              <a:rPr lang="el-GR" dirty="0"/>
              <a:t>του βίντεο </a:t>
            </a:r>
            <a:r>
              <a:rPr lang="el-GR" dirty="0" smtClean="0"/>
              <a:t>με τοποθέτηση </a:t>
            </a:r>
            <a:r>
              <a:rPr lang="el-GR" dirty="0"/>
              <a:t>των </a:t>
            </a:r>
            <a:r>
              <a:rPr lang="el-GR" dirty="0" smtClean="0"/>
              <a:t>φωτογραφιών </a:t>
            </a:r>
            <a:r>
              <a:rPr lang="el-GR" dirty="0"/>
              <a:t>και του κειμένου στη σειρά με την οποία θα </a:t>
            </a:r>
            <a:r>
              <a:rPr lang="el-GR" dirty="0" smtClean="0"/>
              <a:t>προβληθούν</a:t>
            </a:r>
          </a:p>
          <a:p>
            <a:r>
              <a:rPr lang="el-GR" dirty="0"/>
              <a:t>Η παραγωγή του βίντεο γίνεται στο «</a:t>
            </a:r>
            <a:r>
              <a:rPr lang="el-GR" dirty="0" smtClean="0"/>
              <a:t>σύννεφο» με </a:t>
            </a:r>
            <a:r>
              <a:rPr lang="el-GR" dirty="0"/>
              <a:t>το πάτημα ενός </a:t>
            </a:r>
            <a:r>
              <a:rPr lang="el-GR" dirty="0" smtClean="0"/>
              <a:t>κουμπιού </a:t>
            </a:r>
          </a:p>
          <a:p>
            <a:r>
              <a:rPr lang="el-GR" dirty="0" smtClean="0"/>
              <a:t>Το αρχείο </a:t>
            </a:r>
            <a:r>
              <a:rPr lang="el-GR" dirty="0"/>
              <a:t>αποθηκεύεται στο «σύννεφο» </a:t>
            </a:r>
            <a:endParaRPr lang="el-GR" dirty="0" smtClean="0"/>
          </a:p>
          <a:p>
            <a:r>
              <a:rPr lang="el-GR" dirty="0" smtClean="0"/>
              <a:t>Ο διαμοιρασμός γίνεται με </a:t>
            </a:r>
            <a:r>
              <a:rPr lang="el-GR" dirty="0"/>
              <a:t>το </a:t>
            </a:r>
            <a:r>
              <a:rPr lang="el-GR" dirty="0" smtClean="0"/>
              <a:t>πάτημα ενός κουμπιού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01759748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Google Drive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Π</a:t>
            </a:r>
            <a:r>
              <a:rPr lang="el-GR" dirty="0" smtClean="0"/>
              <a:t>ακέτο </a:t>
            </a:r>
            <a:r>
              <a:rPr lang="el-GR" dirty="0"/>
              <a:t>εφαρμογών γραφείου </a:t>
            </a:r>
            <a:r>
              <a:rPr lang="el-GR" dirty="0" smtClean="0"/>
              <a:t>συνεργατικής </a:t>
            </a:r>
            <a:r>
              <a:rPr lang="el-GR" dirty="0"/>
              <a:t>δημιουργίας και κοινής χρήσης αρχείων στο </a:t>
            </a:r>
            <a:r>
              <a:rPr lang="el-GR" dirty="0" smtClean="0"/>
              <a:t>διαδίκτυο (</a:t>
            </a:r>
            <a:r>
              <a:rPr lang="en-US" dirty="0" smtClean="0">
                <a:hlinkClick r:id="rId2"/>
              </a:rPr>
              <a:t>http://drive.google.com</a:t>
            </a:r>
            <a:r>
              <a:rPr lang="en-US" dirty="0" smtClean="0"/>
              <a:t>)</a:t>
            </a:r>
          </a:p>
          <a:p>
            <a:r>
              <a:rPr lang="el-GR" dirty="0" smtClean="0"/>
              <a:t>Δυνατότητα δημιουργίας αρχείων κειμένου</a:t>
            </a:r>
            <a:r>
              <a:rPr lang="el-GR" dirty="0"/>
              <a:t>, </a:t>
            </a:r>
            <a:r>
              <a:rPr lang="el-GR" dirty="0" smtClean="0"/>
              <a:t>υπολογιστικών φύλλων </a:t>
            </a:r>
            <a:r>
              <a:rPr lang="el-GR" dirty="0"/>
              <a:t>και </a:t>
            </a:r>
            <a:r>
              <a:rPr lang="el-GR" dirty="0" smtClean="0"/>
              <a:t>παρουσιάσεων </a:t>
            </a:r>
            <a:r>
              <a:rPr lang="el-GR" dirty="0"/>
              <a:t>συνεργατικά </a:t>
            </a:r>
            <a:r>
              <a:rPr lang="el-GR" dirty="0" smtClean="0"/>
              <a:t>σε πραγματικό </a:t>
            </a:r>
            <a:r>
              <a:rPr lang="el-GR" dirty="0"/>
              <a:t>χρόνο</a:t>
            </a:r>
            <a:endParaRPr lang="en-US" dirty="0" smtClean="0"/>
          </a:p>
          <a:p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val="284809642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Συνεργατική επεξεργασία αρχείων με το Google Drive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smtClean="0"/>
              <a:t>Παρακολουθεί</a:t>
            </a:r>
            <a:r>
              <a:rPr lang="el-GR" dirty="0"/>
              <a:t>:</a:t>
            </a:r>
          </a:p>
          <a:p>
            <a:pPr lvl="1"/>
            <a:r>
              <a:rPr lang="el-GR" dirty="0" smtClean="0"/>
              <a:t>ποιος </a:t>
            </a:r>
            <a:r>
              <a:rPr lang="el-GR" dirty="0"/>
              <a:t>κάνει </a:t>
            </a:r>
            <a:r>
              <a:rPr lang="el-GR" dirty="0" smtClean="0"/>
              <a:t>αλλαγές</a:t>
            </a:r>
            <a:endParaRPr lang="el-GR" dirty="0"/>
          </a:p>
          <a:p>
            <a:pPr lvl="1"/>
            <a:r>
              <a:rPr lang="el-GR" dirty="0" smtClean="0"/>
              <a:t>τι </a:t>
            </a:r>
            <a:r>
              <a:rPr lang="el-GR" dirty="0"/>
              <a:t>έχει </a:t>
            </a:r>
            <a:r>
              <a:rPr lang="el-GR" dirty="0" smtClean="0"/>
              <a:t>αλλαχθεί</a:t>
            </a:r>
            <a:endParaRPr lang="el-GR" dirty="0"/>
          </a:p>
          <a:p>
            <a:pPr lvl="1"/>
            <a:r>
              <a:rPr lang="el-GR" dirty="0" smtClean="0"/>
              <a:t>πότε </a:t>
            </a:r>
            <a:r>
              <a:rPr lang="el-GR" dirty="0"/>
              <a:t>έχει γίνει η </a:t>
            </a:r>
            <a:r>
              <a:rPr lang="el-GR" dirty="0" smtClean="0"/>
              <a:t>αλλαγή</a:t>
            </a:r>
            <a:endParaRPr lang="el-GR" dirty="0"/>
          </a:p>
          <a:p>
            <a:pPr lvl="1"/>
            <a:r>
              <a:rPr lang="el-GR" dirty="0" smtClean="0"/>
              <a:t>την </a:t>
            </a:r>
            <a:r>
              <a:rPr lang="el-GR" dirty="0"/>
              <a:t>ώρα και την ημερομηνία κάθε </a:t>
            </a:r>
            <a:r>
              <a:rPr lang="el-GR" dirty="0" smtClean="0"/>
              <a:t>αλλαγής</a:t>
            </a:r>
          </a:p>
          <a:p>
            <a:r>
              <a:rPr lang="el-GR" dirty="0"/>
              <a:t>Με κατάλληλες </a:t>
            </a:r>
            <a:r>
              <a:rPr lang="el-GR" dirty="0" smtClean="0"/>
              <a:t>ρυθμίσεις </a:t>
            </a:r>
            <a:r>
              <a:rPr lang="el-GR" dirty="0"/>
              <a:t>κοινής χρήσης </a:t>
            </a:r>
            <a:r>
              <a:rPr lang="el-GR" dirty="0" smtClean="0"/>
              <a:t>δυνατότητα να </a:t>
            </a:r>
            <a:r>
              <a:rPr lang="el-GR" dirty="0"/>
              <a:t>επεξεργάζονται </a:t>
            </a:r>
            <a:r>
              <a:rPr lang="el-GR" dirty="0" smtClean="0"/>
              <a:t>οι χρήστες μαζί </a:t>
            </a:r>
            <a:r>
              <a:rPr lang="el-GR" dirty="0"/>
              <a:t>το </a:t>
            </a:r>
            <a:r>
              <a:rPr lang="el-GR" dirty="0" smtClean="0"/>
              <a:t>αρχείο</a:t>
            </a:r>
          </a:p>
          <a:p>
            <a:r>
              <a:rPr lang="el-GR" dirty="0" smtClean="0"/>
              <a:t>Υπάρχει </a:t>
            </a:r>
            <a:r>
              <a:rPr lang="el-GR" dirty="0"/>
              <a:t>ιστορικό αναθεωρήσεων </a:t>
            </a:r>
            <a:r>
              <a:rPr lang="el-GR" dirty="0" smtClean="0"/>
              <a:t>ώστε </a:t>
            </a:r>
            <a:r>
              <a:rPr lang="el-GR" dirty="0"/>
              <a:t>να μπορεί </a:t>
            </a:r>
            <a:r>
              <a:rPr lang="el-GR" dirty="0" smtClean="0"/>
              <a:t>να γίνει </a:t>
            </a:r>
            <a:r>
              <a:rPr lang="el-GR" smtClean="0"/>
              <a:t>επαναφορά σε </a:t>
            </a:r>
            <a:r>
              <a:rPr lang="el-GR"/>
              <a:t>πρότερη </a:t>
            </a:r>
            <a:r>
              <a:rPr lang="el-GR" smtClean="0"/>
              <a:t>κατάσταση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2302562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Κριτήρια επιλογής υπηρεσιών νέφους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Χρηστικότητα: Πόσο χρήσιμη και εύχρηστη είναι η υπηρεσία</a:t>
            </a:r>
          </a:p>
          <a:p>
            <a:r>
              <a:rPr lang="el-GR" dirty="0" smtClean="0"/>
              <a:t>Διαθεσιμότητα: Ο χρόνος που η υπηρεσία βρίσκεται εκτός υπηρεσίας να είναι ελάχιστος</a:t>
            </a:r>
          </a:p>
          <a:p>
            <a:r>
              <a:rPr lang="el-GR" dirty="0" smtClean="0"/>
              <a:t>Αποτελεσματικότητα: Αυτό που κάνει η υπηρεσία να το κάνει με αποδοτικό τρόπο</a:t>
            </a:r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407927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Βασικά χαρακτηριστικά υπηρεσιών νέφους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Εξυπηρέτηση κατ’ απαίτηση: άμεσα, χωρίς ανθρώπινη παρέμβαση</a:t>
            </a:r>
          </a:p>
          <a:p>
            <a:r>
              <a:rPr lang="el-GR" dirty="0" smtClean="0"/>
              <a:t>Ευρεία πρόσβαση στο δίκτυο: διαθέσιμες </a:t>
            </a:r>
            <a:r>
              <a:rPr lang="el-GR" dirty="0"/>
              <a:t>σε όλο το δίκτυο, από οποιαδήποτε συσκευή μέσα από σταθερούς μηχανισμούς</a:t>
            </a:r>
          </a:p>
          <a:p>
            <a:r>
              <a:rPr lang="el-GR" dirty="0"/>
              <a:t>Διαθεσιμότητα πόρων: χρήση πόρων που μοιράζονται σε πολλούς </a:t>
            </a:r>
            <a:r>
              <a:rPr lang="el-GR" dirty="0" smtClean="0"/>
              <a:t>χρήστες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9387414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Βασικά χαρακτηριστικά υπηρεσιών </a:t>
            </a:r>
            <a:r>
              <a:rPr lang="el-GR" dirty="0" smtClean="0"/>
              <a:t>νέφους (2)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l-GR" dirty="0"/>
              <a:t>Γρήγορη ευελιξία: ό</a:t>
            </a:r>
            <a:r>
              <a:rPr lang="el-GR" dirty="0" smtClean="0"/>
              <a:t>ταν αυξηθεί </a:t>
            </a:r>
            <a:r>
              <a:rPr lang="el-GR" dirty="0"/>
              <a:t>απότομα </a:t>
            </a:r>
            <a:r>
              <a:rPr lang="el-GR" dirty="0" smtClean="0"/>
              <a:t>η ζήτηση σε μία υπηρεσία, </a:t>
            </a:r>
            <a:r>
              <a:rPr lang="el-GR" dirty="0"/>
              <a:t>το νέφος </a:t>
            </a:r>
            <a:r>
              <a:rPr lang="el-GR" dirty="0" smtClean="0"/>
              <a:t>παραχωρεί </a:t>
            </a:r>
            <a:r>
              <a:rPr lang="el-GR" dirty="0"/>
              <a:t>αυτόματα πρόσθετους πόρους, ώστε να </a:t>
            </a:r>
            <a:r>
              <a:rPr lang="el-GR" dirty="0" smtClean="0"/>
              <a:t>καλυφθεί ο </a:t>
            </a:r>
            <a:r>
              <a:rPr lang="el-GR"/>
              <a:t>επιπλέον </a:t>
            </a:r>
            <a:r>
              <a:rPr lang="el-GR" smtClean="0"/>
              <a:t>φόρτος</a:t>
            </a:r>
            <a:r>
              <a:rPr lang="el-GR" smtClean="0"/>
              <a:t>.</a:t>
            </a:r>
            <a:endParaRPr lang="el-GR" dirty="0"/>
          </a:p>
          <a:p>
            <a:r>
              <a:rPr lang="el-GR" dirty="0" smtClean="0"/>
              <a:t>Υπηρεσία </a:t>
            </a:r>
            <a:r>
              <a:rPr lang="el-GR" dirty="0"/>
              <a:t>μέτρησης: καταγραφή χρήσης για χρέωση ή βελτιστοποίηση</a:t>
            </a:r>
          </a:p>
          <a:p>
            <a:r>
              <a:rPr lang="el-GR" dirty="0" smtClean="0"/>
              <a:t>Οικονομία κλίμακας </a:t>
            </a:r>
            <a:r>
              <a:rPr lang="el-GR" dirty="0" smtClean="0">
                <a:sym typeface="Wingdings" pitchFamily="2" charset="2"/>
              </a:rPr>
              <a:t></a:t>
            </a:r>
            <a:r>
              <a:rPr lang="el-GR" dirty="0" smtClean="0"/>
              <a:t> παροχή </a:t>
            </a:r>
            <a:r>
              <a:rPr lang="el-GR" dirty="0"/>
              <a:t>των εφαρμογών με </a:t>
            </a:r>
            <a:r>
              <a:rPr lang="el-GR" dirty="0" smtClean="0"/>
              <a:t>μικρότερο </a:t>
            </a:r>
            <a:r>
              <a:rPr lang="el-GR" dirty="0"/>
              <a:t>κόστος </a:t>
            </a:r>
            <a:r>
              <a:rPr lang="el-GR" dirty="0" smtClean="0"/>
              <a:t>από </a:t>
            </a:r>
            <a:r>
              <a:rPr lang="el-GR" dirty="0"/>
              <a:t>το </a:t>
            </a:r>
            <a:r>
              <a:rPr lang="el-GR" dirty="0" smtClean="0"/>
              <a:t>αντίστοιχο που θα έπρεπε να καταβληθεί για λογισμικό, εξοπλισμό, συντήρηση…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244934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Μοντέλα υπηρεσιών νέφους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Τρία </a:t>
            </a:r>
            <a:r>
              <a:rPr lang="el-GR" dirty="0"/>
              <a:t>μοντέλα, </a:t>
            </a:r>
            <a:r>
              <a:rPr lang="el-GR" dirty="0" smtClean="0"/>
              <a:t>προσανατολισμένα </a:t>
            </a:r>
            <a:r>
              <a:rPr lang="el-GR" dirty="0"/>
              <a:t>σε ειδικές κατηγορίες </a:t>
            </a:r>
            <a:r>
              <a:rPr lang="el-GR" dirty="0" smtClean="0"/>
              <a:t>χρηστών</a:t>
            </a:r>
          </a:p>
          <a:p>
            <a:pPr lvl="1"/>
            <a:r>
              <a:rPr lang="el-GR" dirty="0"/>
              <a:t>Υποδομές ως υπηρεσία </a:t>
            </a:r>
            <a:r>
              <a:rPr lang="el-GR" dirty="0" smtClean="0"/>
              <a:t>(IaaS): Παροχή υπολογιστικών </a:t>
            </a:r>
            <a:r>
              <a:rPr lang="el-GR" dirty="0"/>
              <a:t>πόρων </a:t>
            </a:r>
            <a:r>
              <a:rPr lang="el-GR" dirty="0" smtClean="0"/>
              <a:t>κυρίως για </a:t>
            </a:r>
            <a:r>
              <a:rPr lang="el-GR" dirty="0"/>
              <a:t>ειδικούς διαχείρισης δικτύων και </a:t>
            </a:r>
            <a:r>
              <a:rPr lang="el-GR" dirty="0" smtClean="0"/>
              <a:t>υπολογιστικών συστημάτων</a:t>
            </a:r>
            <a:endParaRPr lang="el-GR" dirty="0"/>
          </a:p>
          <a:p>
            <a:pPr lvl="1"/>
            <a:r>
              <a:rPr lang="el-GR" dirty="0"/>
              <a:t>Πλατφόρμα ως υπηρεσία </a:t>
            </a:r>
            <a:r>
              <a:rPr lang="el-GR" dirty="0" smtClean="0"/>
              <a:t>(PaaS): Παρέχονται υπολογιστικές πλατφόρμες κυρίως για προγραμματιστές</a:t>
            </a:r>
            <a:r>
              <a:rPr lang="el-GR" dirty="0"/>
              <a:t>.</a:t>
            </a:r>
          </a:p>
          <a:p>
            <a:pPr lvl="1"/>
            <a:r>
              <a:rPr lang="el-GR" dirty="0"/>
              <a:t>Λογισμικό ως υπηρεσία </a:t>
            </a:r>
            <a:r>
              <a:rPr lang="el-GR" dirty="0" smtClean="0"/>
              <a:t>(SaaS): Παροχή εφαρμογών για </a:t>
            </a:r>
            <a:r>
              <a:rPr lang="el-GR" dirty="0"/>
              <a:t>τους τελικούς </a:t>
            </a:r>
            <a:r>
              <a:rPr lang="el-GR" dirty="0" smtClean="0"/>
              <a:t>χρήστες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4229217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Στοίβα υπηρεσιών νέφους</a:t>
            </a:r>
            <a:endParaRPr lang="el-GR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385" y="1787569"/>
            <a:ext cx="7818483" cy="42955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081350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SaaS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Παροχή </a:t>
            </a:r>
            <a:r>
              <a:rPr lang="el-GR" dirty="0"/>
              <a:t>και χρήση εφαρμογών </a:t>
            </a:r>
            <a:r>
              <a:rPr lang="el-GR" dirty="0" smtClean="0"/>
              <a:t>από τελικούς χρήστες</a:t>
            </a:r>
          </a:p>
          <a:p>
            <a:r>
              <a:rPr lang="el-GR" dirty="0" smtClean="0"/>
              <a:t>Τυπικά </a:t>
            </a:r>
            <a:r>
              <a:rPr lang="el-GR" dirty="0"/>
              <a:t>διαθέσιμες μέσω διεπαφών </a:t>
            </a:r>
            <a:r>
              <a:rPr lang="el-GR" dirty="0" smtClean="0"/>
              <a:t>διαδικτύου (π.χ. </a:t>
            </a:r>
            <a:r>
              <a:rPr lang="en-US" dirty="0" smtClean="0"/>
              <a:t>browser</a:t>
            </a:r>
            <a:r>
              <a:rPr lang="el-GR" dirty="0" smtClean="0"/>
              <a:t>) </a:t>
            </a:r>
            <a:r>
              <a:rPr lang="el-GR" dirty="0"/>
              <a:t>σε </a:t>
            </a:r>
            <a:r>
              <a:rPr lang="en-US" dirty="0" smtClean="0"/>
              <a:t>PC</a:t>
            </a:r>
            <a:r>
              <a:rPr lang="el-GR" dirty="0" smtClean="0"/>
              <a:t>, </a:t>
            </a:r>
            <a:r>
              <a:rPr lang="el-GR" dirty="0"/>
              <a:t>ταμπλέτες, </a:t>
            </a:r>
            <a:r>
              <a:rPr lang="en-US" dirty="0" smtClean="0"/>
              <a:t>smartphones…</a:t>
            </a:r>
            <a:endParaRPr lang="el-GR" dirty="0" smtClean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6977582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SaaS</a:t>
            </a:r>
            <a:r>
              <a:rPr lang="el-GR" dirty="0" smtClean="0"/>
              <a:t> (2)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2291"/>
            <a:ext cx="8229600" cy="4822256"/>
          </a:xfrm>
        </p:spPr>
        <p:txBody>
          <a:bodyPr>
            <a:normAutofit lnSpcReduction="10000"/>
          </a:bodyPr>
          <a:lstStyle/>
          <a:p>
            <a:r>
              <a:rPr lang="el-GR" dirty="0"/>
              <a:t>Ο χρήστης δεν μπορεί να επηρεάσει τις δικτυακές υποδομές, τους διακομιστές, τα ΛΣ ή τους αποθηκευτικούς χώρους, έχει περιορισμένο ή καθόλου έλεγχο πάνω στην εφαρμογή. (π.χ. </a:t>
            </a:r>
            <a:r>
              <a:rPr lang="el-GR" dirty="0" smtClean="0"/>
              <a:t>πού </a:t>
            </a:r>
            <a:r>
              <a:rPr lang="el-GR" dirty="0"/>
              <a:t>αποθηκεύονται τα αρχεία, πόσοι εξυπηρετητές χρησιμοποιούνται κλπ</a:t>
            </a:r>
            <a:r>
              <a:rPr lang="el-GR" dirty="0" smtClean="0"/>
              <a:t>)</a:t>
            </a:r>
          </a:p>
          <a:p>
            <a:r>
              <a:rPr lang="el-GR" dirty="0" smtClean="0"/>
              <a:t>Ο </a:t>
            </a:r>
            <a:r>
              <a:rPr lang="el-GR" dirty="0"/>
              <a:t>χρήστης ή </a:t>
            </a:r>
            <a:r>
              <a:rPr lang="el-GR" dirty="0" smtClean="0"/>
              <a:t>πελάτης εξετάζει και επιλέγει </a:t>
            </a:r>
            <a:r>
              <a:rPr lang="el-GR" dirty="0"/>
              <a:t>από τις υπηρεσίες που παρέχονται, αφού πρώτα συμφωνήσει με τους όρους παροχής </a:t>
            </a:r>
            <a:r>
              <a:rPr lang="el-GR" dirty="0" smtClean="0"/>
              <a:t>των υπηρεσιών </a:t>
            </a:r>
          </a:p>
        </p:txBody>
      </p:sp>
    </p:spTree>
    <p:extLst>
      <p:ext uri="{BB962C8B-B14F-4D97-AF65-F5344CB8AC3E}">
        <p14:creationId xmlns:p14="http://schemas.microsoft.com/office/powerpoint/2010/main" val="117550976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1110</TotalTime>
  <Words>984</Words>
  <Application>Microsoft Office PowerPoint</Application>
  <PresentationFormat>Προβολή στην οθόνη (4:3)</PresentationFormat>
  <Paragraphs>99</Paragraphs>
  <Slides>23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23</vt:i4>
      </vt:variant>
    </vt:vector>
  </HeadingPairs>
  <TitlesOfParts>
    <vt:vector size="24" baseType="lpstr">
      <vt:lpstr>Verve</vt:lpstr>
      <vt:lpstr>Εφαρμογές Νέφους</vt:lpstr>
      <vt:lpstr>Τι είναι το νέφος (cloud);</vt:lpstr>
      <vt:lpstr>Κριτήρια επιλογής υπηρεσιών νέφους</vt:lpstr>
      <vt:lpstr>Βασικά χαρακτηριστικά υπηρεσιών νέφους</vt:lpstr>
      <vt:lpstr>Βασικά χαρακτηριστικά υπηρεσιών νέφους (2)</vt:lpstr>
      <vt:lpstr>Μοντέλα υπηρεσιών νέφους</vt:lpstr>
      <vt:lpstr>Στοίβα υπηρεσιών νέφους</vt:lpstr>
      <vt:lpstr>SaaS</vt:lpstr>
      <vt:lpstr>SaaS (2)</vt:lpstr>
      <vt:lpstr>SaaS (3)</vt:lpstr>
      <vt:lpstr>PaaS</vt:lpstr>
      <vt:lpstr>PaaS (2)</vt:lpstr>
      <vt:lpstr>IaaS</vt:lpstr>
      <vt:lpstr>IaaS(2)</vt:lpstr>
      <vt:lpstr>IaaS(3)</vt:lpstr>
      <vt:lpstr>Εφαρμογές υπηρεσιών νέφους</vt:lpstr>
      <vt:lpstr>Dropbox</vt:lpstr>
      <vt:lpstr>Dropbox (2)</vt:lpstr>
      <vt:lpstr>Πλεονεκτήματα αποθήκευσης αρχείων στο νέφος</vt:lpstr>
      <vt:lpstr>Animoto</vt:lpstr>
      <vt:lpstr>Εισαγωγή φωτογραφιών και σύνθεση του βίντεο</vt:lpstr>
      <vt:lpstr>Google Drive</vt:lpstr>
      <vt:lpstr>Συνεργατική επεξεργασία αρχείων με το Google Drive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ΠΕΡΙΒΑΛΛΟΝΤΑ ΑΝΑΠΤΥΞΗΣ ΕΦΑΡΜΟΓΩΝ</dc:title>
  <dc:creator>spl</dc:creator>
  <cp:lastModifiedBy>spl</cp:lastModifiedBy>
  <cp:revision>120</cp:revision>
  <dcterms:created xsi:type="dcterms:W3CDTF">2015-11-16T18:40:55Z</dcterms:created>
  <dcterms:modified xsi:type="dcterms:W3CDTF">2020-04-24T10:55:11Z</dcterms:modified>
</cp:coreProperties>
</file>