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69" r:id="rId5"/>
    <p:sldId id="268" r:id="rId6"/>
    <p:sldId id="270" r:id="rId7"/>
    <p:sldId id="271" r:id="rId8"/>
    <p:sldId id="272" r:id="rId9"/>
    <p:sldId id="274" r:id="rId10"/>
    <p:sldId id="277" r:id="rId11"/>
    <p:sldId id="273" r:id="rId12"/>
    <p:sldId id="275" r:id="rId13"/>
    <p:sldId id="276" r:id="rId14"/>
    <p:sldId id="278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15" autoAdjust="0"/>
    <p:restoredTop sz="94660"/>
  </p:normalViewPr>
  <p:slideViewPr>
    <p:cSldViewPr snapToGrid="0">
      <p:cViewPr>
        <p:scale>
          <a:sx n="125" d="100"/>
          <a:sy n="125" d="100"/>
        </p:scale>
        <p:origin x="-122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24/4/2020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opbox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rive.google.co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776288"/>
            <a:ext cx="8604986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Εφαρμογές Νέφους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1</a:t>
            </a:r>
            <a:r>
              <a:rPr lang="el-G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SaaS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l-GR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413"/>
            <a:ext cx="8229600" cy="5078395"/>
          </a:xfrm>
        </p:spPr>
        <p:txBody>
          <a:bodyPr>
            <a:normAutofit/>
          </a:bodyPr>
          <a:lstStyle/>
          <a:p>
            <a:r>
              <a:rPr lang="el-GR" dirty="0"/>
              <a:t>Χρήστες: οργανισμοί που παρέχουν στα μέλη τους πρόσβαση σε εφαρμογές, τελικοί χρήστες που χρησιμοποιούν απευθείας </a:t>
            </a:r>
            <a:r>
              <a:rPr lang="el-GR" dirty="0" smtClean="0"/>
              <a:t>εφαρμογές</a:t>
            </a:r>
            <a:endParaRPr lang="el-GR" dirty="0"/>
          </a:p>
          <a:p>
            <a:r>
              <a:rPr lang="el-GR" dirty="0"/>
              <a:t>Χρέωση με βάση τον αριθμό των τελικών χρηστών, τον χρόνο χρήσης, το εύρος ζώνης που έχει χρησιμοποιηθεί, τον όγκο των δεδομένων που έχει αποθηκευτεί ή τη διάρκεια αποθήκευσης των δεδομένων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9220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Παροχή </a:t>
            </a:r>
            <a:r>
              <a:rPr lang="el-GR" dirty="0"/>
              <a:t>υπολογιστικών πλατφόρμων για </a:t>
            </a:r>
            <a:r>
              <a:rPr lang="el-GR" dirty="0" smtClean="0"/>
              <a:t>προγραμματιστές </a:t>
            </a:r>
          </a:p>
          <a:p>
            <a:r>
              <a:rPr lang="el-GR" dirty="0" smtClean="0"/>
              <a:t>Επιτρέπει </a:t>
            </a:r>
            <a:r>
              <a:rPr lang="el-GR" dirty="0"/>
              <a:t>τη γρήγορη ανάπτυξη εφαρμογών </a:t>
            </a:r>
            <a:r>
              <a:rPr lang="el-GR" dirty="0" smtClean="0"/>
              <a:t>διαδικτύου </a:t>
            </a:r>
            <a:r>
              <a:rPr lang="el-GR" dirty="0"/>
              <a:t>και διευκολύνει </a:t>
            </a:r>
            <a:r>
              <a:rPr lang="el-GR" dirty="0" smtClean="0"/>
              <a:t>τη </a:t>
            </a:r>
            <a:r>
              <a:rPr lang="el-GR" dirty="0"/>
              <a:t>διάθεσή τους στους </a:t>
            </a:r>
            <a:r>
              <a:rPr lang="el-GR" dirty="0" smtClean="0"/>
              <a:t>τελικούς χρήστες, (χωρίς αγορά ειδικευμένου εξοπλισμού και λογισμικού και διαχείρισή του)</a:t>
            </a:r>
          </a:p>
          <a:p>
            <a:r>
              <a:rPr lang="el-GR" dirty="0" smtClean="0"/>
              <a:t>Ιδανική λύση για συνεργαζόμενες ομάδες προγραμματιστών </a:t>
            </a:r>
          </a:p>
        </p:txBody>
      </p:sp>
    </p:spTree>
    <p:extLst>
      <p:ext uri="{BB962C8B-B14F-4D97-AF65-F5344CB8AC3E}">
        <p14:creationId xmlns:p14="http://schemas.microsoft.com/office/powerpoint/2010/main" val="2171689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PaaS</a:t>
            </a:r>
            <a:r>
              <a:rPr lang="en-US" dirty="0" smtClean="0"/>
              <a:t> 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Παρέχει σημαντικά πλεονεκτήματα όπως εργαλεία προγραμματισμού, δοκιμής, διανομής και φιλοξενίας της εφαρμογής μέσω διαδικτύου, και υπηρεσίες αυτόματης κλιμάκωσης της εφαρμογής </a:t>
            </a:r>
          </a:p>
          <a:p>
            <a:r>
              <a:rPr lang="el-GR" dirty="0"/>
              <a:t>Ο καταναλωτής δεν ελέγχει το δίκτυο, τους διακομιστές, τα ΛΣ ή τους αποθηκευτικούς χώρους, αλλά μπορεί να ελέγξει τις εφαρμογές και σε μερικές περιπτώσεις το περιβάλλον τους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439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IaaS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Παροχή </a:t>
            </a:r>
            <a:r>
              <a:rPr lang="el-GR" dirty="0"/>
              <a:t>υπολογιστικών πόρων, ώστε </a:t>
            </a:r>
            <a:r>
              <a:rPr lang="el-GR" dirty="0" smtClean="0"/>
              <a:t>να </a:t>
            </a:r>
            <a:r>
              <a:rPr lang="el-GR" dirty="0"/>
              <a:t>μην χρειάζεται </a:t>
            </a:r>
            <a:r>
              <a:rPr lang="el-GR" dirty="0" smtClean="0"/>
              <a:t>αγορά εξυπηρετητών, λογισμικού </a:t>
            </a:r>
            <a:r>
              <a:rPr lang="el-GR" dirty="0"/>
              <a:t>ή </a:t>
            </a:r>
            <a:r>
              <a:rPr lang="el-GR" dirty="0" smtClean="0"/>
              <a:t>δικτυακού εξοπλισμού </a:t>
            </a:r>
            <a:r>
              <a:rPr lang="el-GR" dirty="0"/>
              <a:t>και </a:t>
            </a:r>
            <a:r>
              <a:rPr lang="el-GR" dirty="0" smtClean="0"/>
              <a:t>σύνδεσης</a:t>
            </a:r>
          </a:p>
          <a:p>
            <a:r>
              <a:rPr lang="el-GR" dirty="0"/>
              <a:t>Ο καταναλωτής δεν </a:t>
            </a:r>
            <a:r>
              <a:rPr lang="el-GR" dirty="0" smtClean="0"/>
              <a:t>ελέγχει </a:t>
            </a:r>
            <a:r>
              <a:rPr lang="el-GR" dirty="0"/>
              <a:t>την υφιστάμενη υποδομή του νέφους, αλλά </a:t>
            </a:r>
            <a:r>
              <a:rPr lang="el-GR" dirty="0" smtClean="0"/>
              <a:t>ελέγχει τα ΛΣ, </a:t>
            </a:r>
            <a:r>
              <a:rPr lang="el-GR" dirty="0"/>
              <a:t>την </a:t>
            </a:r>
            <a:r>
              <a:rPr lang="el-GR" dirty="0" smtClean="0"/>
              <a:t>αποθήκευση </a:t>
            </a:r>
            <a:r>
              <a:rPr lang="el-GR" dirty="0"/>
              <a:t>των </a:t>
            </a:r>
            <a:r>
              <a:rPr lang="el-GR" dirty="0" smtClean="0"/>
              <a:t>πληροφοριών, τις </a:t>
            </a:r>
            <a:r>
              <a:rPr lang="el-GR" dirty="0"/>
              <a:t>εφαρμογές ανάπτυξης λογισμικού και υπηρεσιών</a:t>
            </a:r>
          </a:p>
        </p:txBody>
      </p:sp>
    </p:spTree>
    <p:extLst>
      <p:ext uri="{BB962C8B-B14F-4D97-AF65-F5344CB8AC3E}">
        <p14:creationId xmlns:p14="http://schemas.microsoft.com/office/powerpoint/2010/main" val="2155027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l-GR" dirty="0" smtClean="0"/>
              <a:t>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</a:t>
            </a:r>
            <a:r>
              <a:rPr lang="el-GR" dirty="0"/>
              <a:t>υποδομές παρέχονται ως υπηρεσία νέφους και </a:t>
            </a:r>
            <a:r>
              <a:rPr lang="el-GR" dirty="0" smtClean="0"/>
              <a:t>κοστολογούνται </a:t>
            </a:r>
            <a:r>
              <a:rPr lang="el-GR" dirty="0"/>
              <a:t>με βάση τη </a:t>
            </a:r>
            <a:r>
              <a:rPr lang="el-GR" dirty="0" smtClean="0"/>
              <a:t>χρήση</a:t>
            </a:r>
          </a:p>
          <a:p>
            <a:r>
              <a:rPr lang="el-GR" dirty="0" smtClean="0"/>
              <a:t>Κατάλληλο σε περιπτώσεις όπου οι απαιτήσεις </a:t>
            </a:r>
            <a:r>
              <a:rPr lang="el-GR" dirty="0"/>
              <a:t>σε </a:t>
            </a:r>
            <a:r>
              <a:rPr lang="el-GR" dirty="0" smtClean="0"/>
              <a:t>υπολογιστικούς πόρους </a:t>
            </a:r>
            <a:r>
              <a:rPr lang="el-GR" dirty="0"/>
              <a:t>μπορεί να αυξομειώνονται </a:t>
            </a:r>
            <a:r>
              <a:rPr lang="el-GR" dirty="0" smtClean="0"/>
              <a:t>σημαντικά ή όταν </a:t>
            </a:r>
            <a:r>
              <a:rPr lang="el-GR" dirty="0"/>
              <a:t>δεν υπάρχει οικονομική ευχέρεια για αγορά του </a:t>
            </a:r>
            <a:r>
              <a:rPr lang="el-GR" dirty="0" smtClean="0"/>
              <a:t>αντίστοιχου εξοπλισμού</a:t>
            </a:r>
            <a:endParaRPr lang="el-GR" dirty="0"/>
          </a:p>
          <a:p>
            <a:r>
              <a:rPr lang="el-GR" dirty="0" smtClean="0"/>
              <a:t>Στο </a:t>
            </a:r>
            <a:r>
              <a:rPr lang="el-GR" dirty="0"/>
              <a:t>μοντέλο IaaS διατίθενται </a:t>
            </a:r>
            <a:r>
              <a:rPr lang="el-GR" dirty="0" smtClean="0"/>
              <a:t>και απομακρυσμένες εικονικές μηχανές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341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n-US" dirty="0" smtClean="0"/>
              <a:t>(</a:t>
            </a:r>
            <a:r>
              <a:rPr lang="el-GR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0417"/>
            <a:ext cx="8229600" cy="4924391"/>
          </a:xfrm>
        </p:spPr>
        <p:txBody>
          <a:bodyPr>
            <a:normAutofit/>
          </a:bodyPr>
          <a:lstStyle/>
          <a:p>
            <a:r>
              <a:rPr lang="el-GR" dirty="0" smtClean="0"/>
              <a:t>Διάκριση σε </a:t>
            </a:r>
            <a:r>
              <a:rPr lang="el-GR" dirty="0"/>
              <a:t>«</a:t>
            </a:r>
            <a:r>
              <a:rPr lang="el-GR" dirty="0" smtClean="0"/>
              <a:t>ιδιωτικά</a:t>
            </a:r>
            <a:r>
              <a:rPr lang="el-GR" dirty="0"/>
              <a:t>» και «</a:t>
            </a:r>
            <a:r>
              <a:rPr lang="el-GR" dirty="0" smtClean="0"/>
              <a:t>δημόσια» υπολογιστικά </a:t>
            </a:r>
            <a:r>
              <a:rPr lang="el-GR" dirty="0"/>
              <a:t>νέφη</a:t>
            </a:r>
            <a:endParaRPr lang="el-GR" dirty="0" smtClean="0"/>
          </a:p>
          <a:p>
            <a:r>
              <a:rPr lang="el-GR" dirty="0" smtClean="0"/>
              <a:t>Δεν </a:t>
            </a:r>
            <a:r>
              <a:rPr lang="el-GR" dirty="0"/>
              <a:t>αποτελεί </a:t>
            </a:r>
            <a:r>
              <a:rPr lang="el-GR" dirty="0" smtClean="0"/>
              <a:t>καλή επιλογή στις περιπτώσεις </a:t>
            </a:r>
            <a:r>
              <a:rPr lang="el-GR" dirty="0"/>
              <a:t>που τα δεδομένα τα οποία διακινούνται δεν </a:t>
            </a:r>
            <a:r>
              <a:rPr lang="el-GR" dirty="0" smtClean="0"/>
              <a:t>επιτρέπεται </a:t>
            </a:r>
            <a:r>
              <a:rPr lang="el-GR" dirty="0"/>
              <a:t>να αποθηκεύονται σε πόρους έξω από τη δικαιοδοσία </a:t>
            </a:r>
            <a:r>
              <a:rPr lang="el-GR" dirty="0" smtClean="0"/>
              <a:t>του χρήστη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8520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Εφαρμογές </a:t>
            </a:r>
            <a:r>
              <a:rPr lang="el-GR" dirty="0"/>
              <a:t>υπηρεσιών νέφους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Αποθήκευση αρχείων στο υπολογιστικό </a:t>
            </a:r>
            <a:r>
              <a:rPr lang="el-GR" dirty="0" smtClean="0"/>
              <a:t>νέφος</a:t>
            </a:r>
          </a:p>
          <a:p>
            <a:pPr lvl="1"/>
            <a:r>
              <a:rPr lang="en-US" dirty="0" err="1" smtClean="0"/>
              <a:t>Dropbox</a:t>
            </a:r>
            <a:endParaRPr lang="en-US" dirty="0" smtClean="0"/>
          </a:p>
          <a:p>
            <a:pPr lvl="1"/>
            <a:r>
              <a:rPr lang="en-US" dirty="0" smtClean="0"/>
              <a:t>Google Drive</a:t>
            </a:r>
          </a:p>
          <a:p>
            <a:pPr lvl="1"/>
            <a:r>
              <a:rPr lang="en-US" dirty="0"/>
              <a:t>Microsoft </a:t>
            </a:r>
            <a:r>
              <a:rPr lang="en-US" dirty="0" err="1"/>
              <a:t>Onedrive</a:t>
            </a:r>
            <a:endParaRPr lang="el-GR" dirty="0" smtClean="0"/>
          </a:p>
          <a:p>
            <a:r>
              <a:rPr lang="el-GR" dirty="0" smtClean="0"/>
              <a:t>Δημιουργία </a:t>
            </a:r>
            <a:r>
              <a:rPr lang="el-GR" dirty="0"/>
              <a:t>βίντεο στο </a:t>
            </a:r>
            <a:r>
              <a:rPr lang="el-GR" dirty="0" smtClean="0"/>
              <a:t>σύννεφο</a:t>
            </a:r>
            <a:endParaRPr lang="en-US" dirty="0" smtClean="0"/>
          </a:p>
          <a:p>
            <a:pPr lvl="1"/>
            <a:r>
              <a:rPr lang="en-US" dirty="0" err="1" smtClean="0"/>
              <a:t>Animoto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7260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Dropbox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166"/>
            <a:ext cx="8229600" cy="4943642"/>
          </a:xfrm>
        </p:spPr>
        <p:txBody>
          <a:bodyPr>
            <a:normAutofit/>
          </a:bodyPr>
          <a:lstStyle/>
          <a:p>
            <a:r>
              <a:rPr lang="el-GR" dirty="0" smtClean="0"/>
              <a:t>Εμπίπτει </a:t>
            </a:r>
            <a:r>
              <a:rPr lang="el-GR" dirty="0"/>
              <a:t>στην </a:t>
            </a:r>
            <a:r>
              <a:rPr lang="el-GR" dirty="0" smtClean="0"/>
              <a:t>κατηγορία </a:t>
            </a:r>
            <a:r>
              <a:rPr lang="el-GR" dirty="0"/>
              <a:t>των υπηρεσιών SaaS</a:t>
            </a:r>
          </a:p>
          <a:p>
            <a:r>
              <a:rPr lang="el-GR" dirty="0" smtClean="0"/>
              <a:t>Δημιουργία λογαριασμού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hlinkClick r:id="rId2"/>
              </a:rPr>
              <a:t>www.dropbox.com</a:t>
            </a:r>
            <a:endParaRPr lang="en-US" dirty="0" smtClean="0"/>
          </a:p>
          <a:p>
            <a:pPr lvl="1"/>
            <a:r>
              <a:rPr lang="el-GR" dirty="0"/>
              <a:t>ονοματεπώνυμο και </a:t>
            </a:r>
            <a:r>
              <a:rPr lang="el-GR" dirty="0" smtClean="0"/>
              <a:t>διεύθυνση email</a:t>
            </a:r>
            <a:endParaRPr lang="en-US" dirty="0" smtClean="0"/>
          </a:p>
          <a:p>
            <a:r>
              <a:rPr lang="el-GR" dirty="0"/>
              <a:t>Αποθήκευση </a:t>
            </a:r>
            <a:r>
              <a:rPr lang="el-GR" dirty="0" smtClean="0"/>
              <a:t>αρχείων:</a:t>
            </a:r>
          </a:p>
          <a:p>
            <a:pPr lvl="1"/>
            <a:r>
              <a:rPr lang="el-GR" dirty="0" smtClean="0"/>
              <a:t>με «ανέβασμα</a:t>
            </a:r>
            <a:r>
              <a:rPr lang="el-GR" dirty="0"/>
              <a:t>» του αρχείου μέσω της εφαρμογής διαδικτύου </a:t>
            </a:r>
            <a:r>
              <a:rPr lang="el-GR" dirty="0" smtClean="0"/>
              <a:t>(</a:t>
            </a:r>
            <a:r>
              <a:rPr lang="el-GR" dirty="0" smtClean="0">
                <a:hlinkClick r:id="rId2"/>
              </a:rPr>
              <a:t>www.dropbox.com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μέσω ειδικής εφαρμογής που εγκαθιστά ο </a:t>
            </a:r>
            <a:r>
              <a:rPr lang="el-GR" dirty="0"/>
              <a:t>χρήστης στον υπολογιστή </a:t>
            </a:r>
            <a:r>
              <a:rPr lang="el-GR" dirty="0" smtClean="0"/>
              <a:t>ή τη συσκευή του</a:t>
            </a:r>
          </a:p>
          <a:p>
            <a:pPr marL="53721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9164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Dropbox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Αποστολή αρχείου σε άλλους </a:t>
            </a:r>
            <a:r>
              <a:rPr lang="el-GR" dirty="0" smtClean="0"/>
              <a:t>χρήστες:</a:t>
            </a:r>
          </a:p>
          <a:p>
            <a:pPr lvl="1"/>
            <a:r>
              <a:rPr lang="el-GR" dirty="0" smtClean="0"/>
              <a:t>Το sharing, </a:t>
            </a:r>
            <a:r>
              <a:rPr lang="el-GR" dirty="0"/>
              <a:t>πραγματοποιείται με το πάτημα του </a:t>
            </a:r>
            <a:r>
              <a:rPr lang="el-GR" dirty="0" smtClean="0"/>
              <a:t>κουμπιού «share»</a:t>
            </a:r>
          </a:p>
          <a:p>
            <a:pPr lvl="1"/>
            <a:r>
              <a:rPr lang="el-GR" dirty="0" smtClean="0"/>
              <a:t>Γίνεται με </a:t>
            </a:r>
            <a:r>
              <a:rPr lang="el-GR" dirty="0"/>
              <a:t>αποστολή ενημερωτικού email μέσα από το dropbox ή με αποστολή μιας διεύθυνσης ιστού ή με ανάρτηση σε κοινωνικά δίκτυα όπως το facebook</a:t>
            </a:r>
          </a:p>
        </p:txBody>
      </p:sp>
    </p:spTree>
    <p:extLst>
      <p:ext uri="{BB962C8B-B14F-4D97-AF65-F5344CB8AC3E}">
        <p14:creationId xmlns:p14="http://schemas.microsoft.com/office/powerpoint/2010/main" val="1101168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 αποθήκευσης αρχείων στο νέφος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Δεν απαιτείται αγορά </a:t>
            </a:r>
            <a:r>
              <a:rPr lang="el-GR" dirty="0" smtClean="0"/>
              <a:t>εξοπλισμού</a:t>
            </a:r>
            <a:endParaRPr lang="el-GR" dirty="0"/>
          </a:p>
          <a:p>
            <a:r>
              <a:rPr lang="el-GR" dirty="0" smtClean="0"/>
              <a:t>Διαθεσιμότητα οποτεδήποτε, οπουδήποτε και σε οποιαδήποτε συσκευή</a:t>
            </a:r>
            <a:endParaRPr lang="el-GR" dirty="0"/>
          </a:p>
          <a:p>
            <a:r>
              <a:rPr lang="el-GR" dirty="0" smtClean="0"/>
              <a:t>Αυτόματη λήψη αντιγράφων ασφαλείας</a:t>
            </a:r>
          </a:p>
          <a:p>
            <a:r>
              <a:rPr lang="el-GR" dirty="0" smtClean="0"/>
              <a:t>Ασφάλεια </a:t>
            </a:r>
            <a:r>
              <a:rPr lang="el-GR" dirty="0"/>
              <a:t>από </a:t>
            </a:r>
            <a:r>
              <a:rPr lang="el-GR" dirty="0" smtClean="0"/>
              <a:t>ιούς, κακόβουλο λογισμικό και υποκλοπή</a:t>
            </a:r>
            <a:endParaRPr lang="el-GR" dirty="0"/>
          </a:p>
          <a:p>
            <a:r>
              <a:rPr lang="el-GR" dirty="0" smtClean="0"/>
              <a:t>Ευκολότερος διαμοιρασμός αρχείων</a:t>
            </a:r>
          </a:p>
          <a:p>
            <a:r>
              <a:rPr lang="el-GR" dirty="0" smtClean="0"/>
              <a:t>Σε κάποιες υπηρεσίες, δυνατότητα συγχρονισμού </a:t>
            </a:r>
            <a:r>
              <a:rPr lang="el-GR" dirty="0"/>
              <a:t>των αρχείων σε όλες </a:t>
            </a:r>
            <a:r>
              <a:rPr lang="el-GR" dirty="0" smtClean="0"/>
              <a:t>τις συσκευές και διατήρηση </a:t>
            </a:r>
            <a:r>
              <a:rPr lang="el-GR" dirty="0"/>
              <a:t>πολλαπλών εκδόσεων ενός </a:t>
            </a:r>
            <a:r>
              <a:rPr lang="el-GR" dirty="0" smtClean="0"/>
              <a:t>αρχείου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9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το νέφος (</a:t>
            </a:r>
            <a:r>
              <a:rPr lang="en-US" dirty="0" smtClean="0"/>
              <a:t>cloud</a:t>
            </a:r>
            <a:r>
              <a:rPr lang="el-GR" dirty="0" smtClean="0"/>
              <a:t>);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Το νέφος περιλαμβάνει πολλούς υπολογιστές που μπορεί να βρίσκονται σε διαφορετικά σημεία στον κόσμο, καθώς και το δίκτυο (δικτυακές συσκευές, τηλεπικοινωνιακές γραμμές κλπ) που τους συνδέει.</a:t>
            </a:r>
          </a:p>
          <a:p>
            <a:r>
              <a:rPr lang="el-GR" dirty="0" smtClean="0"/>
              <a:t>Ένα νέφος είναι μία σύνθετη υπολογιστική και δικτυακή υποδομή που έχει ως στόχο την παροχή υπηρεσιών μέσω του διαδικτύου</a:t>
            </a:r>
          </a:p>
          <a:p>
            <a:r>
              <a:rPr lang="el-GR" dirty="0"/>
              <a:t>Ο τελικός χρήστης δεν μπορεί να διακρίνει τεχνικές </a:t>
            </a:r>
            <a:r>
              <a:rPr lang="el-GR" dirty="0" smtClean="0"/>
              <a:t>λεπτομέρειες</a:t>
            </a:r>
            <a:endParaRPr lang="el-GR" dirty="0"/>
          </a:p>
          <a:p>
            <a:r>
              <a:rPr lang="el-GR" dirty="0" smtClean="0"/>
              <a:t>Οι υπηρεσίες </a:t>
            </a:r>
            <a:r>
              <a:rPr lang="el-GR" dirty="0"/>
              <a:t>διατίθενται πέρα από γεωγραφικά όρια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015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Animoto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Ανήκει στο μοντέλο SaaS</a:t>
            </a:r>
          </a:p>
          <a:p>
            <a:r>
              <a:rPr lang="el-GR" dirty="0" smtClean="0"/>
              <a:t>Ο χρήστης </a:t>
            </a:r>
            <a:r>
              <a:rPr lang="el-GR" dirty="0"/>
              <a:t>ανεβάζει φωτογραφίες </a:t>
            </a:r>
            <a:r>
              <a:rPr lang="el-GR" dirty="0" smtClean="0"/>
              <a:t>και μέσα από το </a:t>
            </a:r>
            <a:r>
              <a:rPr lang="el-GR" dirty="0"/>
              <a:t>περιβάλλον της </a:t>
            </a:r>
            <a:r>
              <a:rPr lang="el-GR" dirty="0" smtClean="0"/>
              <a:t>εφαρμογής, συνθέτει βίντεο</a:t>
            </a:r>
            <a:endParaRPr lang="en-US" dirty="0" smtClean="0"/>
          </a:p>
          <a:p>
            <a:r>
              <a:rPr lang="el-GR" dirty="0" smtClean="0"/>
              <a:t>Ειδική εκπαιδευτική έκδοση</a:t>
            </a:r>
          </a:p>
          <a:p>
            <a:r>
              <a:rPr lang="el-GR" dirty="0" smtClean="0"/>
              <a:t>Λογαριασμός με </a:t>
            </a:r>
            <a:r>
              <a:rPr lang="en-US" dirty="0" smtClean="0"/>
              <a:t>email </a:t>
            </a:r>
            <a:r>
              <a:rPr lang="el-GR" dirty="0" smtClean="0"/>
              <a:t>ή </a:t>
            </a:r>
            <a:r>
              <a:rPr lang="en-US" dirty="0" err="1" smtClean="0"/>
              <a:t>facebook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863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φωτογραφιών και σύνθεση του βίντεο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Δυνατότητα </a:t>
            </a:r>
            <a:r>
              <a:rPr lang="el-GR" dirty="0"/>
              <a:t>χρήσης </a:t>
            </a:r>
            <a:r>
              <a:rPr lang="el-GR" dirty="0" smtClean="0"/>
              <a:t>φωτογραφιών από </a:t>
            </a:r>
            <a:r>
              <a:rPr lang="el-GR" dirty="0"/>
              <a:t>τον υπολογιστή </a:t>
            </a:r>
            <a:r>
              <a:rPr lang="el-GR" dirty="0" smtClean="0"/>
              <a:t>ή από άλλες </a:t>
            </a:r>
            <a:r>
              <a:rPr lang="el-GR" dirty="0"/>
              <a:t>υπηρεσίες </a:t>
            </a:r>
            <a:r>
              <a:rPr lang="el-GR" dirty="0" smtClean="0"/>
              <a:t>νέφους</a:t>
            </a:r>
          </a:p>
          <a:p>
            <a:r>
              <a:rPr lang="el-GR" dirty="0" smtClean="0"/>
              <a:t>Σύνθεση </a:t>
            </a:r>
            <a:r>
              <a:rPr lang="el-GR" dirty="0"/>
              <a:t>του βίντεο </a:t>
            </a:r>
            <a:r>
              <a:rPr lang="el-GR" dirty="0" smtClean="0"/>
              <a:t>με τοποθέτηση </a:t>
            </a:r>
            <a:r>
              <a:rPr lang="el-GR" dirty="0"/>
              <a:t>των </a:t>
            </a:r>
            <a:r>
              <a:rPr lang="el-GR" dirty="0" smtClean="0"/>
              <a:t>φωτογραφιών </a:t>
            </a:r>
            <a:r>
              <a:rPr lang="el-GR" dirty="0"/>
              <a:t>και του κειμένου στη σειρά με την οποία θα </a:t>
            </a:r>
            <a:r>
              <a:rPr lang="el-GR" dirty="0" smtClean="0"/>
              <a:t>προβληθούν</a:t>
            </a:r>
          </a:p>
          <a:p>
            <a:r>
              <a:rPr lang="el-GR" dirty="0"/>
              <a:t>Η παραγωγή του βίντεο γίνεται στο «</a:t>
            </a:r>
            <a:r>
              <a:rPr lang="el-GR" dirty="0" smtClean="0"/>
              <a:t>σύννεφο» με </a:t>
            </a:r>
            <a:r>
              <a:rPr lang="el-GR" dirty="0"/>
              <a:t>το πάτημα ενός </a:t>
            </a:r>
            <a:r>
              <a:rPr lang="el-GR" dirty="0" smtClean="0"/>
              <a:t>κουμπιού </a:t>
            </a:r>
          </a:p>
          <a:p>
            <a:r>
              <a:rPr lang="el-GR" dirty="0" smtClean="0"/>
              <a:t>Το αρχείο </a:t>
            </a:r>
            <a:r>
              <a:rPr lang="el-GR" dirty="0"/>
              <a:t>αποθηκεύεται στο «σύννεφο» </a:t>
            </a:r>
            <a:endParaRPr lang="el-GR" dirty="0" smtClean="0"/>
          </a:p>
          <a:p>
            <a:r>
              <a:rPr lang="el-GR" dirty="0" smtClean="0"/>
              <a:t>Ο διαμοιρασμός γίνεται με </a:t>
            </a:r>
            <a:r>
              <a:rPr lang="el-GR" dirty="0"/>
              <a:t>το </a:t>
            </a:r>
            <a:r>
              <a:rPr lang="el-GR" dirty="0" smtClean="0"/>
              <a:t>πάτημα ενός κουμπιού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7597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Drive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ακέτο </a:t>
            </a:r>
            <a:r>
              <a:rPr lang="el-GR" dirty="0"/>
              <a:t>εφαρμογών γραφείου </a:t>
            </a:r>
            <a:r>
              <a:rPr lang="el-GR" dirty="0" smtClean="0"/>
              <a:t>συνεργατικής </a:t>
            </a:r>
            <a:r>
              <a:rPr lang="el-GR" dirty="0"/>
              <a:t>δημιουργίας και κοινής χρήσης αρχείων στο </a:t>
            </a:r>
            <a:r>
              <a:rPr lang="el-GR" dirty="0" smtClean="0"/>
              <a:t>διαδίκτυο (</a:t>
            </a:r>
            <a:r>
              <a:rPr lang="en-US" dirty="0" smtClean="0">
                <a:hlinkClick r:id="rId2"/>
              </a:rPr>
              <a:t>http://drive.google.com</a:t>
            </a:r>
            <a:r>
              <a:rPr lang="en-US" dirty="0" smtClean="0"/>
              <a:t>)</a:t>
            </a:r>
          </a:p>
          <a:p>
            <a:r>
              <a:rPr lang="el-GR" dirty="0" smtClean="0"/>
              <a:t>Δυνατότητα δημιουργίας αρχείων κειμένου</a:t>
            </a:r>
            <a:r>
              <a:rPr lang="el-GR" dirty="0"/>
              <a:t>, </a:t>
            </a:r>
            <a:r>
              <a:rPr lang="el-GR" dirty="0" smtClean="0"/>
              <a:t>υπολογιστικών φύλλων </a:t>
            </a:r>
            <a:r>
              <a:rPr lang="el-GR" dirty="0"/>
              <a:t>και </a:t>
            </a:r>
            <a:r>
              <a:rPr lang="el-GR" dirty="0" smtClean="0"/>
              <a:t>παρουσιάσεων </a:t>
            </a:r>
            <a:r>
              <a:rPr lang="el-GR" dirty="0"/>
              <a:t>συνεργατικά </a:t>
            </a:r>
            <a:r>
              <a:rPr lang="el-GR" dirty="0" smtClean="0"/>
              <a:t>σε πραγματικό </a:t>
            </a:r>
            <a:r>
              <a:rPr lang="el-GR" dirty="0"/>
              <a:t>χρόνο</a:t>
            </a:r>
            <a:endParaRPr lang="en-US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48096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Συνεργατική επεξεργασία αρχείων με το Google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Παρακολουθεί</a:t>
            </a:r>
            <a:r>
              <a:rPr lang="el-GR" dirty="0"/>
              <a:t>:</a:t>
            </a:r>
          </a:p>
          <a:p>
            <a:pPr lvl="1"/>
            <a:r>
              <a:rPr lang="el-GR" dirty="0" smtClean="0"/>
              <a:t>ποιος </a:t>
            </a:r>
            <a:r>
              <a:rPr lang="el-GR" dirty="0"/>
              <a:t>κάνει </a:t>
            </a:r>
            <a:r>
              <a:rPr lang="el-GR" dirty="0" smtClean="0"/>
              <a:t>αλλαγές</a:t>
            </a:r>
            <a:endParaRPr lang="el-GR" dirty="0"/>
          </a:p>
          <a:p>
            <a:pPr lvl="1"/>
            <a:r>
              <a:rPr lang="el-GR" dirty="0" smtClean="0"/>
              <a:t>τι </a:t>
            </a:r>
            <a:r>
              <a:rPr lang="el-GR" dirty="0"/>
              <a:t>έχει </a:t>
            </a:r>
            <a:r>
              <a:rPr lang="el-GR" dirty="0" smtClean="0"/>
              <a:t>αλλαχθεί</a:t>
            </a:r>
            <a:endParaRPr lang="el-GR" dirty="0"/>
          </a:p>
          <a:p>
            <a:pPr lvl="1"/>
            <a:r>
              <a:rPr lang="el-GR" dirty="0" smtClean="0"/>
              <a:t>πότε </a:t>
            </a:r>
            <a:r>
              <a:rPr lang="el-GR" dirty="0"/>
              <a:t>έχει γίνει η </a:t>
            </a:r>
            <a:r>
              <a:rPr lang="el-GR" dirty="0" smtClean="0"/>
              <a:t>αλλαγή</a:t>
            </a:r>
            <a:endParaRPr lang="el-GR" dirty="0"/>
          </a:p>
          <a:p>
            <a:pPr lvl="1"/>
            <a:r>
              <a:rPr lang="el-GR" dirty="0" smtClean="0"/>
              <a:t>την </a:t>
            </a:r>
            <a:r>
              <a:rPr lang="el-GR" dirty="0"/>
              <a:t>ώρα και την ημερομηνία κάθε </a:t>
            </a:r>
            <a:r>
              <a:rPr lang="el-GR" dirty="0" smtClean="0"/>
              <a:t>αλλαγής</a:t>
            </a:r>
          </a:p>
          <a:p>
            <a:r>
              <a:rPr lang="el-GR" dirty="0"/>
              <a:t>Με κατάλληλες </a:t>
            </a:r>
            <a:r>
              <a:rPr lang="el-GR" dirty="0" smtClean="0"/>
              <a:t>ρυθμίσεις </a:t>
            </a:r>
            <a:r>
              <a:rPr lang="el-GR" dirty="0"/>
              <a:t>κοινής χρήσης </a:t>
            </a:r>
            <a:r>
              <a:rPr lang="el-GR" dirty="0" smtClean="0"/>
              <a:t>δυνατότητα να </a:t>
            </a:r>
            <a:r>
              <a:rPr lang="el-GR" dirty="0"/>
              <a:t>επεξεργάζονται </a:t>
            </a:r>
            <a:r>
              <a:rPr lang="el-GR" dirty="0" smtClean="0"/>
              <a:t>οι χρήστες μαζί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</a:p>
          <a:p>
            <a:r>
              <a:rPr lang="el-GR" dirty="0" smtClean="0"/>
              <a:t>Υπάρχει </a:t>
            </a:r>
            <a:r>
              <a:rPr lang="el-GR" dirty="0"/>
              <a:t>ιστορικό αναθεωρήσεων </a:t>
            </a:r>
            <a:r>
              <a:rPr lang="el-GR" dirty="0" smtClean="0"/>
              <a:t>ώστε </a:t>
            </a:r>
            <a:r>
              <a:rPr lang="el-GR" dirty="0"/>
              <a:t>να μπορεί </a:t>
            </a:r>
            <a:r>
              <a:rPr lang="el-GR" dirty="0" smtClean="0"/>
              <a:t>να γίνει </a:t>
            </a:r>
            <a:r>
              <a:rPr lang="el-GR" smtClean="0"/>
              <a:t>επαναφορά σε </a:t>
            </a:r>
            <a:r>
              <a:rPr lang="el-GR"/>
              <a:t>πρότερη </a:t>
            </a:r>
            <a:r>
              <a:rPr lang="el-GR" smtClean="0"/>
              <a:t>κατάσταση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025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επιλογής υπηρεσιών νέφους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Χρηστικότητα: Πόσο χρήσιμη και εύχρηστη είναι η υπηρεσία</a:t>
            </a:r>
          </a:p>
          <a:p>
            <a:r>
              <a:rPr lang="el-GR" dirty="0" smtClean="0"/>
              <a:t>Διαθεσιμότητα: Ο χρόνος που η υπηρεσία βρίσκεται εκτός υπηρεσίας να είναι ελάχιστος</a:t>
            </a:r>
          </a:p>
          <a:p>
            <a:r>
              <a:rPr lang="el-GR" dirty="0" smtClean="0"/>
              <a:t>Αποτελεσματικότητα: Αυτό που κάνει η υπηρεσία να το κάνει με αποδοτικό τρόπο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079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χαρακτηριστικά υπηρεσιών νέφους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Εξυπηρέτηση κατ’ απαίτηση: άμεσα, χωρίς ανθρώπινη παρέμβαση</a:t>
            </a:r>
          </a:p>
          <a:p>
            <a:r>
              <a:rPr lang="el-GR" dirty="0" smtClean="0"/>
              <a:t>Ευρεία πρόσβαση στο δίκτυο: διαθέσιμες </a:t>
            </a:r>
            <a:r>
              <a:rPr lang="el-GR" dirty="0"/>
              <a:t>σε όλο το δίκτυο, από οποιαδήποτε συσκευή μέσα από σταθερούς μηχανισμούς</a:t>
            </a:r>
          </a:p>
          <a:p>
            <a:r>
              <a:rPr lang="el-GR" dirty="0"/>
              <a:t>Διαθεσιμότητα πόρων: χρήση πόρων που μοιράζονται σε πολλούς </a:t>
            </a:r>
            <a:r>
              <a:rPr lang="el-GR" dirty="0" smtClean="0"/>
              <a:t>χρήστες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8741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χαρακτηριστικά υπηρεσιών </a:t>
            </a:r>
            <a:r>
              <a:rPr lang="el-GR" dirty="0" smtClean="0"/>
              <a:t>νέφους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Γρήγορη ευελιξία: ό</a:t>
            </a:r>
            <a:r>
              <a:rPr lang="el-GR" dirty="0" smtClean="0"/>
              <a:t>ταν αυξηθεί </a:t>
            </a:r>
            <a:r>
              <a:rPr lang="el-GR" dirty="0"/>
              <a:t>απότομα </a:t>
            </a:r>
            <a:r>
              <a:rPr lang="el-GR" dirty="0" smtClean="0"/>
              <a:t>η ζήτηση σε μία υπηρεσία, </a:t>
            </a:r>
            <a:r>
              <a:rPr lang="el-GR" dirty="0"/>
              <a:t>το νέφος </a:t>
            </a:r>
            <a:r>
              <a:rPr lang="el-GR" dirty="0" smtClean="0"/>
              <a:t>παραχωρεί </a:t>
            </a:r>
            <a:r>
              <a:rPr lang="el-GR" dirty="0"/>
              <a:t>αυτόματα πρόσθετους πόρους, ώστε να </a:t>
            </a:r>
            <a:r>
              <a:rPr lang="el-GR" dirty="0" smtClean="0"/>
              <a:t>καλυφθεί ο </a:t>
            </a:r>
            <a:r>
              <a:rPr lang="el-GR"/>
              <a:t>επιπλέον </a:t>
            </a:r>
            <a:r>
              <a:rPr lang="el-GR" smtClean="0"/>
              <a:t>φόρτος</a:t>
            </a:r>
            <a:r>
              <a:rPr lang="el-GR" smtClean="0"/>
              <a:t>.</a:t>
            </a:r>
            <a:endParaRPr lang="el-GR" dirty="0"/>
          </a:p>
          <a:p>
            <a:r>
              <a:rPr lang="el-GR" dirty="0" smtClean="0"/>
              <a:t>Υπηρεσία </a:t>
            </a:r>
            <a:r>
              <a:rPr lang="el-GR" dirty="0"/>
              <a:t>μέτρησης: καταγραφή χρήσης για χρέωση ή βελτιστοποίηση</a:t>
            </a:r>
          </a:p>
          <a:p>
            <a:r>
              <a:rPr lang="el-GR" dirty="0" smtClean="0"/>
              <a:t>Οικονομία κλίμακας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παροχή </a:t>
            </a:r>
            <a:r>
              <a:rPr lang="el-GR" dirty="0"/>
              <a:t>των εφαρμογών με </a:t>
            </a:r>
            <a:r>
              <a:rPr lang="el-GR" dirty="0" smtClean="0"/>
              <a:t>μικρότερο </a:t>
            </a:r>
            <a:r>
              <a:rPr lang="el-GR" dirty="0"/>
              <a:t>κόστος </a:t>
            </a:r>
            <a:r>
              <a:rPr lang="el-GR" dirty="0" smtClean="0"/>
              <a:t>από </a:t>
            </a:r>
            <a:r>
              <a:rPr lang="el-GR" dirty="0"/>
              <a:t>το </a:t>
            </a:r>
            <a:r>
              <a:rPr lang="el-GR" dirty="0" smtClean="0"/>
              <a:t>αντίστοιχο που θα έπρεπε να καταβληθεί για λογισμικό, εξοπλισμό, συντήρηση…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4493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Μοντέλα υπηρεσιών νέφους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Τρία </a:t>
            </a:r>
            <a:r>
              <a:rPr lang="el-GR" dirty="0"/>
              <a:t>μοντέλα, </a:t>
            </a:r>
            <a:r>
              <a:rPr lang="el-GR" dirty="0" smtClean="0"/>
              <a:t>προσανατολισμένα </a:t>
            </a:r>
            <a:r>
              <a:rPr lang="el-GR" dirty="0"/>
              <a:t>σε ειδικές κατηγορίες </a:t>
            </a:r>
            <a:r>
              <a:rPr lang="el-GR" dirty="0" smtClean="0"/>
              <a:t>χρηστών</a:t>
            </a:r>
          </a:p>
          <a:p>
            <a:pPr lvl="1"/>
            <a:r>
              <a:rPr lang="el-GR" dirty="0"/>
              <a:t>Υποδομές ως υπηρεσία </a:t>
            </a:r>
            <a:r>
              <a:rPr lang="el-GR" dirty="0" smtClean="0"/>
              <a:t>(IaaS): Παροχή υπολογιστικών </a:t>
            </a:r>
            <a:r>
              <a:rPr lang="el-GR" dirty="0"/>
              <a:t>πόρων </a:t>
            </a:r>
            <a:r>
              <a:rPr lang="el-GR" dirty="0" smtClean="0"/>
              <a:t>κυρίως για </a:t>
            </a:r>
            <a:r>
              <a:rPr lang="el-GR" dirty="0"/>
              <a:t>ειδικούς διαχείρισης δικτύων και </a:t>
            </a:r>
            <a:r>
              <a:rPr lang="el-GR" dirty="0" smtClean="0"/>
              <a:t>υπολογιστικών συστημάτων</a:t>
            </a:r>
            <a:endParaRPr lang="el-GR" dirty="0"/>
          </a:p>
          <a:p>
            <a:pPr lvl="1"/>
            <a:r>
              <a:rPr lang="el-GR" dirty="0"/>
              <a:t>Πλατφόρμα ως υπηρεσία </a:t>
            </a:r>
            <a:r>
              <a:rPr lang="el-GR" dirty="0" smtClean="0"/>
              <a:t>(PaaS): Παρέχονται υπολογιστικές πλατφόρμες κυρίως για προγραμματιστές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Λογισμικό ως υπηρεσία </a:t>
            </a:r>
            <a:r>
              <a:rPr lang="el-GR" dirty="0" smtClean="0"/>
              <a:t>(SaaS): Παροχή εφαρμογών για </a:t>
            </a:r>
            <a:r>
              <a:rPr lang="el-GR" dirty="0"/>
              <a:t>τους τελικούς </a:t>
            </a:r>
            <a:r>
              <a:rPr lang="el-GR" dirty="0" smtClean="0"/>
              <a:t>χρήστες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292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Στοίβα υπηρεσιών νέφους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85" y="1787569"/>
            <a:ext cx="7818483" cy="429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13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SaaS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Παροχή </a:t>
            </a:r>
            <a:r>
              <a:rPr lang="el-GR" dirty="0"/>
              <a:t>και χρήση εφαρμογών </a:t>
            </a:r>
            <a:r>
              <a:rPr lang="el-GR" dirty="0" smtClean="0"/>
              <a:t>από τελικούς χρήστες</a:t>
            </a:r>
          </a:p>
          <a:p>
            <a:r>
              <a:rPr lang="el-GR" dirty="0" smtClean="0"/>
              <a:t>Τυπικά </a:t>
            </a:r>
            <a:r>
              <a:rPr lang="el-GR" dirty="0"/>
              <a:t>διαθέσιμες μέσω διεπαφών </a:t>
            </a:r>
            <a:r>
              <a:rPr lang="el-GR" dirty="0" smtClean="0"/>
              <a:t>διαδικτύου (π.χ. </a:t>
            </a:r>
            <a:r>
              <a:rPr lang="en-US" dirty="0" smtClean="0"/>
              <a:t>browser</a:t>
            </a:r>
            <a:r>
              <a:rPr lang="el-GR" dirty="0" smtClean="0"/>
              <a:t>) </a:t>
            </a:r>
            <a:r>
              <a:rPr lang="el-GR" dirty="0"/>
              <a:t>σε </a:t>
            </a:r>
            <a:r>
              <a:rPr lang="en-US" dirty="0" smtClean="0"/>
              <a:t>PC</a:t>
            </a:r>
            <a:r>
              <a:rPr lang="el-GR" dirty="0" smtClean="0"/>
              <a:t>, </a:t>
            </a:r>
            <a:r>
              <a:rPr lang="el-GR" dirty="0"/>
              <a:t>ταμπλέτες, </a:t>
            </a:r>
            <a:r>
              <a:rPr lang="en-US" dirty="0" smtClean="0"/>
              <a:t>smartphones…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775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SaaS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291"/>
            <a:ext cx="8229600" cy="4822256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 χρήστης δεν μπορεί να επηρεάσει τις δικτυακές υποδομές, τους διακομιστές, τα ΛΣ ή τους αποθηκευτικούς χώρους, έχει περιορισμένο ή καθόλου έλεγχο πάνω στην εφαρμογή. (π.χ. </a:t>
            </a:r>
            <a:r>
              <a:rPr lang="el-GR" dirty="0" smtClean="0"/>
              <a:t>πού </a:t>
            </a:r>
            <a:r>
              <a:rPr lang="el-GR" dirty="0"/>
              <a:t>αποθηκεύονται τα αρχεία, πόσοι εξυπηρετητές χρησιμοποιούνται κλπ</a:t>
            </a:r>
            <a:r>
              <a:rPr lang="el-GR" dirty="0" smtClean="0"/>
              <a:t>)</a:t>
            </a:r>
          </a:p>
          <a:p>
            <a:r>
              <a:rPr lang="el-GR" dirty="0" smtClean="0"/>
              <a:t>Ο </a:t>
            </a:r>
            <a:r>
              <a:rPr lang="el-GR" dirty="0"/>
              <a:t>χρήστης ή </a:t>
            </a:r>
            <a:r>
              <a:rPr lang="el-GR" dirty="0" smtClean="0"/>
              <a:t>πελάτης εξετάζει και επιλέγει </a:t>
            </a:r>
            <a:r>
              <a:rPr lang="el-GR" dirty="0"/>
              <a:t>από τις υπηρεσίες που παρέχονται, αφού πρώτα συμφωνήσει με τους όρους παροχής </a:t>
            </a:r>
            <a:r>
              <a:rPr lang="el-GR" dirty="0" smtClean="0"/>
              <a:t>των υπηρεσιών </a:t>
            </a:r>
          </a:p>
        </p:txBody>
      </p:sp>
    </p:spTree>
    <p:extLst>
      <p:ext uri="{BB962C8B-B14F-4D97-AF65-F5344CB8AC3E}">
        <p14:creationId xmlns:p14="http://schemas.microsoft.com/office/powerpoint/2010/main" val="1175509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1110</TotalTime>
  <Words>984</Words>
  <Application>Microsoft Office PowerPoint</Application>
  <PresentationFormat>Προβολή στην οθόνη (4:3)</PresentationFormat>
  <Paragraphs>99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Verve</vt:lpstr>
      <vt:lpstr>Εφαρμογές Νέφους</vt:lpstr>
      <vt:lpstr>Τι είναι το νέφος (cloud);</vt:lpstr>
      <vt:lpstr>Κριτήρια επιλογής υπηρεσιών νέφους</vt:lpstr>
      <vt:lpstr>Βασικά χαρακτηριστικά υπηρεσιών νέφους</vt:lpstr>
      <vt:lpstr>Βασικά χαρακτηριστικά υπηρεσιών νέφους (2)</vt:lpstr>
      <vt:lpstr>Μοντέλα υπηρεσιών νέφους</vt:lpstr>
      <vt:lpstr>Στοίβα υπηρεσιών νέφους</vt:lpstr>
      <vt:lpstr>SaaS</vt:lpstr>
      <vt:lpstr>SaaS (2)</vt:lpstr>
      <vt:lpstr>SaaS (3)</vt:lpstr>
      <vt:lpstr>PaaS</vt:lpstr>
      <vt:lpstr>PaaS (2)</vt:lpstr>
      <vt:lpstr>IaaS</vt:lpstr>
      <vt:lpstr>IaaS(2)</vt:lpstr>
      <vt:lpstr>IaaS(3)</vt:lpstr>
      <vt:lpstr>Εφαρμογές υπηρεσιών νέφους</vt:lpstr>
      <vt:lpstr>Dropbox</vt:lpstr>
      <vt:lpstr>Dropbox (2)</vt:lpstr>
      <vt:lpstr>Πλεονεκτήματα αποθήκευσης αρχείων στο νέφος</vt:lpstr>
      <vt:lpstr>Animoto</vt:lpstr>
      <vt:lpstr>Εισαγωγή φωτογραφιών και σύνθεση του βίντεο</vt:lpstr>
      <vt:lpstr>Google Drive</vt:lpstr>
      <vt:lpstr>Συνεργατική επεξεργασία αρχείων με το Google Drive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spl</cp:lastModifiedBy>
  <cp:revision>120</cp:revision>
  <dcterms:created xsi:type="dcterms:W3CDTF">2015-11-16T18:40:55Z</dcterms:created>
  <dcterms:modified xsi:type="dcterms:W3CDTF">2020-04-24T10:55:11Z</dcterms:modified>
</cp:coreProperties>
</file>