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1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08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CFAFE2F-EAFD-48CA-BCA7-271419ABD616}" type="datetimeFigureOut">
              <a:rPr lang="el-GR" smtClean="0"/>
              <a:pPr/>
              <a:t>3/12/2019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0AD30C4-7FC0-46F3-88F0-D5FC410CDD1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52536" y="776288"/>
            <a:ext cx="9468544" cy="147002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Web, </a:t>
            </a:r>
            <a:r>
              <a:rPr lang="el-GR" dirty="0" smtClean="0"/>
              <a:t>Web 2.0</a:t>
            </a:r>
            <a:r>
              <a:rPr lang="en-US" dirty="0" smtClean="0"/>
              <a:t>, Web 3.0 </a:t>
            </a:r>
            <a:r>
              <a:rPr lang="el-GR" dirty="0" smtClean="0"/>
              <a:t>και </a:t>
            </a:r>
            <a:r>
              <a:rPr lang="el-GR" dirty="0"/>
              <a:t>Web X.0</a:t>
            </a:r>
            <a:endParaRPr lang="el-G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2540496"/>
            <a:ext cx="8062912" cy="1752600"/>
          </a:xfrm>
        </p:spPr>
        <p:txBody>
          <a:bodyPr/>
          <a:lstStyle/>
          <a:p>
            <a:r>
              <a:rPr lang="el-GR" dirty="0"/>
              <a:t>ΚΕΦΑΛΑΙΟ </a:t>
            </a:r>
            <a:r>
              <a:rPr lang="en-US" dirty="0" smtClean="0"/>
              <a:t>9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57536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Παγκόσμιος Ιστός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Ο Παγκόσμιος ιστός είναι </a:t>
            </a:r>
            <a:r>
              <a:rPr lang="el-GR" dirty="0" smtClean="0"/>
              <a:t>μία υπηρεσία </a:t>
            </a:r>
            <a:r>
              <a:rPr lang="el-GR" dirty="0" smtClean="0"/>
              <a:t>του Διαδικτύου</a:t>
            </a:r>
          </a:p>
          <a:p>
            <a:r>
              <a:rPr lang="el-GR" dirty="0" smtClean="0"/>
              <a:t>Οργανωμένος </a:t>
            </a:r>
            <a:r>
              <a:rPr lang="el-GR" dirty="0"/>
              <a:t>σε ιστοσελίδες (</a:t>
            </a:r>
            <a:r>
              <a:rPr lang="el-GR" dirty="0" smtClean="0"/>
              <a:t>κόμβους</a:t>
            </a:r>
            <a:r>
              <a:rPr lang="el-GR" dirty="0"/>
              <a:t>) που συνδέονται μεταξύ τους μέσω επιλεγμένων λέξεων </a:t>
            </a:r>
            <a:r>
              <a:rPr lang="el-GR" dirty="0" smtClean="0"/>
              <a:t>ή αντικειμένων (συνδέσμων</a:t>
            </a:r>
            <a:r>
              <a:rPr lang="el-GR" dirty="0"/>
              <a:t>). </a:t>
            </a:r>
            <a:endParaRPr lang="el-GR" dirty="0" smtClean="0"/>
          </a:p>
          <a:p>
            <a:r>
              <a:rPr lang="el-GR" dirty="0" smtClean="0"/>
              <a:t>Βασίζεται </a:t>
            </a:r>
            <a:r>
              <a:rPr lang="el-GR" dirty="0"/>
              <a:t>στη λογική του </a:t>
            </a:r>
            <a:r>
              <a:rPr lang="el-GR" dirty="0" smtClean="0"/>
              <a:t>Υπερκειμένου εμπλουτισμένο όμως </a:t>
            </a:r>
            <a:r>
              <a:rPr lang="el-GR" dirty="0"/>
              <a:t>με εικόνες, </a:t>
            </a:r>
            <a:r>
              <a:rPr lang="el-GR" dirty="0" smtClean="0"/>
              <a:t>ήχο και </a:t>
            </a:r>
            <a:r>
              <a:rPr lang="el-GR" dirty="0" smtClean="0"/>
              <a:t>βίντεο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46219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1.0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Δημιουργήθηκε</a:t>
            </a:r>
            <a:r>
              <a:rPr lang="en-US" dirty="0" smtClean="0"/>
              <a:t> </a:t>
            </a:r>
            <a:r>
              <a:rPr lang="el-GR" dirty="0" smtClean="0"/>
              <a:t>ως ένας εύχρηστος </a:t>
            </a:r>
            <a:r>
              <a:rPr lang="el-GR" dirty="0"/>
              <a:t>και </a:t>
            </a:r>
            <a:r>
              <a:rPr lang="el-GR" dirty="0" smtClean="0"/>
              <a:t>γρήγορος τρόπος διαμοιρασμού</a:t>
            </a:r>
          </a:p>
          <a:p>
            <a:r>
              <a:rPr lang="el-GR" dirty="0" smtClean="0"/>
              <a:t>Πρωτόκολλο </a:t>
            </a:r>
            <a:r>
              <a:rPr lang="en-US" dirty="0" smtClean="0"/>
              <a:t>HTTP</a:t>
            </a:r>
            <a:r>
              <a:rPr lang="en-US" dirty="0"/>
              <a:t>: Hyper Text Transfer </a:t>
            </a:r>
            <a:r>
              <a:rPr lang="en-US" dirty="0" smtClean="0"/>
              <a:t>Protocol </a:t>
            </a:r>
            <a:endParaRPr lang="el-GR" dirty="0" smtClean="0"/>
          </a:p>
          <a:p>
            <a:r>
              <a:rPr lang="el-GR" dirty="0" smtClean="0"/>
              <a:t>Γλώσσα </a:t>
            </a:r>
            <a:r>
              <a:rPr lang="en-US" dirty="0" smtClean="0"/>
              <a:t>HTML:</a:t>
            </a:r>
            <a:r>
              <a:rPr lang="el-GR" dirty="0" smtClean="0"/>
              <a:t> </a:t>
            </a:r>
            <a:r>
              <a:rPr lang="en-US" dirty="0" smtClean="0"/>
              <a:t>Hyper </a:t>
            </a:r>
            <a:r>
              <a:rPr lang="en-US" dirty="0"/>
              <a:t>Text </a:t>
            </a:r>
            <a:r>
              <a:rPr lang="en-US"/>
              <a:t>Markup </a:t>
            </a:r>
            <a:r>
              <a:rPr lang="en-US" smtClean="0"/>
              <a:t>Language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66273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Μειονεκτήματα </a:t>
            </a:r>
            <a:r>
              <a:rPr lang="en-US" dirty="0" smtClean="0"/>
              <a:t>Web 1.0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Δ</a:t>
            </a:r>
            <a:r>
              <a:rPr lang="el-GR" dirty="0" smtClean="0"/>
              <a:t>ημιουργία </a:t>
            </a:r>
            <a:r>
              <a:rPr lang="el-GR" dirty="0"/>
              <a:t>ιστοσελίδων μέσω </a:t>
            </a:r>
            <a:r>
              <a:rPr lang="el-GR" dirty="0" smtClean="0"/>
              <a:t>κώδικα HTML</a:t>
            </a:r>
          </a:p>
          <a:p>
            <a:r>
              <a:rPr lang="el-GR" dirty="0" smtClean="0"/>
              <a:t>Ακριβός εξοπλισμός για να στήσει κάποιος το </a:t>
            </a:r>
            <a:r>
              <a:rPr lang="el-GR" dirty="0"/>
              <a:t>δικό του </a:t>
            </a:r>
            <a:r>
              <a:rPr lang="el-GR" dirty="0" smtClean="0"/>
              <a:t>ιστότοπο</a:t>
            </a:r>
          </a:p>
          <a:p>
            <a:r>
              <a:rPr lang="el-GR" dirty="0" smtClean="0"/>
              <a:t>Οι </a:t>
            </a:r>
            <a:r>
              <a:rPr lang="el-GR" dirty="0"/>
              <a:t>ιστοσελίδες </a:t>
            </a:r>
            <a:r>
              <a:rPr lang="el-GR" dirty="0" smtClean="0"/>
              <a:t>ήταν στατικές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586119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2.0</a:t>
            </a:r>
            <a:r>
              <a:rPr lang="el-GR" dirty="0" smtClean="0"/>
              <a:t> ευνοϊκές συνθήκες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Πτώση τιμών, αύξηση ισχύος</a:t>
            </a:r>
          </a:p>
          <a:p>
            <a:r>
              <a:rPr lang="el-GR" dirty="0" smtClean="0"/>
              <a:t>Υπηρεσίες φιλοξενίας ιστοσελίδων </a:t>
            </a:r>
            <a:r>
              <a:rPr lang="en-US" dirty="0" smtClean="0"/>
              <a:t>(web hosting)</a:t>
            </a:r>
          </a:p>
          <a:p>
            <a:r>
              <a:rPr lang="el-GR" dirty="0" smtClean="0"/>
              <a:t>Ευκολότεροι τρόποι κατασκευής ιστοσελίδων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5882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2.0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1910"/>
            <a:ext cx="8229600" cy="5165023"/>
          </a:xfrm>
        </p:spPr>
        <p:txBody>
          <a:bodyPr>
            <a:normAutofit fontScale="70000" lnSpcReduction="20000"/>
          </a:bodyPr>
          <a:lstStyle/>
          <a:p>
            <a:r>
              <a:rPr lang="en-US" sz="4300" dirty="0" smtClean="0"/>
              <a:t>A</a:t>
            </a:r>
            <a:r>
              <a:rPr lang="el-GR" sz="4300" dirty="0" smtClean="0"/>
              <a:t>λλαγές κυρίως </a:t>
            </a:r>
            <a:r>
              <a:rPr lang="el-GR" sz="4300" dirty="0"/>
              <a:t>στον τρόπο κατασκευής </a:t>
            </a:r>
            <a:r>
              <a:rPr lang="el-GR" sz="4300" dirty="0" smtClean="0"/>
              <a:t>των ιστοσελίδων</a:t>
            </a:r>
            <a:endParaRPr lang="en-US" sz="4300" dirty="0" smtClean="0"/>
          </a:p>
          <a:p>
            <a:r>
              <a:rPr lang="el-GR" sz="4300" dirty="0" smtClean="0"/>
              <a:t>Ο </a:t>
            </a:r>
            <a:r>
              <a:rPr lang="el-GR" sz="4300" dirty="0" smtClean="0"/>
              <a:t>απλός επισκέπτης μί</a:t>
            </a:r>
            <a:r>
              <a:rPr lang="el-GR" sz="4300" dirty="0" smtClean="0"/>
              <a:t>ας ιστοσελίδας </a:t>
            </a:r>
            <a:r>
              <a:rPr lang="el-GR" sz="4300" dirty="0" err="1" smtClean="0"/>
              <a:t>web</a:t>
            </a:r>
            <a:r>
              <a:rPr lang="el-GR" sz="4300" dirty="0" smtClean="0"/>
              <a:t> </a:t>
            </a:r>
            <a:r>
              <a:rPr lang="el-GR" sz="4300" dirty="0"/>
              <a:t>2.0 </a:t>
            </a:r>
            <a:r>
              <a:rPr lang="el-GR" sz="4300" dirty="0" smtClean="0"/>
              <a:t>μπορεί να μεταβάλει το περιεχόμενό της</a:t>
            </a:r>
          </a:p>
          <a:p>
            <a:r>
              <a:rPr lang="el-GR" sz="4300" dirty="0" smtClean="0"/>
              <a:t>Οι χρήστες</a:t>
            </a:r>
            <a:r>
              <a:rPr lang="el-GR" sz="4300" dirty="0" smtClean="0"/>
              <a:t> μπορούν να</a:t>
            </a:r>
            <a:r>
              <a:rPr lang="en-US" sz="4300" dirty="0" smtClean="0"/>
              <a:t> </a:t>
            </a:r>
            <a:r>
              <a:rPr lang="el-GR" sz="4300" dirty="0" smtClean="0"/>
              <a:t>αλληλεπιδρούν </a:t>
            </a:r>
            <a:r>
              <a:rPr lang="el-GR" sz="4300" dirty="0"/>
              <a:t>και να συνεργάζονται </a:t>
            </a:r>
            <a:r>
              <a:rPr lang="el-GR" sz="4300" dirty="0" smtClean="0"/>
              <a:t>δημιουργώντας</a:t>
            </a:r>
            <a:r>
              <a:rPr lang="en-US" sz="4300" dirty="0" smtClean="0"/>
              <a:t> </a:t>
            </a:r>
            <a:r>
              <a:rPr lang="el-GR" sz="4300" dirty="0" smtClean="0"/>
              <a:t>οι </a:t>
            </a:r>
            <a:r>
              <a:rPr lang="el-GR" sz="4300" dirty="0"/>
              <a:t>ίδιοι το </a:t>
            </a:r>
            <a:r>
              <a:rPr lang="el-GR" sz="4300" dirty="0" smtClean="0"/>
              <a:t>περιεχόμενο</a:t>
            </a:r>
            <a:endParaRPr lang="en-US" sz="4300" dirty="0" smtClean="0"/>
          </a:p>
          <a:p>
            <a:r>
              <a:rPr lang="el-GR" sz="4300" dirty="0" smtClean="0"/>
              <a:t>Παραδείγματα</a:t>
            </a:r>
          </a:p>
          <a:p>
            <a:pPr lvl="1"/>
            <a:r>
              <a:rPr lang="el-GR" sz="3400" dirty="0" smtClean="0"/>
              <a:t>Ιστολόγια </a:t>
            </a:r>
            <a:r>
              <a:rPr lang="el-GR" sz="3400" dirty="0"/>
              <a:t>(</a:t>
            </a:r>
            <a:r>
              <a:rPr lang="el-GR" sz="3400" dirty="0" err="1"/>
              <a:t>blogs</a:t>
            </a:r>
            <a:r>
              <a:rPr lang="el-GR" sz="3400" dirty="0" smtClean="0"/>
              <a:t>)</a:t>
            </a:r>
            <a:endParaRPr lang="el-GR" sz="3400" dirty="0"/>
          </a:p>
          <a:p>
            <a:pPr lvl="1"/>
            <a:r>
              <a:rPr lang="en-US" sz="3400" dirty="0" smtClean="0"/>
              <a:t>W</a:t>
            </a:r>
            <a:r>
              <a:rPr lang="el-GR" sz="3400" dirty="0" smtClean="0"/>
              <a:t>iki</a:t>
            </a:r>
          </a:p>
          <a:p>
            <a:pPr lvl="1"/>
            <a:r>
              <a:rPr lang="el-GR" sz="3400" dirty="0" smtClean="0"/>
              <a:t>Ηλεκτρονικές υπηρεσίες </a:t>
            </a:r>
            <a:r>
              <a:rPr lang="el-GR" sz="3400" dirty="0"/>
              <a:t>κοινωνικών </a:t>
            </a:r>
            <a:r>
              <a:rPr lang="el-GR" sz="3400" dirty="0" smtClean="0"/>
              <a:t>δικτύων</a:t>
            </a:r>
          </a:p>
          <a:p>
            <a:pPr lvl="1"/>
            <a:r>
              <a:rPr lang="el-GR" sz="3400" dirty="0" smtClean="0"/>
              <a:t>Πλατφόρμες συνεργασίας</a:t>
            </a:r>
            <a:endParaRPr lang="el-GR" sz="3400" dirty="0"/>
          </a:p>
        </p:txBody>
      </p:sp>
    </p:spTree>
    <p:extLst>
      <p:ext uri="{BB962C8B-B14F-4D97-AF65-F5344CB8AC3E}">
        <p14:creationId xmlns:p14="http://schemas.microsoft.com/office/powerpoint/2010/main" xmlns="" val="182628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94"/>
            <a:ext cx="8686800" cy="1399032"/>
          </a:xfrm>
        </p:spPr>
        <p:txBody>
          <a:bodyPr/>
          <a:lstStyle/>
          <a:p>
            <a:r>
              <a:rPr lang="en-US" dirty="0" smtClean="0"/>
              <a:t>Web 3.0 </a:t>
            </a:r>
            <a:r>
              <a:rPr lang="el-GR" dirty="0"/>
              <a:t>Σημασιολογικός Ιστός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42975"/>
            <a:ext cx="8951494" cy="5867957"/>
          </a:xfrm>
        </p:spPr>
        <p:txBody>
          <a:bodyPr>
            <a:normAutofit/>
          </a:bodyPr>
          <a:lstStyle/>
          <a:p>
            <a:r>
              <a:rPr lang="el-GR" dirty="0"/>
              <a:t>Σ</a:t>
            </a:r>
            <a:r>
              <a:rPr lang="el-GR" dirty="0" smtClean="0"/>
              <a:t>τροφή </a:t>
            </a:r>
            <a:r>
              <a:rPr lang="el-GR" dirty="0"/>
              <a:t>προς τον «έξυπνο» </a:t>
            </a:r>
            <a:r>
              <a:rPr lang="el-GR" dirty="0" smtClean="0"/>
              <a:t>νοήμονα ιστό </a:t>
            </a:r>
            <a:r>
              <a:rPr lang="el-GR" dirty="0"/>
              <a:t>που θα καταλαβαίνει τις απαιτήσεις του </a:t>
            </a:r>
            <a:r>
              <a:rPr lang="el-GR" dirty="0" smtClean="0"/>
              <a:t>χρήστη</a:t>
            </a:r>
          </a:p>
          <a:p>
            <a:r>
              <a:rPr lang="el-GR" dirty="0" smtClean="0"/>
              <a:t>Ο ιστός καταλαβαίνει το νόημα του περιεχομένου</a:t>
            </a:r>
            <a:endParaRPr lang="el-GR" dirty="0" smtClean="0"/>
          </a:p>
          <a:p>
            <a:pPr lvl="1"/>
            <a:r>
              <a:rPr lang="el-GR" dirty="0" smtClean="0"/>
              <a:t>Αναζήτηση με </a:t>
            </a:r>
            <a:r>
              <a:rPr lang="el-GR" dirty="0"/>
              <a:t>κανονικές </a:t>
            </a:r>
            <a:r>
              <a:rPr lang="el-GR" dirty="0" smtClean="0"/>
              <a:t>προτάσεις </a:t>
            </a:r>
            <a:r>
              <a:rPr lang="el-GR" dirty="0"/>
              <a:t>αντί </a:t>
            </a:r>
            <a:r>
              <a:rPr lang="el-GR" dirty="0" smtClean="0"/>
              <a:t>λέξεων-κλειδιών </a:t>
            </a:r>
            <a:r>
              <a:rPr lang="en-US" dirty="0" smtClean="0"/>
              <a:t>(AI</a:t>
            </a:r>
            <a:r>
              <a:rPr lang="en-US" dirty="0" smtClean="0"/>
              <a:t>)</a:t>
            </a:r>
            <a:endParaRPr lang="el-GR" dirty="0" smtClean="0"/>
          </a:p>
          <a:p>
            <a:pPr lvl="1"/>
            <a:r>
              <a:rPr lang="el-GR" dirty="0" smtClean="0"/>
              <a:t>Πρόταση για διόρθωση σφάλματος στην αναζήτηση</a:t>
            </a:r>
          </a:p>
          <a:p>
            <a:pPr lvl="1"/>
            <a:r>
              <a:rPr lang="el-GR" dirty="0" smtClean="0"/>
              <a:t>Αναζήτηση σε μία γλώσσα εμφανίζει αποτελέσματα και σε άλλες γλώσσες</a:t>
            </a:r>
          </a:p>
          <a:p>
            <a:pPr lvl="1"/>
            <a:r>
              <a:rPr lang="el-GR" dirty="0" smtClean="0"/>
              <a:t>Αναζήτηση με </a:t>
            </a:r>
            <a:r>
              <a:rPr lang="en-US" dirty="0" err="1" smtClean="0"/>
              <a:t>greeklish</a:t>
            </a:r>
            <a:r>
              <a:rPr lang="el-GR" dirty="0" smtClean="0"/>
              <a:t> εμφανίζει αποτελέσματα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922714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X.0 – </a:t>
            </a:r>
            <a:r>
              <a:rPr lang="el-GR" dirty="0"/>
              <a:t>Εκτεταμένος Ιστός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2092426"/>
          </a:xfrm>
        </p:spPr>
        <p:txBody>
          <a:bodyPr/>
          <a:lstStyle/>
          <a:p>
            <a:r>
              <a:rPr lang="el-GR" dirty="0" smtClean="0"/>
              <a:t>Ενοποίηση του Ιστού </a:t>
            </a:r>
            <a:r>
              <a:rPr lang="el-GR" dirty="0"/>
              <a:t>των </a:t>
            </a:r>
            <a:r>
              <a:rPr lang="el-GR" dirty="0" smtClean="0"/>
              <a:t>χρηστών (</a:t>
            </a:r>
            <a:r>
              <a:rPr lang="en-US" dirty="0" smtClean="0"/>
              <a:t>Web 2.0)</a:t>
            </a:r>
            <a:r>
              <a:rPr lang="el-GR" dirty="0" smtClean="0"/>
              <a:t>, του</a:t>
            </a:r>
            <a:r>
              <a:rPr lang="en-US" dirty="0" smtClean="0"/>
              <a:t> </a:t>
            </a:r>
            <a:r>
              <a:rPr lang="el-GR" dirty="0" smtClean="0"/>
              <a:t>σημασιολογικού ιστού </a:t>
            </a:r>
            <a:r>
              <a:rPr lang="en-US" dirty="0" smtClean="0"/>
              <a:t>(Web 3.0) </a:t>
            </a:r>
            <a:r>
              <a:rPr lang="el-GR" dirty="0" smtClean="0"/>
              <a:t>και προηγμένων μέσων μετάδοσης </a:t>
            </a:r>
            <a:r>
              <a:rPr lang="el-GR" dirty="0"/>
              <a:t>της πληροφορίας </a:t>
            </a:r>
            <a:r>
              <a:rPr lang="el-GR" dirty="0" smtClean="0"/>
              <a:t>(π.χ. 3D απεικόνιση </a:t>
            </a:r>
            <a:r>
              <a:rPr lang="el-GR" dirty="0"/>
              <a:t>και </a:t>
            </a:r>
            <a:r>
              <a:rPr lang="en-US" dirty="0" smtClean="0"/>
              <a:t>VR)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88958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Σύνοψη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26" y="1613308"/>
            <a:ext cx="8229600" cy="2458186"/>
          </a:xfrm>
        </p:spPr>
        <p:txBody>
          <a:bodyPr/>
          <a:lstStyle/>
          <a:p>
            <a:r>
              <a:rPr lang="el-GR" dirty="0" smtClean="0"/>
              <a:t>Αν </a:t>
            </a:r>
            <a:r>
              <a:rPr lang="el-GR" dirty="0"/>
              <a:t>ο αρχικός Παγκόσμιος Ιστός (web 1.0) </a:t>
            </a:r>
            <a:r>
              <a:rPr lang="el-GR" dirty="0" smtClean="0"/>
              <a:t>συνδέει </a:t>
            </a:r>
            <a:r>
              <a:rPr lang="el-GR" dirty="0"/>
              <a:t>δεδομένα και πληροφορίες, ο web 2.0 συνδέει άτομα </a:t>
            </a:r>
            <a:r>
              <a:rPr lang="el-GR" dirty="0" smtClean="0"/>
              <a:t>μεταξύ τους</a:t>
            </a:r>
            <a:r>
              <a:rPr lang="el-GR" dirty="0"/>
              <a:t>, ο web 3.0 συνδέει γνώσεις και ο web X.0 τις νοημοσύνες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6022" y="4264364"/>
            <a:ext cx="5449542" cy="2570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46104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436</TotalTime>
  <Words>294</Words>
  <Application>Microsoft Office PowerPoint</Application>
  <PresentationFormat>Προβολή στην οθόνη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Verve</vt:lpstr>
      <vt:lpstr>Web, Web 2.0, Web 3.0 και Web X.0</vt:lpstr>
      <vt:lpstr>Παγκόσμιος Ιστός</vt:lpstr>
      <vt:lpstr>Web 1.0</vt:lpstr>
      <vt:lpstr>Μειονεκτήματα Web 1.0</vt:lpstr>
      <vt:lpstr>Web 2.0 ευνοϊκές συνθήκες</vt:lpstr>
      <vt:lpstr>Web 2.0</vt:lpstr>
      <vt:lpstr>Web 3.0 Σημασιολογικός Ιστός</vt:lpstr>
      <vt:lpstr>Web X.0 – Εκτεταμένος Ιστός</vt:lpstr>
      <vt:lpstr>Σύνοψη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ΠΕΡΙΒΑΛΛΟΝΤΑ ΑΝΑΠΤΥΞΗΣ ΕΦΑΡΜΟΓΩΝ</dc:title>
  <dc:creator>spl</dc:creator>
  <cp:lastModifiedBy>Εργαστήριο</cp:lastModifiedBy>
  <cp:revision>47</cp:revision>
  <dcterms:created xsi:type="dcterms:W3CDTF">2015-11-16T18:40:55Z</dcterms:created>
  <dcterms:modified xsi:type="dcterms:W3CDTF">2019-12-03T08:51:25Z</dcterms:modified>
</cp:coreProperties>
</file>