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B05F-A1F6-4889-B0F6-A04F326744A5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168D-7BAF-45C8-891C-483C80C962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743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B05F-A1F6-4889-B0F6-A04F326744A5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168D-7BAF-45C8-891C-483C80C962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828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B05F-A1F6-4889-B0F6-A04F326744A5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168D-7BAF-45C8-891C-483C80C962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427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B05F-A1F6-4889-B0F6-A04F326744A5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168D-7BAF-45C8-891C-483C80C962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5273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B05F-A1F6-4889-B0F6-A04F326744A5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168D-7BAF-45C8-891C-483C80C962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040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B05F-A1F6-4889-B0F6-A04F326744A5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168D-7BAF-45C8-891C-483C80C962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6630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B05F-A1F6-4889-B0F6-A04F326744A5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168D-7BAF-45C8-891C-483C80C962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7610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B05F-A1F6-4889-B0F6-A04F326744A5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168D-7BAF-45C8-891C-483C80C962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3252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B05F-A1F6-4889-B0F6-A04F326744A5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168D-7BAF-45C8-891C-483C80C962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7410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B05F-A1F6-4889-B0F6-A04F326744A5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168D-7BAF-45C8-891C-483C80C962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3496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B05F-A1F6-4889-B0F6-A04F326744A5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168D-7BAF-45C8-891C-483C80C962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0405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5B05F-A1F6-4889-B0F6-A04F326744A5}" type="datetimeFigureOut">
              <a:rPr lang="el-GR" smtClean="0"/>
              <a:t>25/10/2017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1168D-7BAF-45C8-891C-483C80C962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748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772400" cy="1224136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00B0F0"/>
                </a:solidFill>
              </a:rPr>
              <a:t>HTML</a:t>
            </a:r>
            <a:endParaRPr lang="el-GR" sz="9600" b="1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60848"/>
            <a:ext cx="5794276" cy="4604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884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>
                <a:solidFill>
                  <a:srgbClr val="00B0F0"/>
                </a:solidFill>
              </a:rPr>
              <a:t>Σύνδεσμοι</a:t>
            </a:r>
            <a:br>
              <a:rPr lang="el-GR" b="1" dirty="0">
                <a:solidFill>
                  <a:srgbClr val="00B0F0"/>
                </a:solidFill>
              </a:rPr>
            </a:br>
            <a:r>
              <a:rPr lang="el-GR" b="1" dirty="0">
                <a:solidFill>
                  <a:srgbClr val="00B0F0"/>
                </a:solidFill>
              </a:rPr>
              <a:t>Δεσμός σε τοποθεσίες του Διαδικτύου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8840"/>
            <a:ext cx="8568952" cy="46805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/>
              <a:t>Για τη δημιουργία ενός δεσμού σε τοποθεσίες του Internet χρησιμοποιείται η ετικέτα &lt;a&gt;, όπως και στην περίπτωση των δεσμών σε τοπικά αρχεία. Στην περίπτωση αυτή στη θέση του </a:t>
            </a:r>
            <a:r>
              <a:rPr lang="el-GR" dirty="0" err="1" smtClean="0"/>
              <a:t>ονόματος_αρχείου</a:t>
            </a:r>
            <a:r>
              <a:rPr lang="el-GR" dirty="0" smtClean="0"/>
              <a:t> χρησιμοποιούμε το URL της τοποθεσίας: 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&lt;a </a:t>
            </a:r>
            <a:r>
              <a:rPr lang="el-GR" dirty="0" err="1" smtClean="0">
                <a:solidFill>
                  <a:srgbClr val="FF0000"/>
                </a:solidFill>
              </a:rPr>
              <a:t>href</a:t>
            </a:r>
            <a:r>
              <a:rPr lang="el-GR" dirty="0" smtClean="0">
                <a:solidFill>
                  <a:srgbClr val="FF0000"/>
                </a:solidFill>
              </a:rPr>
              <a:t>= “URL”&gt; Κείμενο δεσμού&lt;/a&gt;</a:t>
            </a:r>
          </a:p>
          <a:p>
            <a:pPr marL="0" indent="0">
              <a:buNone/>
            </a:pPr>
            <a:r>
              <a:rPr lang="el-GR" dirty="0" err="1" smtClean="0"/>
              <a:t>Π.χ</a:t>
            </a:r>
            <a:r>
              <a:rPr lang="el-GR" dirty="0" smtClean="0"/>
              <a:t> αν θέλουμε να δηλώσουμε ένα δεσμό που να δείχνει στην κεντρική σελίδα του ΠΑΝΑΘΗΝΑΙΚΟΥ, με κείμενο ζεύξης το «</a:t>
            </a:r>
            <a:r>
              <a:rPr lang="el-GR" dirty="0" err="1" smtClean="0"/>
              <a:t>ΠΑΟ»γράφουμε</a:t>
            </a:r>
            <a:r>
              <a:rPr lang="el-GR" dirty="0" smtClean="0"/>
              <a:t>:</a:t>
            </a:r>
          </a:p>
          <a:p>
            <a:pPr marL="0" indent="0">
              <a:buNone/>
            </a:pPr>
            <a:r>
              <a:rPr lang="el-GR" dirty="0" smtClean="0"/>
              <a:t>&lt;a </a:t>
            </a:r>
            <a:r>
              <a:rPr lang="el-GR" dirty="0" err="1" smtClean="0"/>
              <a:t>href=”http</a:t>
            </a:r>
            <a:r>
              <a:rPr lang="el-GR" dirty="0" smtClean="0"/>
              <a:t>:// </a:t>
            </a:r>
            <a:r>
              <a:rPr lang="el-GR" dirty="0" err="1" smtClean="0"/>
              <a:t>www.pao.gr</a:t>
            </a:r>
            <a:r>
              <a:rPr lang="el-GR" dirty="0" smtClean="0"/>
              <a:t> ”&gt;ΠΑΟ &lt;/a&gt;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891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B0F0"/>
                </a:solidFill>
              </a:rPr>
              <a:t>Τι είναι η </a:t>
            </a:r>
            <a:r>
              <a:rPr lang="en-US" b="1" dirty="0" smtClean="0">
                <a:solidFill>
                  <a:srgbClr val="00B0F0"/>
                </a:solidFill>
              </a:rPr>
              <a:t>HTML;</a:t>
            </a:r>
            <a:endParaRPr lang="el-GR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96944" cy="51411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/>
              <a:t>Η </a:t>
            </a:r>
            <a:r>
              <a:rPr lang="el-GR" b="1" dirty="0" smtClean="0">
                <a:solidFill>
                  <a:srgbClr val="FF0000"/>
                </a:solidFill>
              </a:rPr>
              <a:t>HTML</a:t>
            </a:r>
            <a:r>
              <a:rPr lang="el-GR" dirty="0" smtClean="0"/>
              <a:t> είναι το ακρωνύμιο των λέξεων </a:t>
            </a:r>
            <a:r>
              <a:rPr lang="el-GR" b="1" dirty="0" err="1" smtClean="0">
                <a:solidFill>
                  <a:srgbClr val="FF0000"/>
                </a:solidFill>
              </a:rPr>
              <a:t>HyperText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Markup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Language</a:t>
            </a:r>
            <a:r>
              <a:rPr lang="el-GR" b="1" dirty="0" smtClean="0">
                <a:solidFill>
                  <a:srgbClr val="FF0000"/>
                </a:solidFill>
              </a:rPr>
              <a:t>, δηλαδή Γλώσσα Χαρακτηρισμού </a:t>
            </a:r>
            <a:r>
              <a:rPr lang="el-GR" b="1" dirty="0" err="1" smtClean="0">
                <a:solidFill>
                  <a:srgbClr val="FF0000"/>
                </a:solidFill>
              </a:rPr>
              <a:t>Υπερ</a:t>
            </a:r>
            <a:r>
              <a:rPr lang="el-GR" b="1" dirty="0" smtClean="0">
                <a:solidFill>
                  <a:srgbClr val="FF0000"/>
                </a:solidFill>
              </a:rPr>
              <a:t>-Κειμένου</a:t>
            </a:r>
            <a:r>
              <a:rPr lang="el-GR" dirty="0" smtClean="0"/>
              <a:t> και βασίζεται στη γλώσσα SGML, Standard </a:t>
            </a:r>
            <a:r>
              <a:rPr lang="el-GR" dirty="0" err="1" smtClean="0"/>
              <a:t>Generalized</a:t>
            </a:r>
            <a:r>
              <a:rPr lang="el-GR" dirty="0" smtClean="0"/>
              <a:t> </a:t>
            </a:r>
            <a:r>
              <a:rPr lang="el-GR" dirty="0" err="1" smtClean="0"/>
              <a:t>Markup</a:t>
            </a:r>
            <a:r>
              <a:rPr lang="el-GR" dirty="0" smtClean="0"/>
              <a:t> </a:t>
            </a:r>
            <a:r>
              <a:rPr lang="el-GR" dirty="0" err="1" smtClean="0"/>
              <a:t>Language</a:t>
            </a:r>
            <a:r>
              <a:rPr lang="el-GR" dirty="0" smtClean="0"/>
              <a:t>. Η HTML δεν είναι μια γλώσσα προγραμματισμού αλλά μια </a:t>
            </a:r>
            <a:r>
              <a:rPr lang="el-GR" b="1" dirty="0" smtClean="0">
                <a:solidFill>
                  <a:srgbClr val="FF0000"/>
                </a:solidFill>
              </a:rPr>
              <a:t>περιγραφική γλώσσα</a:t>
            </a:r>
            <a:r>
              <a:rPr lang="el-GR" dirty="0" smtClean="0"/>
              <a:t>, δηλαδή ένας ειδικός τρόπος γραφής κειμένου. </a:t>
            </a:r>
            <a:r>
              <a:rPr lang="el-GR" dirty="0" err="1" smtClean="0"/>
              <a:t>Oρίζει</a:t>
            </a:r>
            <a:r>
              <a:rPr lang="el-GR" dirty="0" smtClean="0"/>
              <a:t> ένα σύνολο κοινών στυλ για τις Web σελίδες, όπως τίτλοι (</a:t>
            </a:r>
            <a:r>
              <a:rPr lang="el-GR" dirty="0" err="1" smtClean="0"/>
              <a:t>titles</a:t>
            </a:r>
            <a:r>
              <a:rPr lang="el-GR" dirty="0" smtClean="0"/>
              <a:t>), επικεφαλίδες (</a:t>
            </a:r>
            <a:r>
              <a:rPr lang="el-GR" dirty="0" err="1" smtClean="0"/>
              <a:t>headings</a:t>
            </a:r>
            <a:r>
              <a:rPr lang="el-GR" dirty="0" smtClean="0"/>
              <a:t>), παράγραφοι (</a:t>
            </a:r>
            <a:r>
              <a:rPr lang="el-GR" dirty="0" err="1" smtClean="0"/>
              <a:t>paragraphs</a:t>
            </a:r>
            <a:r>
              <a:rPr lang="el-GR" dirty="0" smtClean="0"/>
              <a:t>), λίστες (</a:t>
            </a:r>
            <a:r>
              <a:rPr lang="el-GR" dirty="0" err="1" smtClean="0"/>
              <a:t>lists</a:t>
            </a:r>
            <a:r>
              <a:rPr lang="el-GR" dirty="0" smtClean="0"/>
              <a:t>) και πίνακες (</a:t>
            </a:r>
            <a:r>
              <a:rPr lang="el-GR" dirty="0" err="1" smtClean="0"/>
              <a:t>tables</a:t>
            </a:r>
            <a:r>
              <a:rPr lang="el-GR" dirty="0" smtClean="0"/>
              <a:t>). Κάθε στοιχείο έχει ένα όνομα και περιέχεται μέσα στα σύμβολα </a:t>
            </a:r>
            <a:r>
              <a:rPr lang="el-GR" b="1" dirty="0" smtClean="0">
                <a:solidFill>
                  <a:srgbClr val="FF0000"/>
                </a:solidFill>
              </a:rPr>
              <a:t>&lt; &gt;</a:t>
            </a:r>
            <a:r>
              <a:rPr lang="el-GR" dirty="0" smtClean="0"/>
              <a:t>, που αποκαλούνται </a:t>
            </a:r>
            <a:r>
              <a:rPr lang="el-GR" b="1" dirty="0" smtClean="0">
                <a:solidFill>
                  <a:srgbClr val="FF0000"/>
                </a:solidFill>
              </a:rPr>
              <a:t>ετικέτες</a:t>
            </a:r>
            <a:r>
              <a:rPr lang="el-GR" dirty="0" smtClean="0"/>
              <a:t> (</a:t>
            </a:r>
            <a:r>
              <a:rPr lang="el-GR" dirty="0" err="1" smtClean="0"/>
              <a:t>tags</a:t>
            </a:r>
            <a:r>
              <a:rPr lang="el-GR" dirty="0" smtClean="0"/>
              <a:t>).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4565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B0F0"/>
                </a:solidFill>
              </a:rPr>
              <a:t>Πως λειτουργεί;</a:t>
            </a:r>
            <a:endParaRPr lang="el-GR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Όταν ο </a:t>
            </a:r>
            <a:r>
              <a:rPr lang="el-GR" dirty="0" err="1" smtClean="0"/>
              <a:t>Φυλλομετρητής</a:t>
            </a:r>
            <a:r>
              <a:rPr lang="el-GR" dirty="0" smtClean="0"/>
              <a:t> ανακτά μια ιστοσελίδα, στην ουσία ανακτά τον κώδικα HTML της ιστοσελίδας. Στη συνέχεια, ο </a:t>
            </a:r>
            <a:r>
              <a:rPr lang="el-GR" dirty="0" err="1" smtClean="0"/>
              <a:t>Φυλλομετρητής</a:t>
            </a:r>
            <a:r>
              <a:rPr lang="el-GR" dirty="0" smtClean="0"/>
              <a:t> «διαβάζει» και «διερμηνεύει» τις ετικέτες της HTML, δημιουργεί την ιστοσελίδα και την εμφανίζει στην οθόνη, μορφοποιώντας το κείμενο και τις εικόνες της.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272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b="1" dirty="0">
                <a:solidFill>
                  <a:srgbClr val="00B0F0"/>
                </a:solidFill>
              </a:rPr>
              <a:t>Ιστορική Αναδρομή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363272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dirty="0" smtClean="0"/>
              <a:t>Το 1990 ο </a:t>
            </a:r>
            <a:r>
              <a:rPr lang="el-GR" b="1" dirty="0" err="1" smtClean="0">
                <a:solidFill>
                  <a:srgbClr val="FF0000"/>
                </a:solidFill>
              </a:rPr>
              <a:t>Tim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Berners</a:t>
            </a:r>
            <a:r>
              <a:rPr lang="el-GR" b="1" dirty="0" smtClean="0">
                <a:solidFill>
                  <a:srgbClr val="FF0000"/>
                </a:solidFill>
              </a:rPr>
              <a:t>-</a:t>
            </a:r>
            <a:r>
              <a:rPr lang="el-GR" b="1" dirty="0" err="1" smtClean="0">
                <a:solidFill>
                  <a:srgbClr val="FF0000"/>
                </a:solidFill>
              </a:rPr>
              <a:t>Lee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το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dirty="0" smtClean="0"/>
              <a:t>CERN της Γενεύης, δημιούργησε ένα νέο πρωτόκολλο, με το οποίο μπορούμε να μεταφέρουμε κάθε είδους πληροφορία μέσα στο Διαδίκτυο. Το πρωτόκολλο αυτό ονομάστηκε </a:t>
            </a:r>
            <a:r>
              <a:rPr lang="el-GR" b="1" dirty="0" smtClean="0">
                <a:solidFill>
                  <a:srgbClr val="FF0000"/>
                </a:solidFill>
              </a:rPr>
              <a:t>HTTP</a:t>
            </a:r>
            <a:r>
              <a:rPr lang="el-GR" dirty="0" smtClean="0"/>
              <a:t> (</a:t>
            </a:r>
            <a:r>
              <a:rPr lang="el-GR" b="1" dirty="0" err="1" smtClean="0">
                <a:solidFill>
                  <a:srgbClr val="FF0000"/>
                </a:solidFill>
              </a:rPr>
              <a:t>HyperText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Transfer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Protocol</a:t>
            </a:r>
            <a:r>
              <a:rPr lang="el-GR" dirty="0" smtClean="0"/>
              <a:t>) και σηματοδότησε την αρχή του </a:t>
            </a:r>
            <a:r>
              <a:rPr lang="el-GR" b="1" dirty="0" smtClean="0">
                <a:solidFill>
                  <a:srgbClr val="FF0000"/>
                </a:solidFill>
              </a:rPr>
              <a:t>Παγκόσμιου Ιστού (</a:t>
            </a:r>
            <a:r>
              <a:rPr lang="el-GR" b="1" dirty="0" err="1" smtClean="0">
                <a:solidFill>
                  <a:srgbClr val="FF0000"/>
                </a:solidFill>
              </a:rPr>
              <a:t>World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Wide</a:t>
            </a:r>
            <a:r>
              <a:rPr lang="el-GR" b="1" dirty="0" smtClean="0">
                <a:solidFill>
                  <a:srgbClr val="FF0000"/>
                </a:solidFill>
              </a:rPr>
              <a:t> Web) </a:t>
            </a:r>
            <a:r>
              <a:rPr lang="el-GR" dirty="0" smtClean="0"/>
              <a:t>όπως τον ξέρουμε σήμερα. Οι ιστοσελίδες, που ήταν η βάση του παγκόσμιου ιστού, ήταν γραμμένες στην πρώτη έκδοση της γλώσσας </a:t>
            </a:r>
            <a:r>
              <a:rPr lang="el-GR" b="1" dirty="0" smtClean="0">
                <a:solidFill>
                  <a:srgbClr val="FF0000"/>
                </a:solidFill>
              </a:rPr>
              <a:t>HTML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00" y="20608"/>
            <a:ext cx="23241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913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B0F0"/>
                </a:solidFill>
              </a:rPr>
              <a:t>Μια πρώτη γνωριμία με τις βασικές ετικέτες </a:t>
            </a:r>
            <a:endParaRPr lang="el-GR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92978" cy="445395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dirty="0" smtClean="0"/>
              <a:t>Τα </a:t>
            </a:r>
            <a:r>
              <a:rPr lang="el-GR" b="1" dirty="0" smtClean="0">
                <a:solidFill>
                  <a:srgbClr val="FF0000"/>
                </a:solidFill>
              </a:rPr>
              <a:t>αρχεία της HTML περιέχουν</a:t>
            </a:r>
            <a:r>
              <a:rPr lang="el-GR" dirty="0" smtClean="0"/>
              <a:t> τα ακόλουθα : </a:t>
            </a:r>
          </a:p>
          <a:p>
            <a:pPr marL="0" indent="0">
              <a:buNone/>
            </a:pPr>
            <a:r>
              <a:rPr lang="el-GR" dirty="0" smtClean="0"/>
              <a:t>• το </a:t>
            </a:r>
            <a:r>
              <a:rPr lang="el-GR" b="1" dirty="0" smtClean="0">
                <a:solidFill>
                  <a:srgbClr val="FF0000"/>
                </a:solidFill>
              </a:rPr>
              <a:t>κείμενο</a:t>
            </a:r>
            <a:r>
              <a:rPr lang="el-GR" dirty="0" smtClean="0"/>
              <a:t> της ιστοσελίδας. </a:t>
            </a:r>
          </a:p>
          <a:p>
            <a:pPr marL="0" indent="0">
              <a:buNone/>
            </a:pPr>
            <a:r>
              <a:rPr lang="el-GR" dirty="0" smtClean="0"/>
              <a:t>• τις </a:t>
            </a:r>
            <a:r>
              <a:rPr lang="el-GR" b="1" dirty="0" smtClean="0">
                <a:solidFill>
                  <a:srgbClr val="FF0000"/>
                </a:solidFill>
              </a:rPr>
              <a:t>ετικέτες</a:t>
            </a:r>
            <a:r>
              <a:rPr lang="el-GR" dirty="0" smtClean="0"/>
              <a:t> της HTML, που υποδεικνύουν τα στοιχεία, τη δομή και τη μορφοποίηση των ιστοσελίδων, καθώς επίσης και τους συνδέσμους </a:t>
            </a:r>
            <a:r>
              <a:rPr lang="el-GR" dirty="0" err="1" smtClean="0"/>
              <a:t>υπερ</a:t>
            </a:r>
            <a:r>
              <a:rPr lang="el-GR" dirty="0" smtClean="0"/>
              <a:t>-κειμένου προς άλλες ιστοσελίδες ή προς αρχεία άλλων μορφών (πολυμέσα). Οι περισσότερες ετικέτες της HTML εμφανίζονται κατά ζεύγη, όπου η πρώτη οριοθετεί την αρχή ισχύος της, ενώ η δεύτερη το τέλος της, περικλείοντας το κείμενο που επηρεάζουν. Π.χ.: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&lt;Όνομα Ετικέτας&gt; επηρεαζόμενο κείμενο &lt;/Όνομα Ετικέτας&gt; 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46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>
                <a:solidFill>
                  <a:srgbClr val="00B0F0"/>
                </a:solidFill>
              </a:rPr>
              <a:t>Δομή ενός εγγράφου </a:t>
            </a:r>
            <a:r>
              <a:rPr lang="en-US" sz="4000" b="1" dirty="0" smtClean="0">
                <a:solidFill>
                  <a:srgbClr val="00B0F0"/>
                </a:solidFill>
              </a:rPr>
              <a:t>HTML</a:t>
            </a:r>
            <a:endParaRPr lang="el-GR" sz="40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&lt;</a:t>
            </a:r>
            <a:r>
              <a:rPr lang="el-GR" dirty="0" err="1" smtClean="0">
                <a:solidFill>
                  <a:srgbClr val="FF0000"/>
                </a:solidFill>
              </a:rPr>
              <a:t>html</a:t>
            </a:r>
            <a:r>
              <a:rPr lang="el-GR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    &lt;</a:t>
            </a:r>
            <a:r>
              <a:rPr lang="el-GR" dirty="0" err="1" smtClean="0">
                <a:solidFill>
                  <a:srgbClr val="FF0000"/>
                </a:solidFill>
              </a:rPr>
              <a:t>head</a:t>
            </a:r>
            <a:r>
              <a:rPr lang="el-GR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       &lt;</a:t>
            </a:r>
            <a:r>
              <a:rPr lang="el-GR" dirty="0" err="1" smtClean="0">
                <a:solidFill>
                  <a:srgbClr val="FF0000"/>
                </a:solidFill>
              </a:rPr>
              <a:t>title</a:t>
            </a:r>
            <a:r>
              <a:rPr lang="el-GR" dirty="0" smtClean="0">
                <a:solidFill>
                  <a:srgbClr val="FF0000"/>
                </a:solidFill>
              </a:rPr>
              <a:t>&gt; </a:t>
            </a:r>
            <a:r>
              <a:rPr lang="el-GR" sz="2600" dirty="0" smtClean="0"/>
              <a:t>Τίτλος Εμφανίζεται μόνο στη μπάρα τίτλου </a:t>
            </a:r>
            <a:r>
              <a:rPr lang="el-GR" dirty="0" smtClean="0">
                <a:solidFill>
                  <a:srgbClr val="FF0000"/>
                </a:solidFill>
              </a:rPr>
              <a:t>&lt;/</a:t>
            </a:r>
            <a:r>
              <a:rPr lang="el-GR" dirty="0" err="1" smtClean="0">
                <a:solidFill>
                  <a:srgbClr val="FF0000"/>
                </a:solidFill>
              </a:rPr>
              <a:t>title</a:t>
            </a:r>
            <a:r>
              <a:rPr lang="el-GR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    &lt;/</a:t>
            </a:r>
            <a:r>
              <a:rPr lang="el-GR" dirty="0" err="1" smtClean="0">
                <a:solidFill>
                  <a:srgbClr val="FF0000"/>
                </a:solidFill>
              </a:rPr>
              <a:t>head</a:t>
            </a:r>
            <a:r>
              <a:rPr lang="el-GR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&lt;</a:t>
            </a:r>
            <a:r>
              <a:rPr lang="el-GR" dirty="0" err="1" smtClean="0">
                <a:solidFill>
                  <a:srgbClr val="FF0000"/>
                </a:solidFill>
              </a:rPr>
              <a:t>body</a:t>
            </a:r>
            <a:r>
              <a:rPr lang="el-GR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600" dirty="0" smtClean="0"/>
              <a:t>Μέσα στην ετικέτα </a:t>
            </a:r>
            <a:r>
              <a:rPr lang="el-GR" sz="2600" dirty="0" err="1" smtClean="0"/>
              <a:t>body</a:t>
            </a:r>
            <a:r>
              <a:rPr lang="el-GR" sz="2600" dirty="0" smtClean="0"/>
              <a:t> γράφουμε το κείμενο που θέλουμε να       εμφανίζεται στη σελίδα.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&lt;/</a:t>
            </a:r>
            <a:r>
              <a:rPr lang="el-GR" dirty="0" err="1" smtClean="0">
                <a:solidFill>
                  <a:srgbClr val="FF0000"/>
                </a:solidFill>
              </a:rPr>
              <a:t>body</a:t>
            </a:r>
            <a:r>
              <a:rPr lang="el-GR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&lt;/</a:t>
            </a:r>
            <a:r>
              <a:rPr lang="el-GR" dirty="0" err="1" smtClean="0">
                <a:solidFill>
                  <a:srgbClr val="FF0000"/>
                </a:solidFill>
              </a:rPr>
              <a:t>html</a:t>
            </a:r>
            <a:r>
              <a:rPr lang="el-GR" dirty="0" smtClean="0">
                <a:solidFill>
                  <a:srgbClr val="FF0000"/>
                </a:solidFill>
              </a:rPr>
              <a:t>&gt;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98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r>
              <a:rPr lang="el-GR" sz="4000" b="1" dirty="0">
                <a:solidFill>
                  <a:srgbClr val="00B0F0"/>
                </a:solidFill>
              </a:rPr>
              <a:t>Βασικές ετικέτες μορφοποίησης κειμένου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48245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dirty="0" smtClean="0"/>
              <a:t>Επικεφαλίδα </a:t>
            </a:r>
            <a:r>
              <a:rPr lang="el-GR" dirty="0" smtClean="0">
                <a:solidFill>
                  <a:srgbClr val="FF0000"/>
                </a:solidFill>
              </a:rPr>
              <a:t>&lt;</a:t>
            </a:r>
            <a:r>
              <a:rPr lang="en-US" dirty="0" smtClean="0">
                <a:solidFill>
                  <a:srgbClr val="FF0000"/>
                </a:solidFill>
              </a:rPr>
              <a:t>h1&gt;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&lt;/h1&gt;</a:t>
            </a:r>
          </a:p>
          <a:p>
            <a:pPr marL="0" indent="0">
              <a:buNone/>
            </a:pPr>
            <a:r>
              <a:rPr lang="el-GR" dirty="0" smtClean="0"/>
              <a:t>Οι οριζόντιες γραμμές δηλώνονται μέσω της ετικέτας  </a:t>
            </a:r>
            <a:r>
              <a:rPr lang="el-GR" dirty="0" smtClean="0">
                <a:solidFill>
                  <a:srgbClr val="FF0000"/>
                </a:solidFill>
              </a:rPr>
              <a:t>&lt;</a:t>
            </a:r>
            <a:r>
              <a:rPr lang="en-US" dirty="0" err="1" smtClean="0">
                <a:solidFill>
                  <a:srgbClr val="FF0000"/>
                </a:solidFill>
              </a:rPr>
              <a:t>hr</a:t>
            </a:r>
            <a:r>
              <a:rPr lang="en-US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dirty="0" smtClean="0"/>
              <a:t>Αλλαγής γραμμής  </a:t>
            </a:r>
            <a:r>
              <a:rPr lang="el-GR" dirty="0" smtClean="0">
                <a:solidFill>
                  <a:srgbClr val="FF0000"/>
                </a:solidFill>
              </a:rPr>
              <a:t>&lt;</a:t>
            </a:r>
            <a:r>
              <a:rPr lang="en-US" dirty="0" err="1" smtClean="0">
                <a:solidFill>
                  <a:srgbClr val="FF0000"/>
                </a:solidFill>
              </a:rPr>
              <a:t>br</a:t>
            </a:r>
            <a:r>
              <a:rPr lang="en-US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dirty="0" smtClean="0"/>
              <a:t>Έντονη γραφή </a:t>
            </a:r>
            <a:r>
              <a:rPr lang="el-GR" dirty="0" smtClean="0">
                <a:solidFill>
                  <a:srgbClr val="FF0000"/>
                </a:solidFill>
              </a:rPr>
              <a:t>&lt;</a:t>
            </a:r>
            <a:r>
              <a:rPr lang="en-US" dirty="0" smtClean="0">
                <a:solidFill>
                  <a:srgbClr val="FF0000"/>
                </a:solidFill>
              </a:rPr>
              <a:t>b&gt;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&lt;/b&gt;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l-GR" dirty="0" smtClean="0"/>
              <a:t>Πλάγια γραφή,  </a:t>
            </a:r>
            <a:r>
              <a:rPr lang="el-GR" dirty="0" smtClean="0">
                <a:solidFill>
                  <a:srgbClr val="FF0000"/>
                </a:solidFill>
              </a:rPr>
              <a:t>&lt;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&gt;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&lt;/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&gt;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l-GR" dirty="0" smtClean="0"/>
              <a:t>Υπογραμμισμένη γραφή </a:t>
            </a:r>
            <a:r>
              <a:rPr lang="el-GR" dirty="0" smtClean="0">
                <a:solidFill>
                  <a:srgbClr val="FF0000"/>
                </a:solidFill>
              </a:rPr>
              <a:t>&lt;</a:t>
            </a:r>
            <a:r>
              <a:rPr lang="en-US" dirty="0" smtClean="0">
                <a:solidFill>
                  <a:srgbClr val="FF0000"/>
                </a:solidFill>
              </a:rPr>
              <a:t>u&gt;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….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&lt;/u&gt;</a:t>
            </a:r>
          </a:p>
          <a:p>
            <a:pPr marL="0" indent="0">
              <a:buNone/>
            </a:pPr>
            <a:r>
              <a:rPr lang="el-GR" dirty="0" smtClean="0"/>
              <a:t>Κεντραρισμένο κείμενο </a:t>
            </a:r>
            <a:r>
              <a:rPr lang="el-GR" dirty="0" smtClean="0">
                <a:solidFill>
                  <a:srgbClr val="FF0000"/>
                </a:solidFill>
              </a:rPr>
              <a:t>&lt;</a:t>
            </a:r>
            <a:r>
              <a:rPr lang="en-US" dirty="0" smtClean="0">
                <a:solidFill>
                  <a:srgbClr val="FF0000"/>
                </a:solidFill>
              </a:rPr>
              <a:t>center&gt;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…….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&lt;/center&gt;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&lt;body </a:t>
            </a:r>
            <a:r>
              <a:rPr lang="en-US" dirty="0" err="1" smtClean="0">
                <a:solidFill>
                  <a:srgbClr val="FF0000"/>
                </a:solidFill>
              </a:rPr>
              <a:t>bgcolor</a:t>
            </a:r>
            <a:r>
              <a:rPr lang="en-US" dirty="0" smtClean="0">
                <a:solidFill>
                  <a:srgbClr val="FF0000"/>
                </a:solidFill>
              </a:rPr>
              <a:t>= </a:t>
            </a:r>
            <a:r>
              <a:rPr lang="en-US" dirty="0" smtClean="0"/>
              <a:t>“</a:t>
            </a:r>
            <a:r>
              <a:rPr lang="el-GR" dirty="0" smtClean="0"/>
              <a:t>χρώμα υποβάθρου”  </a:t>
            </a:r>
            <a:r>
              <a:rPr lang="en-US" dirty="0" smtClean="0">
                <a:solidFill>
                  <a:srgbClr val="FF0000"/>
                </a:solidFill>
              </a:rPr>
              <a:t>text= </a:t>
            </a:r>
            <a:r>
              <a:rPr lang="en-US" dirty="0" smtClean="0"/>
              <a:t>“</a:t>
            </a:r>
            <a:r>
              <a:rPr lang="el-GR" dirty="0" smtClean="0"/>
              <a:t>χρώμα κειμένου”</a:t>
            </a:r>
            <a:r>
              <a:rPr lang="el-GR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&lt;</a:t>
            </a:r>
            <a:r>
              <a:rPr lang="en-US" dirty="0" smtClean="0">
                <a:solidFill>
                  <a:srgbClr val="FF0000"/>
                </a:solidFill>
              </a:rPr>
              <a:t>font face = </a:t>
            </a:r>
            <a:r>
              <a:rPr lang="en-US" dirty="0" smtClean="0"/>
              <a:t>“</a:t>
            </a:r>
            <a:r>
              <a:rPr lang="el-GR" dirty="0" smtClean="0"/>
              <a:t>όνομα γραμματοσειράς” </a:t>
            </a:r>
            <a:r>
              <a:rPr lang="en-US" dirty="0" smtClean="0">
                <a:solidFill>
                  <a:srgbClr val="FF0000"/>
                </a:solidFill>
              </a:rPr>
              <a:t>color=</a:t>
            </a:r>
            <a:r>
              <a:rPr lang="en-US" dirty="0" smtClean="0"/>
              <a:t> “</a:t>
            </a:r>
            <a:r>
              <a:rPr lang="el-GR" dirty="0" smtClean="0"/>
              <a:t>χρώμα κειμένου”&gt; κείμενο </a:t>
            </a:r>
            <a:r>
              <a:rPr lang="el-GR" dirty="0" err="1" smtClean="0"/>
              <a:t>ισχυούν</a:t>
            </a:r>
            <a:r>
              <a:rPr lang="el-GR" dirty="0" smtClean="0"/>
              <a:t> οι ρυθμίσεις </a:t>
            </a:r>
            <a:r>
              <a:rPr lang="el-GR" dirty="0" smtClean="0">
                <a:solidFill>
                  <a:srgbClr val="FF0000"/>
                </a:solidFill>
              </a:rPr>
              <a:t>&lt;/</a:t>
            </a:r>
            <a:r>
              <a:rPr lang="en-US" dirty="0" smtClean="0">
                <a:solidFill>
                  <a:srgbClr val="FF0000"/>
                </a:solidFill>
              </a:rPr>
              <a:t>font&gt;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694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>
                <a:solidFill>
                  <a:srgbClr val="00B0F0"/>
                </a:solidFill>
              </a:rPr>
              <a:t>Εισαγωγή εικόνας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Για την ενσωμάτωση μίας εικόνας σε μία ιστοσελίδα χρησιμοποιείται η ετικέτα:</a:t>
            </a:r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&lt;</a:t>
            </a:r>
            <a:r>
              <a:rPr lang="el-GR" dirty="0" err="1" smtClean="0">
                <a:solidFill>
                  <a:srgbClr val="FF0000"/>
                </a:solidFill>
              </a:rPr>
              <a:t>img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err="1" smtClean="0">
                <a:solidFill>
                  <a:srgbClr val="FF0000"/>
                </a:solidFill>
              </a:rPr>
              <a:t>src</a:t>
            </a:r>
            <a:r>
              <a:rPr lang="el-GR" dirty="0" smtClean="0">
                <a:solidFill>
                  <a:srgbClr val="FF0000"/>
                </a:solidFill>
              </a:rPr>
              <a:t>= “όνομα αρχείου εικόνας”&gt;</a:t>
            </a:r>
          </a:p>
          <a:p>
            <a:pPr marL="0" indent="0">
              <a:buNone/>
            </a:pPr>
            <a:r>
              <a:rPr lang="el-GR" dirty="0" smtClean="0"/>
              <a:t>Π.χ. αν θέλουμε η εικόνα να εμφανίζεται με ύψος 40 </a:t>
            </a:r>
            <a:r>
              <a:rPr lang="el-GR" dirty="0" err="1" smtClean="0"/>
              <a:t>pixels</a:t>
            </a:r>
            <a:r>
              <a:rPr lang="el-GR" dirty="0" smtClean="0"/>
              <a:t> και πλάτος 100 </a:t>
            </a:r>
            <a:r>
              <a:rPr lang="el-GR" dirty="0" err="1" smtClean="0"/>
              <a:t>pixels</a:t>
            </a:r>
            <a:r>
              <a:rPr lang="el-GR" dirty="0" smtClean="0"/>
              <a:t> γράφουμε:</a:t>
            </a:r>
          </a:p>
          <a:p>
            <a:pPr marL="0" indent="0">
              <a:buNone/>
            </a:pPr>
            <a:r>
              <a:rPr lang="el-GR" dirty="0" smtClean="0"/>
              <a:t> &lt;</a:t>
            </a:r>
            <a:r>
              <a:rPr lang="el-GR" dirty="0" err="1" smtClean="0"/>
              <a:t>img</a:t>
            </a:r>
            <a:r>
              <a:rPr lang="el-GR" dirty="0" smtClean="0"/>
              <a:t> </a:t>
            </a:r>
            <a:r>
              <a:rPr lang="el-GR" dirty="0" err="1" smtClean="0"/>
              <a:t>src=”contents.gif</a:t>
            </a:r>
            <a:r>
              <a:rPr lang="el-GR" dirty="0" smtClean="0"/>
              <a:t>” height=40 width=100 </a:t>
            </a:r>
            <a:r>
              <a:rPr lang="el-GR" dirty="0" err="1" smtClean="0"/>
              <a:t>alt=”Περιεχόμενα</a:t>
            </a:r>
            <a:r>
              <a:rPr lang="el-GR" dirty="0" smtClean="0"/>
              <a:t>”&gt;.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960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>
                <a:solidFill>
                  <a:srgbClr val="00B0F0"/>
                </a:solidFill>
              </a:rPr>
              <a:t>Σύνδεσμοι</a:t>
            </a:r>
            <a:br>
              <a:rPr lang="el-GR" sz="4000" b="1" dirty="0">
                <a:solidFill>
                  <a:srgbClr val="00B0F0"/>
                </a:solidFill>
              </a:rPr>
            </a:br>
            <a:r>
              <a:rPr lang="el-GR" sz="4000" b="1" dirty="0">
                <a:solidFill>
                  <a:srgbClr val="00B0F0"/>
                </a:solidFill>
              </a:rPr>
              <a:t>Δεσμός σε τοπικά αρχεία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/>
              <a:t>Ο απλούστερος δεσμός σε τοπικά αρχεία είναι ο δεσμός προς ένα άλλο αρχείο HTML που βρίσκεται στον ίδιο υποκατάλογο. Για το δεσμό αυτό χρησιμοποιείται η ετικέτα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&lt;a </a:t>
            </a:r>
            <a:r>
              <a:rPr lang="el-GR" dirty="0" err="1" smtClean="0">
                <a:solidFill>
                  <a:srgbClr val="FF0000"/>
                </a:solidFill>
              </a:rPr>
              <a:t>href</a:t>
            </a:r>
            <a:r>
              <a:rPr lang="el-GR" dirty="0" smtClean="0">
                <a:solidFill>
                  <a:srgbClr val="FF0000"/>
                </a:solidFill>
              </a:rPr>
              <a:t>= “όνομα αρχείου”&gt; Κείμενο δεσμού&lt;/a&gt;.</a:t>
            </a:r>
          </a:p>
          <a:p>
            <a:pPr marL="0" indent="0">
              <a:buNone/>
            </a:pPr>
            <a:r>
              <a:rPr lang="el-GR" dirty="0" smtClean="0"/>
              <a:t> Π.χ. Αν θέλουμε να δημιουργήσουμε στην σελίδα μας ένα δεσμό προς την ιστοσελίδα </a:t>
            </a:r>
            <a:r>
              <a:rPr lang="el-GR" dirty="0" err="1" smtClean="0"/>
              <a:t>contents.html</a:t>
            </a:r>
            <a:r>
              <a:rPr lang="el-GR" dirty="0" smtClean="0"/>
              <a:t> (η οποία βρίσκεται στον ίδιο υποκατάλογο) με κείμενο δεσμού Περιεχόμενα» τότε γράφουμε: </a:t>
            </a:r>
          </a:p>
          <a:p>
            <a:pPr marL="0" indent="0">
              <a:buNone/>
            </a:pPr>
            <a:r>
              <a:rPr lang="el-GR" dirty="0" smtClean="0"/>
              <a:t>&lt;a </a:t>
            </a:r>
            <a:r>
              <a:rPr lang="el-GR" dirty="0" err="1" smtClean="0"/>
              <a:t>href</a:t>
            </a:r>
            <a:r>
              <a:rPr lang="el-GR" dirty="0" smtClean="0"/>
              <a:t>=  “</a:t>
            </a:r>
            <a:r>
              <a:rPr lang="el-GR" dirty="0" err="1" smtClean="0"/>
              <a:t>contents.html</a:t>
            </a:r>
            <a:r>
              <a:rPr lang="el-GR" dirty="0" smtClean="0"/>
              <a:t>”&gt; Περιεχόμενα&lt;/a&gt;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0383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706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HTML</vt:lpstr>
      <vt:lpstr>Τι είναι η HTML;</vt:lpstr>
      <vt:lpstr>Πως λειτουργεί;</vt:lpstr>
      <vt:lpstr>Ιστορική Αναδρομή </vt:lpstr>
      <vt:lpstr>Μια πρώτη γνωριμία με τις βασικές ετικέτες </vt:lpstr>
      <vt:lpstr>Δομή ενός εγγράφου HTML</vt:lpstr>
      <vt:lpstr>Βασικές ετικέτες μορφοποίησης κειμένου</vt:lpstr>
      <vt:lpstr>Εισαγωγή εικόνας</vt:lpstr>
      <vt:lpstr>Σύνδεσμοι Δεσμός σε τοπικά αρχεία</vt:lpstr>
      <vt:lpstr> Σύνδεσμοι Δεσμός σε τοποθεσίες του Διαδικτύου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</dc:title>
  <dc:creator>Athina</dc:creator>
  <cp:lastModifiedBy>Athina</cp:lastModifiedBy>
  <cp:revision>9</cp:revision>
  <dcterms:created xsi:type="dcterms:W3CDTF">2017-10-25T17:04:23Z</dcterms:created>
  <dcterms:modified xsi:type="dcterms:W3CDTF">2017-10-25T18:34:30Z</dcterms:modified>
</cp:coreProperties>
</file>