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4586" autoAdjust="0"/>
  </p:normalViewPr>
  <p:slideViewPr>
    <p:cSldViewPr>
      <p:cViewPr varScale="1">
        <p:scale>
          <a:sx n="83" d="100"/>
          <a:sy n="83" d="100"/>
        </p:scale>
        <p:origin x="-15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A51EBC6-420C-41A1-8F84-78255B26DD41}" type="datetimeFigureOut">
              <a:rPr lang="el-GR" smtClean="0"/>
              <a:t>10/11/2016</a:t>
            </a:fld>
            <a:endParaRPr lang="el-GR"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l-GR"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0D3FFEA4-9A43-4F84-98C4-BDBA50D8F7E8}" type="slidenum">
              <a:rPr lang="el-GR" smtClean="0"/>
              <a:t>‹#›</a:t>
            </a:fld>
            <a:endParaRPr lang="el-GR"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D3FFEA4-9A43-4F84-98C4-BDBA50D8F7E8}" type="slidenum">
              <a:rPr lang="el-GR" smtClean="0"/>
              <a:t>‹#›</a:t>
            </a:fld>
            <a:endParaRPr lang="el-GR"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D3FFEA4-9A43-4F84-98C4-BDBA50D8F7E8}" type="slidenum">
              <a:rPr lang="el-GR" smtClean="0"/>
              <a:t>‹#›</a:t>
            </a:fld>
            <a:endParaRPr lang="el-GR"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1EBC6-420C-41A1-8F84-78255B26DD41}" type="datetimeFigureOut">
              <a:rPr lang="el-GR" smtClean="0"/>
              <a:t>10/11/2016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D3FFEA4-9A43-4F84-98C4-BDBA50D8F7E8}"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A51EBC6-420C-41A1-8F84-78255B26DD41}" type="datetimeFigureOut">
              <a:rPr lang="el-GR" smtClean="0"/>
              <a:t>10/11/2016</a:t>
            </a:fld>
            <a:endParaRPr lang="el-GR"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l-GR"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D3FFEA4-9A43-4F84-98C4-BDBA50D8F7E8}"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200" dirty="0" smtClean="0">
                <a:solidFill>
                  <a:srgbClr val="0070C0"/>
                </a:solidFill>
              </a:rPr>
              <a:t>1.1 Η Αγορά Πληροφορικής - Προϊόντα και υπηρεσίες Πληροφορικής</a:t>
            </a:r>
            <a:endParaRPr lang="el-GR" sz="3200" dirty="0">
              <a:solidFill>
                <a:srgbClr val="0070C0"/>
              </a:solidFill>
            </a:endParaRPr>
          </a:p>
        </p:txBody>
      </p:sp>
      <p:sp>
        <p:nvSpPr>
          <p:cNvPr id="5" name="Rectangle 4"/>
          <p:cNvSpPr/>
          <p:nvPr/>
        </p:nvSpPr>
        <p:spPr>
          <a:xfrm>
            <a:off x="532746" y="2132856"/>
            <a:ext cx="8143710" cy="2831544"/>
          </a:xfrm>
          <a:prstGeom prst="rect">
            <a:avLst/>
          </a:prstGeom>
        </p:spPr>
        <p:txBody>
          <a:bodyPr wrap="square">
            <a:spAutoFit/>
          </a:bodyPr>
          <a:lstStyle/>
          <a:p>
            <a:r>
              <a:rPr lang="el-GR" sz="3200" b="1" dirty="0" smtClean="0">
                <a:solidFill>
                  <a:srgbClr val="FF0000"/>
                </a:solidFill>
              </a:rPr>
              <a:t>Αγορά</a:t>
            </a:r>
            <a:r>
              <a:rPr lang="el-GR" sz="3200" dirty="0" smtClean="0"/>
              <a:t> (Market) </a:t>
            </a:r>
            <a:r>
              <a:rPr lang="el-GR" dirty="0" smtClean="0"/>
              <a:t>σε κάποιον κλάδο οικονομικής δραστηριότητας (π.χ. πληροφορική, τηλεπικοινωνίες), </a:t>
            </a:r>
            <a:r>
              <a:rPr lang="el-GR" sz="3200" dirty="0" smtClean="0"/>
              <a:t>εννοούμε το σύνολο των </a:t>
            </a:r>
            <a:r>
              <a:rPr lang="el-GR" sz="3200" b="1" dirty="0" smtClean="0"/>
              <a:t>συναλλαγών</a:t>
            </a:r>
            <a:r>
              <a:rPr lang="el-GR" sz="3200" dirty="0" smtClean="0"/>
              <a:t> </a:t>
            </a:r>
            <a:r>
              <a:rPr lang="el-GR" dirty="0" smtClean="0"/>
              <a:t>που μπορούν να γίνουν </a:t>
            </a:r>
            <a:r>
              <a:rPr lang="el-GR" sz="3200" dirty="0" smtClean="0"/>
              <a:t>ανάμεσα σε όλους όσους </a:t>
            </a:r>
            <a:r>
              <a:rPr lang="el-GR" sz="3200" b="1" dirty="0" smtClean="0"/>
              <a:t>πουλάνε (προμηθευτές) </a:t>
            </a:r>
            <a:r>
              <a:rPr lang="el-GR" sz="3200" dirty="0" smtClean="0"/>
              <a:t>και σε όλους όσους </a:t>
            </a:r>
            <a:r>
              <a:rPr lang="el-GR" sz="3200" b="1" dirty="0" smtClean="0"/>
              <a:t>αγοράζουν (καταναλωτές) </a:t>
            </a:r>
            <a:r>
              <a:rPr lang="el-GR" dirty="0" smtClean="0"/>
              <a:t>προϊόντα ή υπηρεσίες του κλάδου.</a:t>
            </a:r>
            <a:endParaRPr lang="el-GR" dirty="0"/>
          </a:p>
        </p:txBody>
      </p:sp>
    </p:spTree>
    <p:extLst>
      <p:ext uri="{BB962C8B-B14F-4D97-AF65-F5344CB8AC3E}">
        <p14:creationId xmlns:p14="http://schemas.microsoft.com/office/powerpoint/2010/main" val="12058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6563"/>
            <a:ext cx="8424936" cy="760189"/>
          </a:xfrm>
        </p:spPr>
        <p:txBody>
          <a:bodyPr/>
          <a:lstStyle/>
          <a:p>
            <a:r>
              <a:rPr lang="el-GR" sz="3000" dirty="0">
                <a:solidFill>
                  <a:srgbClr val="0070C0"/>
                </a:solidFill>
              </a:rPr>
              <a:t>1.1.3 Κύκλος ζωής προϊόντων (Product Life Cycle)</a:t>
            </a:r>
          </a:p>
        </p:txBody>
      </p:sp>
      <p:pic>
        <p:nvPicPr>
          <p:cNvPr id="1026" name="Picture 2" descr="Αποτέλεσμα εικόνας για εταιρία Boston Consulting Group (B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40871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4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88181"/>
          </a:xfrm>
        </p:spPr>
        <p:txBody>
          <a:bodyPr/>
          <a:lstStyle/>
          <a:p>
            <a:r>
              <a:rPr lang="el-GR" sz="3000" dirty="0">
                <a:solidFill>
                  <a:srgbClr val="0070C0"/>
                </a:solidFill>
              </a:rPr>
              <a:t>1.1.4 Το Μείγμα Μάρκετινγκ (</a:t>
            </a:r>
            <a:r>
              <a:rPr lang="el-GR" sz="3000" dirty="0" err="1">
                <a:solidFill>
                  <a:srgbClr val="0070C0"/>
                </a:solidFill>
              </a:rPr>
              <a:t>Marketing</a:t>
            </a:r>
            <a:r>
              <a:rPr lang="el-GR" sz="3000" dirty="0">
                <a:solidFill>
                  <a:srgbClr val="0070C0"/>
                </a:solidFill>
              </a:rPr>
              <a:t> Mix) </a:t>
            </a:r>
          </a:p>
        </p:txBody>
      </p:sp>
      <p:sp>
        <p:nvSpPr>
          <p:cNvPr id="3" name="Rectangle 2"/>
          <p:cNvSpPr/>
          <p:nvPr/>
        </p:nvSpPr>
        <p:spPr>
          <a:xfrm>
            <a:off x="251520" y="1340768"/>
            <a:ext cx="8721986" cy="4801314"/>
          </a:xfrm>
          <a:prstGeom prst="rect">
            <a:avLst/>
          </a:prstGeom>
        </p:spPr>
        <p:txBody>
          <a:bodyPr wrap="square">
            <a:spAutoFit/>
          </a:bodyPr>
          <a:lstStyle/>
          <a:p>
            <a:r>
              <a:rPr lang="el-GR" dirty="0"/>
              <a:t> Η παραδοσιακή σχολή </a:t>
            </a:r>
            <a:r>
              <a:rPr lang="el-GR" dirty="0" err="1"/>
              <a:t>Marketing</a:t>
            </a:r>
            <a:r>
              <a:rPr lang="el-GR" dirty="0"/>
              <a:t> επικεντρώνεται σε </a:t>
            </a:r>
            <a:r>
              <a:rPr lang="el-GR" b="1" dirty="0"/>
              <a:t>ΤΕΣΣΕΡΑ (4) χαρακτηριστικά ή άξονες</a:t>
            </a:r>
            <a:r>
              <a:rPr lang="el-GR" dirty="0"/>
              <a:t> (</a:t>
            </a:r>
            <a:r>
              <a:rPr lang="el-GR" b="1" dirty="0"/>
              <a:t>τα διάσημα 4 </a:t>
            </a:r>
            <a:r>
              <a:rPr lang="el-GR" b="1" dirty="0" smtClean="0"/>
              <a:t>P</a:t>
            </a:r>
            <a:r>
              <a:rPr lang="el-GR" dirty="0"/>
              <a:t> </a:t>
            </a:r>
            <a:r>
              <a:rPr lang="el-GR" dirty="0" smtClean="0"/>
              <a:t>)</a:t>
            </a:r>
            <a:endParaRPr lang="en-US" dirty="0"/>
          </a:p>
          <a:p>
            <a:pPr marL="285750" indent="-285750">
              <a:buFont typeface="Wingdings" panose="05000000000000000000" pitchFamily="2" charset="2"/>
              <a:buChar char="ü"/>
            </a:pPr>
            <a:r>
              <a:rPr lang="el-GR" b="1" dirty="0" err="1" smtClean="0">
                <a:solidFill>
                  <a:srgbClr val="FF0000"/>
                </a:solidFill>
              </a:rPr>
              <a:t>Product</a:t>
            </a:r>
            <a:endParaRPr lang="en-US" b="1" dirty="0" smtClean="0">
              <a:solidFill>
                <a:srgbClr val="FF0000"/>
              </a:solidFill>
            </a:endParaRPr>
          </a:p>
          <a:p>
            <a:r>
              <a:rPr lang="en-US" b="1" dirty="0" smtClean="0">
                <a:solidFill>
                  <a:srgbClr val="FF0000"/>
                </a:solidFill>
              </a:rPr>
              <a:t>       </a:t>
            </a:r>
            <a:r>
              <a:rPr lang="el-GR" b="1" dirty="0" smtClean="0">
                <a:solidFill>
                  <a:srgbClr val="FF0000"/>
                </a:solidFill>
              </a:rPr>
              <a:t> </a:t>
            </a:r>
            <a:r>
              <a:rPr lang="el-GR" b="1" dirty="0">
                <a:solidFill>
                  <a:schemeClr val="accent5"/>
                </a:solidFill>
              </a:rPr>
              <a:t>χαρακτηριστικά του προϊόντος</a:t>
            </a:r>
            <a:endParaRPr lang="en-US" b="1" dirty="0" smtClean="0">
              <a:solidFill>
                <a:schemeClr val="accent5"/>
              </a:solidFill>
            </a:endParaRPr>
          </a:p>
          <a:p>
            <a:pPr marL="285750" indent="-285750">
              <a:buFont typeface="Wingdings" panose="05000000000000000000" pitchFamily="2" charset="2"/>
              <a:buChar char="ü"/>
            </a:pPr>
            <a:r>
              <a:rPr lang="el-GR" b="1" dirty="0" err="1" smtClean="0">
                <a:solidFill>
                  <a:srgbClr val="FF0000"/>
                </a:solidFill>
              </a:rPr>
              <a:t>Price</a:t>
            </a:r>
            <a:r>
              <a:rPr lang="en-US" b="1" dirty="0" smtClean="0">
                <a:solidFill>
                  <a:srgbClr val="FF0000"/>
                </a:solidFill>
              </a:rPr>
              <a:t> </a:t>
            </a:r>
          </a:p>
          <a:p>
            <a:r>
              <a:rPr lang="en-US" b="1" dirty="0" smtClean="0">
                <a:solidFill>
                  <a:srgbClr val="FF0000"/>
                </a:solidFill>
              </a:rPr>
              <a:t>         </a:t>
            </a:r>
            <a:r>
              <a:rPr lang="el-GR" b="1" dirty="0">
                <a:solidFill>
                  <a:schemeClr val="accent5"/>
                </a:solidFill>
              </a:rPr>
              <a:t>η τιμή του</a:t>
            </a:r>
            <a:endParaRPr lang="en-US" b="1" dirty="0" smtClean="0">
              <a:solidFill>
                <a:schemeClr val="accent5"/>
              </a:solidFill>
            </a:endParaRPr>
          </a:p>
          <a:p>
            <a:pPr marL="285750" indent="-285750">
              <a:buFont typeface="Wingdings" panose="05000000000000000000" pitchFamily="2" charset="2"/>
              <a:buChar char="ü"/>
            </a:pPr>
            <a:r>
              <a:rPr lang="el-GR" b="1" dirty="0" err="1" smtClean="0">
                <a:solidFill>
                  <a:srgbClr val="FF0000"/>
                </a:solidFill>
              </a:rPr>
              <a:t>Promotion</a:t>
            </a:r>
            <a:r>
              <a:rPr lang="en-US" b="1" dirty="0" smtClean="0">
                <a:solidFill>
                  <a:srgbClr val="FF0000"/>
                </a:solidFill>
              </a:rPr>
              <a:t> –</a:t>
            </a:r>
            <a:r>
              <a:rPr lang="el-GR" b="1" dirty="0" smtClean="0">
                <a:solidFill>
                  <a:srgbClr val="FF0000"/>
                </a:solidFill>
              </a:rPr>
              <a:t> </a:t>
            </a:r>
            <a:endParaRPr lang="en-US" b="1" dirty="0" smtClean="0">
              <a:solidFill>
                <a:srgbClr val="FF0000"/>
              </a:solidFill>
            </a:endParaRPr>
          </a:p>
          <a:p>
            <a:r>
              <a:rPr lang="en-US" b="1" dirty="0" smtClean="0">
                <a:solidFill>
                  <a:srgbClr val="FF0000"/>
                </a:solidFill>
              </a:rPr>
              <a:t>           </a:t>
            </a:r>
            <a:r>
              <a:rPr lang="el-GR" b="1" dirty="0" smtClean="0">
                <a:solidFill>
                  <a:schemeClr val="accent5"/>
                </a:solidFill>
              </a:rPr>
              <a:t>η </a:t>
            </a:r>
            <a:r>
              <a:rPr lang="el-GR" b="1" dirty="0">
                <a:solidFill>
                  <a:schemeClr val="accent5"/>
                </a:solidFill>
              </a:rPr>
              <a:t>προώθηση - διαφήμιση του</a:t>
            </a:r>
            <a:r>
              <a:rPr lang="en-US" b="1" dirty="0" smtClean="0">
                <a:solidFill>
                  <a:schemeClr val="accent5"/>
                </a:solidFill>
              </a:rPr>
              <a:t> </a:t>
            </a:r>
            <a:r>
              <a:rPr lang="el-GR" b="1" dirty="0" smtClean="0">
                <a:solidFill>
                  <a:schemeClr val="accent5"/>
                </a:solidFill>
              </a:rPr>
              <a:t> </a:t>
            </a:r>
            <a:endParaRPr lang="en-US" b="1" dirty="0" smtClean="0">
              <a:solidFill>
                <a:schemeClr val="accent5"/>
              </a:solidFill>
            </a:endParaRPr>
          </a:p>
          <a:p>
            <a:pPr marL="285750" indent="-285750">
              <a:buFont typeface="Wingdings" panose="05000000000000000000" pitchFamily="2" charset="2"/>
              <a:buChar char="ü"/>
            </a:pPr>
            <a:r>
              <a:rPr lang="el-GR" b="1" dirty="0" err="1" smtClean="0">
                <a:solidFill>
                  <a:srgbClr val="FF0000"/>
                </a:solidFill>
              </a:rPr>
              <a:t>Place</a:t>
            </a:r>
            <a:endParaRPr lang="en-US" b="1" dirty="0" smtClean="0">
              <a:solidFill>
                <a:srgbClr val="FF0000"/>
              </a:solidFill>
            </a:endParaRPr>
          </a:p>
          <a:p>
            <a:r>
              <a:rPr lang="en-US" b="1" dirty="0" smtClean="0">
                <a:solidFill>
                  <a:srgbClr val="FF0000"/>
                </a:solidFill>
              </a:rPr>
              <a:t>          </a:t>
            </a:r>
            <a:r>
              <a:rPr lang="el-GR" b="1" dirty="0" smtClean="0">
                <a:solidFill>
                  <a:srgbClr val="FF0000"/>
                </a:solidFill>
              </a:rPr>
              <a:t> </a:t>
            </a:r>
            <a:r>
              <a:rPr lang="el-GR" b="1" dirty="0">
                <a:solidFill>
                  <a:schemeClr val="accent5"/>
                </a:solidFill>
              </a:rPr>
              <a:t>η τοποθεσία που </a:t>
            </a:r>
            <a:r>
              <a:rPr lang="el-GR" b="1" dirty="0" smtClean="0">
                <a:solidFill>
                  <a:schemeClr val="accent5"/>
                </a:solidFill>
              </a:rPr>
              <a:t>πωλείται</a:t>
            </a:r>
            <a:endParaRPr lang="en-US" b="1" dirty="0" smtClean="0">
              <a:solidFill>
                <a:schemeClr val="accent5"/>
              </a:solidFill>
            </a:endParaRPr>
          </a:p>
          <a:p>
            <a:endParaRPr lang="en-US" dirty="0" smtClean="0"/>
          </a:p>
          <a:p>
            <a:r>
              <a:rPr lang="el-GR" dirty="0" smtClean="0"/>
              <a:t>Η </a:t>
            </a:r>
            <a:r>
              <a:rPr lang="el-GR" dirty="0"/>
              <a:t>λέξη </a:t>
            </a:r>
            <a:r>
              <a:rPr lang="el-GR" b="1" dirty="0"/>
              <a:t>ΜΕΙΓΜΑ</a:t>
            </a:r>
            <a:r>
              <a:rPr lang="el-GR" dirty="0"/>
              <a:t> προσδιορίζει ότι οι 4 αυτοί </a:t>
            </a:r>
            <a:endParaRPr lang="en-US" dirty="0" smtClean="0"/>
          </a:p>
          <a:p>
            <a:r>
              <a:rPr lang="el-GR" dirty="0" smtClean="0"/>
              <a:t>παράγοντες </a:t>
            </a:r>
            <a:r>
              <a:rPr lang="el-GR" dirty="0"/>
              <a:t>λειτουργούν ως </a:t>
            </a:r>
            <a:endParaRPr lang="en-US" dirty="0" smtClean="0"/>
          </a:p>
          <a:p>
            <a:r>
              <a:rPr lang="el-GR" dirty="0" smtClean="0"/>
              <a:t>συγκοινωνούντα </a:t>
            </a:r>
            <a:r>
              <a:rPr lang="el-GR" dirty="0"/>
              <a:t>δοχεία. </a:t>
            </a:r>
            <a:endParaRPr lang="en-US" dirty="0" smtClean="0"/>
          </a:p>
          <a:p>
            <a:r>
              <a:rPr lang="el-GR" dirty="0" smtClean="0"/>
              <a:t>Κάθε </a:t>
            </a:r>
            <a:r>
              <a:rPr lang="el-GR" dirty="0"/>
              <a:t>μεταβολή σε κάποιο από </a:t>
            </a:r>
            <a:r>
              <a:rPr lang="el-GR" dirty="0" smtClean="0"/>
              <a:t>αυτά</a:t>
            </a:r>
            <a:endParaRPr lang="en-US" dirty="0" smtClean="0"/>
          </a:p>
          <a:p>
            <a:r>
              <a:rPr lang="el-GR" dirty="0" smtClean="0"/>
              <a:t> </a:t>
            </a:r>
            <a:r>
              <a:rPr lang="el-GR" dirty="0"/>
              <a:t>τα στοιχεία επηρεάζει τα </a:t>
            </a:r>
            <a:r>
              <a:rPr lang="el-GR" dirty="0" smtClean="0"/>
              <a:t>υπόλοιπα</a:t>
            </a:r>
            <a:r>
              <a:rPr lang="en-US" dirty="0" smtClean="0"/>
              <a:t>.</a:t>
            </a:r>
            <a:r>
              <a:rPr lang="el-GR" dirty="0" smtClean="0"/>
              <a:t>  </a:t>
            </a:r>
            <a:endParaRPr lang="en-US" dirty="0" smtClean="0"/>
          </a:p>
          <a:p>
            <a:r>
              <a:rPr lang="el-GR" dirty="0" smtClean="0"/>
              <a:t> </a:t>
            </a: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136721"/>
            <a:ext cx="4185482" cy="44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15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60189"/>
          </a:xfrm>
        </p:spPr>
        <p:txBody>
          <a:bodyPr/>
          <a:lstStyle/>
          <a:p>
            <a:r>
              <a:rPr lang="el-GR" sz="3000" dirty="0">
                <a:solidFill>
                  <a:srgbClr val="0070C0"/>
                </a:solidFill>
              </a:rPr>
              <a:t>1.1.4 Το Μείγμα Μάρκετινγκ (</a:t>
            </a:r>
            <a:r>
              <a:rPr lang="el-GR" sz="3000" dirty="0" err="1">
                <a:solidFill>
                  <a:srgbClr val="0070C0"/>
                </a:solidFill>
              </a:rPr>
              <a:t>Marketing</a:t>
            </a:r>
            <a:r>
              <a:rPr lang="el-GR" sz="3000" dirty="0">
                <a:solidFill>
                  <a:srgbClr val="0070C0"/>
                </a:solidFill>
              </a:rPr>
              <a:t> Mix) </a:t>
            </a:r>
            <a:endParaRPr lang="el-GR" dirty="0"/>
          </a:p>
        </p:txBody>
      </p:sp>
      <p:sp>
        <p:nvSpPr>
          <p:cNvPr id="3" name="Rectangle 2"/>
          <p:cNvSpPr/>
          <p:nvPr/>
        </p:nvSpPr>
        <p:spPr>
          <a:xfrm>
            <a:off x="539552" y="1268760"/>
            <a:ext cx="8064896" cy="5355312"/>
          </a:xfrm>
          <a:prstGeom prst="rect">
            <a:avLst/>
          </a:prstGeom>
        </p:spPr>
        <p:txBody>
          <a:bodyPr wrap="square">
            <a:spAutoFit/>
          </a:bodyPr>
          <a:lstStyle/>
          <a:p>
            <a:pPr marL="285750" indent="-285750">
              <a:buFont typeface="Wingdings" panose="05000000000000000000" pitchFamily="2" charset="2"/>
              <a:buChar char="ü"/>
            </a:pPr>
            <a:r>
              <a:rPr lang="el-GR" b="1" dirty="0" smtClean="0">
                <a:solidFill>
                  <a:srgbClr val="FF0000"/>
                </a:solidFill>
              </a:rPr>
              <a:t>Τα </a:t>
            </a:r>
            <a:r>
              <a:rPr lang="el-GR" b="1" dirty="0">
                <a:solidFill>
                  <a:srgbClr val="FF0000"/>
                </a:solidFill>
              </a:rPr>
              <a:t>χαρακτηριστικά του προϊόντος (</a:t>
            </a:r>
            <a:r>
              <a:rPr lang="el-GR" b="1" dirty="0" err="1">
                <a:solidFill>
                  <a:srgbClr val="FF0000"/>
                </a:solidFill>
              </a:rPr>
              <a:t>Product</a:t>
            </a:r>
            <a:r>
              <a:rPr lang="el-GR" b="1" dirty="0" smtClean="0">
                <a:solidFill>
                  <a:srgbClr val="FF0000"/>
                </a:solidFill>
              </a:rPr>
              <a:t>)</a:t>
            </a:r>
            <a:endParaRPr lang="en-US" b="1" dirty="0" smtClean="0">
              <a:solidFill>
                <a:srgbClr val="FF0000"/>
              </a:solidFill>
            </a:endParaRPr>
          </a:p>
          <a:p>
            <a:pPr marL="285750" indent="-285750">
              <a:buFont typeface="Wingdings" panose="05000000000000000000" pitchFamily="2" charset="2"/>
              <a:buChar char="Ø"/>
            </a:pPr>
            <a:r>
              <a:rPr lang="el-GR" dirty="0">
                <a:solidFill>
                  <a:schemeClr val="accent5"/>
                </a:solidFill>
              </a:rPr>
              <a:t> </a:t>
            </a:r>
            <a:r>
              <a:rPr lang="el-GR" b="1" dirty="0">
                <a:solidFill>
                  <a:schemeClr val="accent5"/>
                </a:solidFill>
              </a:rPr>
              <a:t>όνομα</a:t>
            </a:r>
            <a:r>
              <a:rPr lang="el-GR" dirty="0">
                <a:solidFill>
                  <a:schemeClr val="accent5"/>
                </a:solidFill>
              </a:rPr>
              <a:t> </a:t>
            </a:r>
            <a:endParaRPr lang="en-US" dirty="0" smtClean="0">
              <a:solidFill>
                <a:schemeClr val="accent5"/>
              </a:solidFill>
            </a:endParaRPr>
          </a:p>
          <a:p>
            <a:r>
              <a:rPr lang="el-GR" dirty="0"/>
              <a:t>το όνομα ενός προϊόντος είναι να </a:t>
            </a:r>
            <a:r>
              <a:rPr lang="el-GR" b="1" dirty="0"/>
              <a:t>προβάλει</a:t>
            </a:r>
            <a:r>
              <a:rPr lang="el-GR" dirty="0"/>
              <a:t> και να </a:t>
            </a:r>
            <a:r>
              <a:rPr lang="el-GR" b="1" dirty="0"/>
              <a:t>χαρακτηρίζει</a:t>
            </a:r>
            <a:r>
              <a:rPr lang="el-GR" dirty="0"/>
              <a:t> τα </a:t>
            </a:r>
            <a:r>
              <a:rPr lang="el-GR" b="1" dirty="0"/>
              <a:t>ποιοτικά του πλεονεκτήματα</a:t>
            </a:r>
            <a:r>
              <a:rPr lang="el-GR" dirty="0"/>
              <a:t>, να </a:t>
            </a:r>
            <a:r>
              <a:rPr lang="el-GR" b="1" dirty="0"/>
              <a:t>μεταφέρει το μήνυμα της φιλοσοφίας </a:t>
            </a:r>
            <a:r>
              <a:rPr lang="el-GR" dirty="0"/>
              <a:t>και της βασικής του ιδέας, να είναι </a:t>
            </a:r>
            <a:r>
              <a:rPr lang="el-GR" b="1" dirty="0"/>
              <a:t>εύκολο να αναγνωρισθεί</a:t>
            </a:r>
            <a:r>
              <a:rPr lang="el-GR" dirty="0"/>
              <a:t> σε σχέση με άλλα, και να </a:t>
            </a:r>
            <a:r>
              <a:rPr lang="el-GR" b="1" dirty="0"/>
              <a:t>μένει εύκολα στη μνήμη </a:t>
            </a:r>
            <a:r>
              <a:rPr lang="el-GR" dirty="0"/>
              <a:t>των καταναλωτών. Το όνομα πρέπει να είναι </a:t>
            </a:r>
            <a:r>
              <a:rPr lang="el-GR" b="1" dirty="0"/>
              <a:t>απλό, σύντομο, εύκολο στην προφορά, να αναγνωρίζεται και να γράφεται εύκολα, να προφέρεται με ένα μοναδικό τρόπο, να μην αφήνει περιθώρια για παρανόηση της χρήσης του, να προϊδεάζει για το προϊόν</a:t>
            </a:r>
            <a:r>
              <a:rPr lang="el-GR" dirty="0"/>
              <a:t> (για παράδειγμα στις δεκαετίες του προηγούμενου αιώνα χρησιμοποιούσαν στην Ελλάδα ονόματα όπως “ΠΛΥΝΤΗΡΕΧ” για απορρυπαντικό πλυντηρίου κ.α. που ακολουθούν κατά γράμμα αυτή τη τακτική), </a:t>
            </a:r>
            <a:r>
              <a:rPr lang="el-GR" b="1" dirty="0"/>
              <a:t>να υπαινίσσεται τα πλεονεκτήματά του, να μην δημιουργεί αρνητικές εντυπώσεις και να μην παραβιάζει με κανέναν τρόπο την κείμενη νομοθεσία. </a:t>
            </a:r>
            <a:endParaRPr lang="en-US" b="1" dirty="0" smtClean="0"/>
          </a:p>
          <a:p>
            <a:pPr marL="285750" indent="-285750">
              <a:buFont typeface="Wingdings" panose="05000000000000000000" pitchFamily="2" charset="2"/>
              <a:buChar char="Ø"/>
            </a:pPr>
            <a:r>
              <a:rPr lang="el-GR" b="1" dirty="0" smtClean="0">
                <a:solidFill>
                  <a:schemeClr val="accent5"/>
                </a:solidFill>
              </a:rPr>
              <a:t>συσκευασία του προϊόντος</a:t>
            </a:r>
            <a:endParaRPr lang="en-US" b="1" dirty="0" smtClean="0">
              <a:solidFill>
                <a:schemeClr val="accent5"/>
              </a:solidFill>
            </a:endParaRPr>
          </a:p>
          <a:p>
            <a:r>
              <a:rPr lang="el-GR" b="1" dirty="0" smtClean="0"/>
              <a:t>Το </a:t>
            </a:r>
            <a:r>
              <a:rPr lang="el-GR" b="1" dirty="0"/>
              <a:t>σχήμα, το </a:t>
            </a:r>
            <a:r>
              <a:rPr lang="el-GR" b="1" dirty="0" smtClean="0"/>
              <a:t>υλικό</a:t>
            </a:r>
            <a:r>
              <a:rPr lang="en-US" b="1" dirty="0" smtClean="0"/>
              <a:t> -</a:t>
            </a:r>
            <a:r>
              <a:rPr lang="el-GR" b="1" dirty="0" smtClean="0"/>
              <a:t> </a:t>
            </a:r>
            <a:r>
              <a:rPr lang="el-GR" dirty="0"/>
              <a:t>Η συσκευασία που χρησιμοποιείται για να προστατεύσει ένα προϊόν, χρησιμεύει επίσης στο να διευκολύνει την αποθήκευση και την μεταφορά, αλλά και να προσελκύσει ή να ενημερώσει τον καταναλωτή για τα χαρακτηριστικά του ίδιου του </a:t>
            </a:r>
            <a:r>
              <a:rPr lang="el-GR" dirty="0" smtClean="0"/>
              <a:t>προϊόντος</a:t>
            </a:r>
            <a:r>
              <a:rPr lang="en-US" dirty="0" smtClean="0"/>
              <a:t>.</a:t>
            </a:r>
            <a:endParaRPr lang="el-GR" dirty="0"/>
          </a:p>
        </p:txBody>
      </p:sp>
    </p:spTree>
    <p:extLst>
      <p:ext uri="{BB962C8B-B14F-4D97-AF65-F5344CB8AC3E}">
        <p14:creationId xmlns:p14="http://schemas.microsoft.com/office/powerpoint/2010/main" val="228184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8640"/>
            <a:ext cx="8041440" cy="1048221"/>
          </a:xfrm>
        </p:spPr>
        <p:txBody>
          <a:bodyPr/>
          <a:lstStyle/>
          <a:p>
            <a:r>
              <a:rPr lang="el-GR" sz="3000" dirty="0">
                <a:solidFill>
                  <a:srgbClr val="0070C0"/>
                </a:solidFill>
              </a:rPr>
              <a:t>1.1.4 Το Μείγμα Μάρκετινγκ (</a:t>
            </a:r>
            <a:r>
              <a:rPr lang="el-GR" sz="3000" dirty="0" err="1">
                <a:solidFill>
                  <a:srgbClr val="0070C0"/>
                </a:solidFill>
              </a:rPr>
              <a:t>Marketing</a:t>
            </a:r>
            <a:r>
              <a:rPr lang="el-GR" sz="3000" dirty="0">
                <a:solidFill>
                  <a:srgbClr val="0070C0"/>
                </a:solidFill>
              </a:rPr>
              <a:t> Mix) </a:t>
            </a:r>
            <a:endParaRPr lang="el-GR" dirty="0"/>
          </a:p>
        </p:txBody>
      </p:sp>
      <p:sp>
        <p:nvSpPr>
          <p:cNvPr id="3" name="Rectangle 2"/>
          <p:cNvSpPr/>
          <p:nvPr/>
        </p:nvSpPr>
        <p:spPr>
          <a:xfrm>
            <a:off x="683568" y="1196752"/>
            <a:ext cx="7632848" cy="5078313"/>
          </a:xfrm>
          <a:prstGeom prst="rect">
            <a:avLst/>
          </a:prstGeom>
        </p:spPr>
        <p:txBody>
          <a:bodyPr wrap="square">
            <a:spAutoFit/>
          </a:bodyPr>
          <a:lstStyle/>
          <a:p>
            <a:pPr marL="285750" indent="-285750">
              <a:buFont typeface="Wingdings" panose="05000000000000000000" pitchFamily="2" charset="2"/>
              <a:buChar char="ü"/>
            </a:pPr>
            <a:r>
              <a:rPr lang="el-GR" b="1" dirty="0" smtClean="0">
                <a:solidFill>
                  <a:srgbClr val="FF0000"/>
                </a:solidFill>
              </a:rPr>
              <a:t>Η </a:t>
            </a:r>
            <a:r>
              <a:rPr lang="el-GR" b="1" dirty="0">
                <a:solidFill>
                  <a:srgbClr val="FF0000"/>
                </a:solidFill>
              </a:rPr>
              <a:t>τιμή του προϊόντος (</a:t>
            </a:r>
            <a:r>
              <a:rPr lang="el-GR" b="1" dirty="0" err="1">
                <a:solidFill>
                  <a:srgbClr val="FF0000"/>
                </a:solidFill>
              </a:rPr>
              <a:t>Price</a:t>
            </a:r>
            <a:r>
              <a:rPr lang="el-GR" b="1" dirty="0">
                <a:solidFill>
                  <a:srgbClr val="FF0000"/>
                </a:solidFill>
              </a:rPr>
              <a:t>) </a:t>
            </a:r>
            <a:endParaRPr lang="en-US" b="1" dirty="0" smtClean="0">
              <a:solidFill>
                <a:srgbClr val="FF0000"/>
              </a:solidFill>
            </a:endParaRPr>
          </a:p>
          <a:p>
            <a:pPr marL="285750" indent="-285750">
              <a:buFont typeface="Wingdings" panose="05000000000000000000" pitchFamily="2" charset="2"/>
              <a:buChar char="ü"/>
            </a:pPr>
            <a:r>
              <a:rPr lang="el-GR" b="1" dirty="0">
                <a:solidFill>
                  <a:srgbClr val="FF0000"/>
                </a:solidFill>
              </a:rPr>
              <a:t>Η προώθηση / διαφήμιση του προϊόντος (</a:t>
            </a:r>
            <a:r>
              <a:rPr lang="el-GR" b="1" dirty="0" err="1">
                <a:solidFill>
                  <a:srgbClr val="FF0000"/>
                </a:solidFill>
              </a:rPr>
              <a:t>Promotion</a:t>
            </a:r>
            <a:r>
              <a:rPr lang="el-GR" b="1" dirty="0">
                <a:solidFill>
                  <a:srgbClr val="FF0000"/>
                </a:solidFill>
              </a:rPr>
              <a:t>/</a:t>
            </a:r>
            <a:r>
              <a:rPr lang="el-GR" b="1" dirty="0" err="1">
                <a:solidFill>
                  <a:srgbClr val="FF0000"/>
                </a:solidFill>
              </a:rPr>
              <a:t>Advertising</a:t>
            </a:r>
            <a:r>
              <a:rPr lang="el-GR" b="1" dirty="0" smtClean="0">
                <a:solidFill>
                  <a:srgbClr val="FF0000"/>
                </a:solidFill>
              </a:rPr>
              <a:t>)</a:t>
            </a:r>
            <a:endParaRPr lang="en-US" b="1" dirty="0" smtClean="0">
              <a:solidFill>
                <a:srgbClr val="FF0000"/>
              </a:solidFill>
            </a:endParaRPr>
          </a:p>
          <a:p>
            <a:r>
              <a:rPr lang="el-GR" dirty="0"/>
              <a:t>σκοπό </a:t>
            </a:r>
            <a:r>
              <a:rPr lang="el-GR" dirty="0" smtClean="0"/>
              <a:t>έχει  </a:t>
            </a:r>
            <a:r>
              <a:rPr lang="el-GR" dirty="0"/>
              <a:t>να </a:t>
            </a:r>
            <a:r>
              <a:rPr lang="el-GR" dirty="0" smtClean="0"/>
              <a:t>περιορίσει </a:t>
            </a:r>
            <a:r>
              <a:rPr lang="el-GR" dirty="0"/>
              <a:t>στο ελάχιστο την πρώτη φάση του κύκλου ζωής κάθε προϊόντος (φάση: ερωτηματικό), και κατά συνέπεια να </a:t>
            </a:r>
            <a:r>
              <a:rPr lang="el-GR" dirty="0" smtClean="0"/>
              <a:t>μεγιστοποιήσει </a:t>
            </a:r>
            <a:r>
              <a:rPr lang="el-GR" dirty="0"/>
              <a:t>τα έσοδα της επιχείρησης. Αντίθετα για τις επόμενες δύο φάσεις (δηλαδή τις φάσεις : αστέρι και αγελάδα), στόχος του Μάρκετινγκ είναι να τις επιμηκύνει όσο δυνατόν περισσότερο. Χρειάζεται μεγάλη προσοχή όμως διότι οι ΔΑΠΑΝΕΣ για τις παραπάνω ενέργειες, επιβαρύνουν το συνολικό κόστος ενός προϊόντος, με αποτέλεσμα αυτό να έχει επιπτώσεις στην τελική τιμή ή την ποιότητά του (συγκοινωνούντα δοχεία). </a:t>
            </a:r>
            <a:endParaRPr lang="el-GR" dirty="0" smtClean="0"/>
          </a:p>
          <a:p>
            <a:pPr marL="285750" indent="-285750">
              <a:buFont typeface="Wingdings" panose="05000000000000000000" pitchFamily="2" charset="2"/>
              <a:buChar char="ü"/>
            </a:pPr>
            <a:r>
              <a:rPr lang="el-GR" b="1" dirty="0">
                <a:solidFill>
                  <a:srgbClr val="FF0000"/>
                </a:solidFill>
              </a:rPr>
              <a:t> Η τοποθεσία (</a:t>
            </a:r>
            <a:r>
              <a:rPr lang="en-US" b="1" dirty="0">
                <a:solidFill>
                  <a:srgbClr val="FF0000"/>
                </a:solidFill>
              </a:rPr>
              <a:t>Place) </a:t>
            </a:r>
            <a:endParaRPr lang="el-GR" b="1" dirty="0" smtClean="0">
              <a:solidFill>
                <a:srgbClr val="FF0000"/>
              </a:solidFill>
            </a:endParaRPr>
          </a:p>
          <a:p>
            <a:r>
              <a:rPr lang="el-GR" dirty="0"/>
              <a:t> η τοποθεσία των καταστημάτων πώλησης και τον αντίκτυπο που θα έχει στο αγοραστικό κοινό. </a:t>
            </a:r>
            <a:r>
              <a:rPr lang="el-GR" dirty="0"/>
              <a:t>Επίσης εάν επιλεγεί η αποθήκη του </a:t>
            </a:r>
            <a:r>
              <a:rPr lang="el-GR" dirty="0" smtClean="0"/>
              <a:t> προϊόντος </a:t>
            </a:r>
            <a:r>
              <a:rPr lang="el-GR" dirty="0"/>
              <a:t>να βρίσκεται πολύ μακριά από τα σημεία διανομής και πώλησης, τότε το κόστος μεταφοράς θα αυξηθεί πολύ με αποτέλεσμα να επηρεάζει τους υπόλοιπους παράγοντες του Μείγματος με σοβαρές επιπτώσεις. </a:t>
            </a:r>
            <a:r>
              <a:rPr lang="el-GR" dirty="0"/>
              <a:t>Η τοποθεσία επίσης εξαρτάται από τις καταναλωτικές προτιμήσεις των υποψήφιων αγοραστών </a:t>
            </a:r>
          </a:p>
        </p:txBody>
      </p:sp>
    </p:spTree>
    <p:extLst>
      <p:ext uri="{BB962C8B-B14F-4D97-AF65-F5344CB8AC3E}">
        <p14:creationId xmlns:p14="http://schemas.microsoft.com/office/powerpoint/2010/main" val="339102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04205"/>
          </a:xfrm>
        </p:spPr>
        <p:txBody>
          <a:bodyPr/>
          <a:lstStyle/>
          <a:p>
            <a:r>
              <a:rPr lang="el-GR" sz="3000" dirty="0">
                <a:solidFill>
                  <a:srgbClr val="0070C0"/>
                </a:solidFill>
              </a:rPr>
              <a:t>1.1.5 Καινοτομίες για την Επιχειρηματικότητα στο τομέα της Πληροφορικής. </a:t>
            </a:r>
          </a:p>
        </p:txBody>
      </p:sp>
      <p:sp>
        <p:nvSpPr>
          <p:cNvPr id="3" name="Rectangle 2"/>
          <p:cNvSpPr/>
          <p:nvPr/>
        </p:nvSpPr>
        <p:spPr>
          <a:xfrm>
            <a:off x="683568" y="1772816"/>
            <a:ext cx="7704856" cy="3416320"/>
          </a:xfrm>
          <a:prstGeom prst="rect">
            <a:avLst/>
          </a:prstGeom>
        </p:spPr>
        <p:txBody>
          <a:bodyPr wrap="square">
            <a:spAutoFit/>
          </a:bodyPr>
          <a:lstStyle/>
          <a:p>
            <a:r>
              <a:rPr lang="el-GR" dirty="0"/>
              <a:t>Τα τελευταία χρόνια, ξεπηδούν ολοένα και περισσότερες μικρές εταιρείες, στην Ελληνική Αγορά Πληροφορικής, που δραστηριοποιούνται στην έρευνα, στην </a:t>
            </a:r>
            <a:r>
              <a:rPr lang="el-GR" b="1" dirty="0"/>
              <a:t>καινοτομία στην εφαρμογή Νέων Τεχνολογιών και Ιδεών</a:t>
            </a:r>
            <a:r>
              <a:rPr lang="el-GR" dirty="0"/>
              <a:t>. Σκοπός των </a:t>
            </a:r>
            <a:r>
              <a:rPr lang="el-GR" b="1" dirty="0">
                <a:solidFill>
                  <a:srgbClr val="FF0000"/>
                </a:solidFill>
              </a:rPr>
              <a:t>ΝΕΟΦΥΩΝ ΕΠΙΧΕΙΡΗΣΕΩΝ (</a:t>
            </a:r>
            <a:r>
              <a:rPr lang="el-GR" b="1" dirty="0" err="1">
                <a:solidFill>
                  <a:srgbClr val="FF0000"/>
                </a:solidFill>
              </a:rPr>
              <a:t>start</a:t>
            </a:r>
            <a:r>
              <a:rPr lang="el-GR" b="1" dirty="0">
                <a:solidFill>
                  <a:srgbClr val="FF0000"/>
                </a:solidFill>
              </a:rPr>
              <a:t>-</a:t>
            </a:r>
            <a:r>
              <a:rPr lang="el-GR" b="1" dirty="0" err="1">
                <a:solidFill>
                  <a:srgbClr val="FF0000"/>
                </a:solidFill>
              </a:rPr>
              <a:t>up</a:t>
            </a:r>
            <a:r>
              <a:rPr lang="el-GR" b="1" dirty="0">
                <a:solidFill>
                  <a:srgbClr val="FF0000"/>
                </a:solidFill>
              </a:rPr>
              <a:t> </a:t>
            </a:r>
            <a:r>
              <a:rPr lang="el-GR" b="1" dirty="0" err="1">
                <a:solidFill>
                  <a:srgbClr val="FF0000"/>
                </a:solidFill>
              </a:rPr>
              <a:t>companies</a:t>
            </a:r>
            <a:r>
              <a:rPr lang="el-GR" b="1" dirty="0">
                <a:solidFill>
                  <a:srgbClr val="FF0000"/>
                </a:solidFill>
              </a:rPr>
              <a:t>)  </a:t>
            </a:r>
            <a:r>
              <a:rPr lang="el-GR" dirty="0"/>
              <a:t>που αποτελούνται από στελέχη με όραμα και δημιουργικότητα , είναι να ανακαλύπτουν και να διαχέουν Υπηρεσίες και Καινοτομίες για την Επιχειρηματικότητα στον τομέα της Πληροφορικής και των Νέων Τεχνολογιών (http://hellenicstartups.gr). Γι’ αυτό το λόγο δίνονται κίνητρα και παροχές σε νέους σε όλη την Ευρωπαϊκή Ένωση  να μελετήσουν, να αναπτύξουν και να δραστηριοποιηθούν εμπορικά, πάνω σε καινοτόμα προϊόντα ή υπηρεσίες (π.χ. ανάπτυξη </a:t>
            </a:r>
            <a:r>
              <a:rPr lang="el-GR" dirty="0" err="1"/>
              <a:t>on</a:t>
            </a:r>
            <a:r>
              <a:rPr lang="el-GR" dirty="0"/>
              <a:t>-</a:t>
            </a:r>
            <a:r>
              <a:rPr lang="el-GR" dirty="0" err="1"/>
              <a:t>line</a:t>
            </a:r>
            <a:r>
              <a:rPr lang="el-GR" dirty="0"/>
              <a:t> εφαρμογών για κινητά τηλέφωνα σε τομείς της υγείας, των μεταφορών, ψυχαγωγίας κ.α.). </a:t>
            </a:r>
          </a:p>
        </p:txBody>
      </p:sp>
    </p:spTree>
    <p:extLst>
      <p:ext uri="{BB962C8B-B14F-4D97-AF65-F5344CB8AC3E}">
        <p14:creationId xmlns:p14="http://schemas.microsoft.com/office/powerpoint/2010/main" val="3272688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76213"/>
          </a:xfrm>
        </p:spPr>
        <p:txBody>
          <a:bodyPr/>
          <a:lstStyle/>
          <a:p>
            <a:r>
              <a:rPr lang="el-GR" sz="3000" dirty="0">
                <a:solidFill>
                  <a:srgbClr val="0070C0"/>
                </a:solidFill>
              </a:rPr>
              <a:t>1.2 Εισαγωγή στις Κατηγορίες προσωπικών και κινητών υπολογιστικών συσκευών.</a:t>
            </a:r>
          </a:p>
        </p:txBody>
      </p:sp>
      <p:sp>
        <p:nvSpPr>
          <p:cNvPr id="3" name="Rectangle 2"/>
          <p:cNvSpPr/>
          <p:nvPr/>
        </p:nvSpPr>
        <p:spPr>
          <a:xfrm>
            <a:off x="755576" y="1628800"/>
            <a:ext cx="7560840" cy="3970318"/>
          </a:xfrm>
          <a:prstGeom prst="rect">
            <a:avLst/>
          </a:prstGeom>
        </p:spPr>
        <p:txBody>
          <a:bodyPr wrap="square">
            <a:spAutoFit/>
          </a:bodyPr>
          <a:lstStyle/>
          <a:p>
            <a:r>
              <a:rPr lang="el-GR" dirty="0"/>
              <a:t>Όταν λέμε Προσωπικός Υπολογιστής- P.C. αναφερόμαστε στο σύνολο του υλικού και των εξαρτημάτων που απαρτίζουν ένα υπολογιστικό σύστημα μικρής κλίμακας. </a:t>
            </a:r>
            <a:endParaRPr lang="el-GR" dirty="0" smtClean="0"/>
          </a:p>
          <a:p>
            <a:r>
              <a:rPr lang="el-GR" dirty="0" smtClean="0"/>
              <a:t>Ο </a:t>
            </a:r>
            <a:r>
              <a:rPr lang="el-GR" dirty="0"/>
              <a:t>πρώτος προσωπικός υπολογιστής (</a:t>
            </a:r>
            <a:r>
              <a:rPr lang="el-GR" dirty="0" err="1"/>
              <a:t>personal</a:t>
            </a:r>
            <a:r>
              <a:rPr lang="el-GR" dirty="0"/>
              <a:t> </a:t>
            </a:r>
            <a:r>
              <a:rPr lang="el-GR" dirty="0" err="1"/>
              <a:t>computer</a:t>
            </a:r>
            <a:r>
              <a:rPr lang="el-GR" dirty="0"/>
              <a:t>) παρουσιάστηκε το 1981. </a:t>
            </a:r>
            <a:endParaRPr lang="el-GR" dirty="0" smtClean="0"/>
          </a:p>
          <a:p>
            <a:r>
              <a:rPr lang="el-GR" dirty="0" smtClean="0"/>
              <a:t>Παλαιότερα </a:t>
            </a:r>
            <a:r>
              <a:rPr lang="el-GR" dirty="0"/>
              <a:t>τα Υπολογιστικά Συστήματα ήταν Μεγάλης ή Μεσαίας κλίμακας και η τιμή τους ήταν απαγορευτική για τον μεσαίο καταναλωτή.  </a:t>
            </a:r>
          </a:p>
          <a:p>
            <a:r>
              <a:rPr lang="el-GR" dirty="0"/>
              <a:t>Οι κατηγορίες Προσωπικού Υπολογιστή της Ελληνικής ή της Διεθνούς Αγοράς Πληροφορικής είναι:  </a:t>
            </a:r>
            <a:endParaRPr lang="el-GR" dirty="0" smtClean="0"/>
          </a:p>
          <a:p>
            <a:r>
              <a:rPr lang="el-GR" dirty="0" smtClean="0"/>
              <a:t>● </a:t>
            </a:r>
            <a:r>
              <a:rPr lang="el-GR" b="1" dirty="0"/>
              <a:t>Επιτραπέζιος υπολογιστής (</a:t>
            </a:r>
            <a:r>
              <a:rPr lang="el-GR" b="1" dirty="0" err="1"/>
              <a:t>desktop</a:t>
            </a:r>
            <a:r>
              <a:rPr lang="el-GR" b="1" dirty="0"/>
              <a:t> PC) </a:t>
            </a:r>
            <a:endParaRPr lang="el-GR" b="1" dirty="0" smtClean="0"/>
          </a:p>
          <a:p>
            <a:r>
              <a:rPr lang="el-GR" dirty="0" smtClean="0"/>
              <a:t>● </a:t>
            </a:r>
            <a:r>
              <a:rPr lang="el-GR" b="1" dirty="0"/>
              <a:t>Φορητός υπολογιστής (</a:t>
            </a:r>
            <a:r>
              <a:rPr lang="el-GR" b="1" dirty="0" err="1"/>
              <a:t>Laptop</a:t>
            </a:r>
            <a:r>
              <a:rPr lang="el-GR" b="1" dirty="0"/>
              <a:t>) </a:t>
            </a:r>
            <a:endParaRPr lang="el-GR" b="1" dirty="0" smtClean="0"/>
          </a:p>
          <a:p>
            <a:r>
              <a:rPr lang="el-GR" dirty="0" smtClean="0"/>
              <a:t>και </a:t>
            </a:r>
            <a:r>
              <a:rPr lang="el-GR" dirty="0"/>
              <a:t>των κινητών υπολογιστικών συσκευών είναι:  </a:t>
            </a:r>
            <a:endParaRPr lang="el-GR" dirty="0" smtClean="0"/>
          </a:p>
          <a:p>
            <a:r>
              <a:rPr lang="el-GR" dirty="0" smtClean="0"/>
              <a:t>● </a:t>
            </a:r>
            <a:r>
              <a:rPr lang="el-GR" b="1" dirty="0" err="1"/>
              <a:t>Tablet</a:t>
            </a:r>
            <a:r>
              <a:rPr lang="el-GR" b="1" dirty="0"/>
              <a:t> (Ταμπλέτα) </a:t>
            </a:r>
            <a:endParaRPr lang="el-GR" b="1" dirty="0" smtClean="0"/>
          </a:p>
          <a:p>
            <a:r>
              <a:rPr lang="el-GR" dirty="0" smtClean="0"/>
              <a:t>● </a:t>
            </a:r>
            <a:r>
              <a:rPr lang="el-GR" b="1" dirty="0" err="1"/>
              <a:t>Smartphone</a:t>
            </a:r>
            <a:r>
              <a:rPr lang="el-GR" b="1" dirty="0"/>
              <a:t> (Έξυπνο Τηλέφωνο) </a:t>
            </a:r>
          </a:p>
        </p:txBody>
      </p:sp>
    </p:spTree>
    <p:extLst>
      <p:ext uri="{BB962C8B-B14F-4D97-AF65-F5344CB8AC3E}">
        <p14:creationId xmlns:p14="http://schemas.microsoft.com/office/powerpoint/2010/main" val="184982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23" y="220539"/>
            <a:ext cx="8041440" cy="616173"/>
          </a:xfrm>
        </p:spPr>
        <p:txBody>
          <a:bodyPr/>
          <a:lstStyle/>
          <a:p>
            <a:r>
              <a:rPr lang="el-GR" sz="3000" dirty="0">
                <a:solidFill>
                  <a:srgbClr val="0070C0"/>
                </a:solidFill>
              </a:rPr>
              <a:t>1.2.1 Σταθερός υπολογιστής (</a:t>
            </a:r>
            <a:r>
              <a:rPr lang="en-US" sz="3000" dirty="0">
                <a:solidFill>
                  <a:srgbClr val="0070C0"/>
                </a:solidFill>
              </a:rPr>
              <a:t>PC) </a:t>
            </a:r>
            <a:endParaRPr lang="el-GR" sz="3000" dirty="0">
              <a:solidFill>
                <a:srgbClr val="0070C0"/>
              </a:solidFill>
            </a:endParaRPr>
          </a:p>
        </p:txBody>
      </p:sp>
      <p:sp>
        <p:nvSpPr>
          <p:cNvPr id="3" name="Rectangle 2"/>
          <p:cNvSpPr/>
          <p:nvPr/>
        </p:nvSpPr>
        <p:spPr>
          <a:xfrm>
            <a:off x="532696" y="980728"/>
            <a:ext cx="7992888" cy="5078313"/>
          </a:xfrm>
          <a:prstGeom prst="rect">
            <a:avLst/>
          </a:prstGeom>
        </p:spPr>
        <p:txBody>
          <a:bodyPr wrap="square">
            <a:spAutoFit/>
          </a:bodyPr>
          <a:lstStyle/>
          <a:p>
            <a:r>
              <a:rPr lang="el-GR" dirty="0"/>
              <a:t>O επιτραπέζιος υπολογιστής ή υπολογιστής γραφείου (</a:t>
            </a:r>
            <a:r>
              <a:rPr lang="el-GR" dirty="0" err="1"/>
              <a:t>Desktop</a:t>
            </a:r>
            <a:r>
              <a:rPr lang="el-GR" dirty="0"/>
              <a:t> </a:t>
            </a:r>
            <a:r>
              <a:rPr lang="el-GR" dirty="0" err="1"/>
              <a:t>Computer</a:t>
            </a:r>
            <a:r>
              <a:rPr lang="el-GR" dirty="0"/>
              <a:t> / Office </a:t>
            </a:r>
            <a:r>
              <a:rPr lang="el-GR" dirty="0" err="1"/>
              <a:t>Computer</a:t>
            </a:r>
            <a:r>
              <a:rPr lang="el-GR" dirty="0"/>
              <a:t>) είναι είδος προσωπικού υπολογιστή για χρήση στο γραφείο ή στο σπίτι. Χαρακτηρίζεται επιτραπέζιος γιατί συνήθως η οθόνη αλλά και η κύρια μονάδα του (κουτί ή πύργος) τοποθετούνται επάνω σε γραφείο. Επίσης σε αντιδιαστολή με τον φορητό υπολογιστή δεν διαθέτει </a:t>
            </a:r>
            <a:r>
              <a:rPr lang="el-GR" dirty="0" err="1"/>
              <a:t>φορητότητα</a:t>
            </a:r>
            <a:r>
              <a:rPr lang="el-GR" dirty="0" smtClean="0"/>
              <a:t>,. </a:t>
            </a:r>
            <a:endParaRPr lang="el-GR" dirty="0"/>
          </a:p>
          <a:p>
            <a:r>
              <a:rPr lang="el-GR" dirty="0"/>
              <a:t>Ανήκει στην κατηγορία υπολογιστών Τετάρτης γενιάς (1979 - σήμερα) και διαδόθηκε στο ευρύ κοινό χάρη στις αξιοσημείωτες επιδόσεις του, αλλά και την ευκολία χρήσης του μετά την ανάπτυξη των γραφικών περιβαλλόντων χρήστη. Ένας σημερινής τεχνολογίας επιτραπέζιος υπολογιστής εκτελεί εκατομμύρια φορές </a:t>
            </a:r>
            <a:r>
              <a:rPr lang="el-GR" dirty="0" smtClean="0"/>
              <a:t>περισσότερες</a:t>
            </a:r>
            <a:endParaRPr lang="en-US" dirty="0" smtClean="0"/>
          </a:p>
          <a:p>
            <a:r>
              <a:rPr lang="el-GR" dirty="0" smtClean="0"/>
              <a:t>μαθηματικές </a:t>
            </a:r>
            <a:r>
              <a:rPr lang="el-GR" dirty="0"/>
              <a:t>πράξεις ανά </a:t>
            </a:r>
            <a:endParaRPr lang="en-US" dirty="0"/>
          </a:p>
          <a:p>
            <a:r>
              <a:rPr lang="el-GR" dirty="0" smtClean="0"/>
              <a:t>δευτερόλεπτο </a:t>
            </a:r>
            <a:r>
              <a:rPr lang="el-GR" dirty="0"/>
              <a:t>σε σχέση με </a:t>
            </a:r>
            <a:r>
              <a:rPr lang="el-GR" dirty="0" smtClean="0"/>
              <a:t>τους</a:t>
            </a:r>
            <a:endParaRPr lang="en-US" dirty="0" smtClean="0"/>
          </a:p>
          <a:p>
            <a:r>
              <a:rPr lang="el-GR" dirty="0" smtClean="0"/>
              <a:t>προγόνους του</a:t>
            </a:r>
            <a:r>
              <a:rPr lang="en-US" dirty="0" smtClean="0"/>
              <a:t>.</a:t>
            </a:r>
          </a:p>
          <a:p>
            <a:r>
              <a:rPr lang="el-GR" dirty="0" smtClean="0"/>
              <a:t>Χαρακτηρίζεται </a:t>
            </a:r>
            <a:r>
              <a:rPr lang="el-GR" dirty="0"/>
              <a:t>επίσης από </a:t>
            </a:r>
            <a:endParaRPr lang="en-US" dirty="0" smtClean="0"/>
          </a:p>
          <a:p>
            <a:r>
              <a:rPr lang="el-GR" dirty="0" smtClean="0"/>
              <a:t>τη </a:t>
            </a:r>
            <a:r>
              <a:rPr lang="el-GR" dirty="0"/>
              <a:t>μικρή κατανάλωση ενέργειας, </a:t>
            </a:r>
            <a:endParaRPr lang="en-US" dirty="0" smtClean="0"/>
          </a:p>
          <a:p>
            <a:r>
              <a:rPr lang="el-GR" dirty="0" smtClean="0"/>
              <a:t>αλλά </a:t>
            </a:r>
            <a:r>
              <a:rPr lang="el-GR" dirty="0"/>
              <a:t>και την εύκολη και </a:t>
            </a:r>
            <a:r>
              <a:rPr lang="el-GR" dirty="0" smtClean="0"/>
              <a:t>γρήγορη</a:t>
            </a:r>
            <a:endParaRPr lang="en-US" dirty="0" smtClean="0"/>
          </a:p>
          <a:p>
            <a:r>
              <a:rPr lang="el-GR" dirty="0" smtClean="0"/>
              <a:t>συναρμολόγηση </a:t>
            </a:r>
            <a:r>
              <a:rPr lang="el-GR" dirty="0"/>
              <a:t>των </a:t>
            </a:r>
            <a:r>
              <a:rPr lang="el-GR" dirty="0" smtClean="0"/>
              <a:t>κομματιών</a:t>
            </a:r>
            <a:endParaRPr lang="en-US" dirty="0" smtClean="0"/>
          </a:p>
          <a:p>
            <a:r>
              <a:rPr lang="el-GR" dirty="0" smtClean="0"/>
              <a:t>που </a:t>
            </a:r>
            <a:r>
              <a:rPr lang="el-GR" dirty="0"/>
              <a:t>τον αποτελούν.</a:t>
            </a:r>
          </a:p>
        </p:txBody>
      </p:sp>
      <p:pic>
        <p:nvPicPr>
          <p:cNvPr id="2050" name="Picture 2" descr="Αποτέλεσμα εικόνας για 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775482"/>
            <a:ext cx="4762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99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20" y="120124"/>
            <a:ext cx="7621120" cy="648072"/>
          </a:xfrm>
        </p:spPr>
        <p:txBody>
          <a:bodyPr/>
          <a:lstStyle/>
          <a:p>
            <a:r>
              <a:rPr lang="el-GR" sz="3000" dirty="0">
                <a:solidFill>
                  <a:srgbClr val="0070C0"/>
                </a:solidFill>
              </a:rPr>
              <a:t>1.2.2 Φορητός υπολογιστής (</a:t>
            </a:r>
            <a:r>
              <a:rPr lang="en-US" sz="3000" dirty="0">
                <a:solidFill>
                  <a:srgbClr val="0070C0"/>
                </a:solidFill>
              </a:rPr>
              <a:t>Laptop) </a:t>
            </a:r>
            <a:endParaRPr lang="el-GR" sz="3000" dirty="0">
              <a:solidFill>
                <a:srgbClr val="0070C0"/>
              </a:solidFill>
            </a:endParaRPr>
          </a:p>
        </p:txBody>
      </p:sp>
      <p:sp>
        <p:nvSpPr>
          <p:cNvPr id="3" name="Rectangle 2"/>
          <p:cNvSpPr/>
          <p:nvPr/>
        </p:nvSpPr>
        <p:spPr>
          <a:xfrm>
            <a:off x="251520" y="1052736"/>
            <a:ext cx="8136904" cy="5355312"/>
          </a:xfrm>
          <a:prstGeom prst="rect">
            <a:avLst/>
          </a:prstGeom>
        </p:spPr>
        <p:txBody>
          <a:bodyPr wrap="square">
            <a:spAutoFit/>
          </a:bodyPr>
          <a:lstStyle/>
          <a:p>
            <a:r>
              <a:rPr lang="el-GR" dirty="0"/>
              <a:t>Φορητός Υπολογιστής (</a:t>
            </a:r>
            <a:r>
              <a:rPr lang="el-GR" dirty="0" err="1"/>
              <a:t>Laptop</a:t>
            </a:r>
            <a:r>
              <a:rPr lang="el-GR" dirty="0"/>
              <a:t> </a:t>
            </a:r>
            <a:r>
              <a:rPr lang="el-GR" dirty="0" err="1"/>
              <a:t>Computer</a:t>
            </a:r>
            <a:r>
              <a:rPr lang="el-GR" dirty="0"/>
              <a:t>/ </a:t>
            </a:r>
            <a:r>
              <a:rPr lang="el-GR" dirty="0" err="1"/>
              <a:t>Notebook</a:t>
            </a:r>
            <a:r>
              <a:rPr lang="el-GR" dirty="0"/>
              <a:t>) </a:t>
            </a:r>
            <a:endParaRPr lang="el-GR" dirty="0"/>
          </a:p>
          <a:p>
            <a:r>
              <a:rPr lang="el-GR" dirty="0"/>
              <a:t>είναι </a:t>
            </a:r>
            <a:r>
              <a:rPr lang="el-GR" dirty="0"/>
              <a:t>ένας ηλεκτρονικός υπολογιστής </a:t>
            </a:r>
            <a:r>
              <a:rPr lang="el-GR" dirty="0"/>
              <a:t>μικρού </a:t>
            </a:r>
            <a:r>
              <a:rPr lang="el-GR" dirty="0" smtClean="0"/>
              <a:t>μεγέθους</a:t>
            </a:r>
          </a:p>
          <a:p>
            <a:r>
              <a:rPr lang="el-GR" dirty="0" smtClean="0"/>
              <a:t>και </a:t>
            </a:r>
            <a:r>
              <a:rPr lang="el-GR" dirty="0"/>
              <a:t>βάρους με εύκολη  </a:t>
            </a:r>
            <a:r>
              <a:rPr lang="el-GR" dirty="0" err="1"/>
              <a:t>μεταφερσιμότητα</a:t>
            </a:r>
            <a:r>
              <a:rPr lang="el-GR" dirty="0"/>
              <a:t> (</a:t>
            </a:r>
            <a:r>
              <a:rPr lang="el-GR" dirty="0" err="1"/>
              <a:t>portability</a:t>
            </a:r>
            <a:r>
              <a:rPr lang="el-GR" dirty="0" smtClean="0"/>
              <a:t>),</a:t>
            </a:r>
          </a:p>
          <a:p>
            <a:r>
              <a:rPr lang="el-GR" dirty="0" smtClean="0"/>
              <a:t>που </a:t>
            </a:r>
            <a:r>
              <a:rPr lang="el-GR" dirty="0"/>
              <a:t>διαθέτει ενεργειακή </a:t>
            </a:r>
            <a:r>
              <a:rPr lang="el-GR" dirty="0" smtClean="0"/>
              <a:t>αυτονομία. </a:t>
            </a:r>
            <a:r>
              <a:rPr lang="el-GR" dirty="0"/>
              <a:t>Ο φορητός </a:t>
            </a:r>
            <a:endParaRPr lang="el-GR" dirty="0"/>
          </a:p>
          <a:p>
            <a:r>
              <a:rPr lang="el-GR" dirty="0" smtClean="0"/>
              <a:t>υπολογιστής </a:t>
            </a:r>
            <a:r>
              <a:rPr lang="el-GR" dirty="0"/>
              <a:t>ενσωματώνει πολλές </a:t>
            </a:r>
            <a:r>
              <a:rPr lang="el-GR" dirty="0"/>
              <a:t>και καινοτόμες </a:t>
            </a:r>
            <a:endParaRPr lang="el-GR" dirty="0" smtClean="0"/>
          </a:p>
          <a:p>
            <a:r>
              <a:rPr lang="el-GR" dirty="0" smtClean="0"/>
              <a:t>τεχνολογίες </a:t>
            </a:r>
            <a:r>
              <a:rPr lang="el-GR" dirty="0"/>
              <a:t>με προσιτό πλέον </a:t>
            </a:r>
            <a:r>
              <a:rPr lang="el-GR" dirty="0" smtClean="0"/>
              <a:t>κόστος όπως </a:t>
            </a:r>
            <a:r>
              <a:rPr lang="el-GR" dirty="0"/>
              <a:t>η τεχνολογία </a:t>
            </a:r>
            <a:endParaRPr lang="el-GR" dirty="0" smtClean="0"/>
          </a:p>
          <a:p>
            <a:r>
              <a:rPr lang="el-GR" b="1" dirty="0" smtClean="0"/>
              <a:t>οθόνης </a:t>
            </a:r>
            <a:r>
              <a:rPr lang="el-GR" b="1" dirty="0"/>
              <a:t>LED</a:t>
            </a:r>
            <a:r>
              <a:rPr lang="el-GR" dirty="0"/>
              <a:t>, ή </a:t>
            </a:r>
            <a:r>
              <a:rPr lang="el-GR" sz="1400" dirty="0"/>
              <a:t>διόδου εκπομπής φωτός (</a:t>
            </a:r>
            <a:r>
              <a:rPr lang="el-GR" sz="1400" dirty="0" err="1"/>
              <a:t>Light</a:t>
            </a:r>
            <a:r>
              <a:rPr lang="el-GR" sz="1400" dirty="0"/>
              <a:t> </a:t>
            </a:r>
            <a:r>
              <a:rPr lang="el-GR" sz="1400" dirty="0" err="1"/>
              <a:t>Emitting</a:t>
            </a:r>
            <a:r>
              <a:rPr lang="el-GR" sz="1400" dirty="0"/>
              <a:t> </a:t>
            </a:r>
            <a:r>
              <a:rPr lang="el-GR" sz="1400" dirty="0" err="1"/>
              <a:t>Diode</a:t>
            </a:r>
            <a:r>
              <a:rPr lang="el-GR" dirty="0"/>
              <a:t>). </a:t>
            </a:r>
            <a:endParaRPr lang="el-GR" dirty="0" smtClean="0"/>
          </a:p>
          <a:p>
            <a:r>
              <a:rPr lang="el-GR" dirty="0" smtClean="0"/>
              <a:t>Η </a:t>
            </a:r>
            <a:r>
              <a:rPr lang="el-GR" dirty="0"/>
              <a:t>πολύ γνωστή, και ευρύτατα διαδεδομένη μέχρι πρότινος, </a:t>
            </a:r>
            <a:endParaRPr lang="el-GR" dirty="0" smtClean="0"/>
          </a:p>
          <a:p>
            <a:r>
              <a:rPr lang="el-GR" dirty="0" smtClean="0"/>
              <a:t>τεχνολογία </a:t>
            </a:r>
            <a:r>
              <a:rPr lang="el-GR" dirty="0"/>
              <a:t>LCD, έχει πλέον εγκαταλειφθεί και ελάχιστα μοντέλα έχουν τέτοιο τύπο οθόνης. Η αναλογία πλευρών της οθόνης είναι πλέον 16:9 (ευρεία οθόνη) ή </a:t>
            </a:r>
            <a:r>
              <a:rPr lang="el-GR" dirty="0" err="1"/>
              <a:t>wide</a:t>
            </a:r>
            <a:r>
              <a:rPr lang="el-GR" dirty="0"/>
              <a:t>, σχεδόν σε όλους τους φορητούς αντί της παλαιότερης 4:3. </a:t>
            </a:r>
          </a:p>
          <a:p>
            <a:r>
              <a:rPr lang="el-GR" dirty="0"/>
              <a:t>Στα </a:t>
            </a:r>
            <a:r>
              <a:rPr lang="el-GR" b="1" dirty="0"/>
              <a:t>θετικά του σημεία</a:t>
            </a:r>
            <a:r>
              <a:rPr lang="el-GR" dirty="0"/>
              <a:t> μπορούμε να συμπεριλάβουμε την </a:t>
            </a:r>
            <a:r>
              <a:rPr lang="el-GR" b="1" dirty="0"/>
              <a:t>εργονομική κατασκευή του, τη </a:t>
            </a:r>
            <a:r>
              <a:rPr lang="el-GR" b="1" dirty="0" err="1"/>
              <a:t>φορητότητα</a:t>
            </a:r>
            <a:r>
              <a:rPr lang="el-GR" b="1" dirty="0"/>
              <a:t>, και τους μεγάλους χρόνους αυτονομίας </a:t>
            </a:r>
            <a:r>
              <a:rPr lang="el-GR" dirty="0"/>
              <a:t>που παρέχουν οι σύγχρονοι </a:t>
            </a:r>
            <a:r>
              <a:rPr lang="el-GR" dirty="0" smtClean="0"/>
              <a:t>τύποι </a:t>
            </a:r>
            <a:r>
              <a:rPr lang="el-GR" dirty="0"/>
              <a:t>μπαταριών και τέλος τη μικρότερη κ</a:t>
            </a:r>
            <a:r>
              <a:rPr lang="el-GR" dirty="0" smtClean="0"/>
              <a:t>ατανάλωση </a:t>
            </a:r>
            <a:r>
              <a:rPr lang="el-GR" dirty="0"/>
              <a:t>ρεύματος (τουλάχιστον 50% μικρότερη απ´ ότι ένας επιτραπέζιος). </a:t>
            </a:r>
          </a:p>
          <a:p>
            <a:r>
              <a:rPr lang="el-GR" dirty="0"/>
              <a:t>Στα </a:t>
            </a:r>
            <a:r>
              <a:rPr lang="el-GR" b="1" dirty="0"/>
              <a:t>αρνητικά σημεία </a:t>
            </a:r>
            <a:r>
              <a:rPr lang="el-GR" dirty="0"/>
              <a:t>περιλαμβάνονται: το ελαφρώς </a:t>
            </a:r>
            <a:r>
              <a:rPr lang="el-GR" b="1" dirty="0"/>
              <a:t>μεγαλύτερο κόστος αγοράς, οι λιγότερες και ακριβότερες επιλογές αναβάθμισης</a:t>
            </a:r>
            <a:r>
              <a:rPr lang="el-GR" dirty="0"/>
              <a:t> σε σχέση με τα επιτραπέζια συστήματα και η </a:t>
            </a:r>
            <a:r>
              <a:rPr lang="el-GR" b="1" dirty="0"/>
              <a:t>ευαισθησία</a:t>
            </a:r>
            <a:r>
              <a:rPr lang="el-GR" dirty="0"/>
              <a:t> που παρουσιάζουν λόγω της υψηλής συρρίκνωσης των ηλεκτρονικών τους κυκλωμάτων.</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764704"/>
            <a:ext cx="2829171" cy="216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45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698" y="188641"/>
            <a:ext cx="8041440" cy="864096"/>
          </a:xfrm>
        </p:spPr>
        <p:txBody>
          <a:bodyPr/>
          <a:lstStyle/>
          <a:p>
            <a:r>
              <a:rPr lang="el-GR" sz="3000" dirty="0">
                <a:solidFill>
                  <a:srgbClr val="0070C0"/>
                </a:solidFill>
              </a:rPr>
              <a:t>1.2.3 Ταμπλέτα (</a:t>
            </a:r>
            <a:r>
              <a:rPr lang="en-US" sz="3000" dirty="0">
                <a:solidFill>
                  <a:srgbClr val="0070C0"/>
                </a:solidFill>
              </a:rPr>
              <a:t>Tablet) </a:t>
            </a:r>
            <a:endParaRPr lang="el-GR" sz="3000" dirty="0">
              <a:solidFill>
                <a:srgbClr val="0070C0"/>
              </a:solidFill>
            </a:endParaRPr>
          </a:p>
        </p:txBody>
      </p:sp>
      <p:sp>
        <p:nvSpPr>
          <p:cNvPr id="3" name="Rectangle 2"/>
          <p:cNvSpPr/>
          <p:nvPr/>
        </p:nvSpPr>
        <p:spPr>
          <a:xfrm>
            <a:off x="611560" y="1268760"/>
            <a:ext cx="7704856" cy="2308324"/>
          </a:xfrm>
          <a:prstGeom prst="rect">
            <a:avLst/>
          </a:prstGeom>
        </p:spPr>
        <p:txBody>
          <a:bodyPr wrap="square">
            <a:spAutoFit/>
          </a:bodyPr>
          <a:lstStyle/>
          <a:p>
            <a:r>
              <a:rPr lang="el-GR" dirty="0"/>
              <a:t>Ο όρος </a:t>
            </a:r>
            <a:r>
              <a:rPr lang="el-GR" dirty="0" err="1"/>
              <a:t>Tablet</a:t>
            </a:r>
            <a:r>
              <a:rPr lang="el-GR" dirty="0"/>
              <a:t> (Ταμπλέτα) αναφέρεται στους μικρούς φορητούς υπολογιστές, οι οποίοι δε διαθέτουν πληκτρολόγιο και ποντίκι, αλλά οθόνη αφής. Χωρίζονται σε δύο κατηγορίες: </a:t>
            </a:r>
            <a:endParaRPr lang="el-GR" dirty="0" smtClean="0"/>
          </a:p>
          <a:p>
            <a:r>
              <a:rPr lang="el-GR" dirty="0" smtClean="0"/>
              <a:t>● </a:t>
            </a:r>
            <a:r>
              <a:rPr lang="el-GR" dirty="0" err="1"/>
              <a:t>Tablet</a:t>
            </a:r>
            <a:r>
              <a:rPr lang="el-GR" dirty="0"/>
              <a:t> PC, δηλαδή </a:t>
            </a:r>
            <a:r>
              <a:rPr lang="el-GR" dirty="0" err="1"/>
              <a:t>tablet</a:t>
            </a:r>
            <a:r>
              <a:rPr lang="el-GR" dirty="0"/>
              <a:t> που διαθέτουν κάποιο λειτουργικό σύστημα και λειτουργούν ως μικρά </a:t>
            </a:r>
            <a:r>
              <a:rPr lang="el-GR" dirty="0" err="1"/>
              <a:t>Laptop</a:t>
            </a:r>
            <a:r>
              <a:rPr lang="el-GR" dirty="0"/>
              <a:t>.  </a:t>
            </a:r>
            <a:endParaRPr lang="el-GR" dirty="0" smtClean="0"/>
          </a:p>
          <a:p>
            <a:r>
              <a:rPr lang="el-GR" dirty="0" smtClean="0"/>
              <a:t>● </a:t>
            </a:r>
            <a:r>
              <a:rPr lang="el-GR" dirty="0"/>
              <a:t>Web </a:t>
            </a:r>
            <a:r>
              <a:rPr lang="el-GR" dirty="0" err="1"/>
              <a:t>Tablet</a:t>
            </a:r>
            <a:r>
              <a:rPr lang="el-GR" dirty="0"/>
              <a:t>, δηλαδή </a:t>
            </a:r>
            <a:r>
              <a:rPr lang="el-GR" dirty="0" err="1"/>
              <a:t>tablet</a:t>
            </a:r>
            <a:r>
              <a:rPr lang="el-GR" dirty="0"/>
              <a:t> για αποκλειστική χρήση Internet και πολυμέσων </a:t>
            </a:r>
            <a:endParaRPr lang="el-GR" dirty="0" smtClean="0"/>
          </a:p>
          <a:p>
            <a:r>
              <a:rPr lang="el-GR" dirty="0" smtClean="0"/>
              <a:t>Τα </a:t>
            </a:r>
            <a:r>
              <a:rPr lang="el-GR" dirty="0" err="1"/>
              <a:t>tablet</a:t>
            </a:r>
            <a:r>
              <a:rPr lang="el-GR" dirty="0"/>
              <a:t> έχουν και αυτά λειτουργικό σύστημα. </a:t>
            </a:r>
          </a:p>
        </p:txBody>
      </p:sp>
      <p:pic>
        <p:nvPicPr>
          <p:cNvPr id="4098" name="Picture 2" descr="Αποτέλεσμα εικόνας για ταμπλε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577084"/>
            <a:ext cx="4089152" cy="295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7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16173"/>
          </a:xfrm>
        </p:spPr>
        <p:txBody>
          <a:bodyPr/>
          <a:lstStyle/>
          <a:p>
            <a:r>
              <a:rPr lang="el-GR" sz="3000" dirty="0">
                <a:solidFill>
                  <a:srgbClr val="0070C0"/>
                </a:solidFill>
              </a:rPr>
              <a:t>1.2.4 Έξυπνο Τηλέφωνο (</a:t>
            </a:r>
            <a:r>
              <a:rPr lang="en-US" sz="3000" dirty="0">
                <a:solidFill>
                  <a:srgbClr val="0070C0"/>
                </a:solidFill>
              </a:rPr>
              <a:t>Smart Phone) </a:t>
            </a:r>
            <a:endParaRPr lang="el-GR" sz="3000" dirty="0">
              <a:solidFill>
                <a:srgbClr val="0070C0"/>
              </a:solidFill>
            </a:endParaRPr>
          </a:p>
        </p:txBody>
      </p:sp>
      <p:sp>
        <p:nvSpPr>
          <p:cNvPr id="3" name="Rectangle 2"/>
          <p:cNvSpPr/>
          <p:nvPr/>
        </p:nvSpPr>
        <p:spPr>
          <a:xfrm>
            <a:off x="683568" y="1213009"/>
            <a:ext cx="7992888" cy="5355312"/>
          </a:xfrm>
          <a:prstGeom prst="rect">
            <a:avLst/>
          </a:prstGeom>
        </p:spPr>
        <p:txBody>
          <a:bodyPr wrap="square">
            <a:spAutoFit/>
          </a:bodyPr>
          <a:lstStyle/>
          <a:p>
            <a:r>
              <a:rPr lang="el-GR" dirty="0"/>
              <a:t>Ο όρος </a:t>
            </a:r>
            <a:r>
              <a:rPr lang="el-GR" dirty="0" err="1"/>
              <a:t>Smartphone</a:t>
            </a:r>
            <a:r>
              <a:rPr lang="el-GR" dirty="0"/>
              <a:t> (Έξυπνο Τηλέφωνο) </a:t>
            </a:r>
            <a:r>
              <a:rPr lang="el-GR" dirty="0" smtClean="0"/>
              <a:t>αναφέρεται </a:t>
            </a:r>
            <a:r>
              <a:rPr lang="el-GR" dirty="0"/>
              <a:t>σε ένα κινητό τηλέφωνο βασισμένο σε ένα λειτουργικό σύστημα κινητής τηλεφωνίας με περισσότερη  προηγμένη υπολογιστική ικανότητα και συνδεσιμότητα σε σχέση με ένα απλό κινητό τηλέφωνο. Τα πρώτα </a:t>
            </a:r>
            <a:r>
              <a:rPr lang="el-GR" dirty="0" err="1"/>
              <a:t>smartphones</a:t>
            </a:r>
            <a:r>
              <a:rPr lang="el-GR" dirty="0"/>
              <a:t> συνδύαζαν απλές λειτουργίες ενός κινητού τηλεφώνου. Σε μεταγενέστερα μοντέλα προστέθηκαν οι λειτουργίες των φορητών </a:t>
            </a:r>
            <a:r>
              <a:rPr lang="el-GR" dirty="0" err="1"/>
              <a:t>media</a:t>
            </a:r>
            <a:r>
              <a:rPr lang="el-GR" dirty="0"/>
              <a:t> </a:t>
            </a:r>
            <a:r>
              <a:rPr lang="el-GR" dirty="0" err="1"/>
              <a:t>players</a:t>
            </a:r>
            <a:r>
              <a:rPr lang="el-GR" dirty="0"/>
              <a:t>, </a:t>
            </a:r>
            <a:r>
              <a:rPr lang="el-GR" dirty="0" err="1"/>
              <a:t>compact</a:t>
            </a:r>
            <a:r>
              <a:rPr lang="el-GR" dirty="0"/>
              <a:t> ψηφιακές φωτογραφικές μηχανές, βιντεοκάμερες τσέπης, καθώς και μονάδες πλοήγησης GPS, με αποτέλεσμα να διαμορφωθεί μια </a:t>
            </a:r>
            <a:r>
              <a:rPr lang="el-GR" dirty="0" err="1"/>
              <a:t>πολυχρηστική</a:t>
            </a:r>
            <a:r>
              <a:rPr lang="el-GR" dirty="0"/>
              <a:t> συσκευή. </a:t>
            </a:r>
            <a:r>
              <a:rPr lang="el-GR" dirty="0" err="1" smtClean="0"/>
              <a:t>Τά</a:t>
            </a:r>
            <a:r>
              <a:rPr lang="el-GR" dirty="0" smtClean="0"/>
              <a:t> </a:t>
            </a:r>
            <a:r>
              <a:rPr lang="el-GR" dirty="0"/>
              <a:t>σύγχρονα </a:t>
            </a:r>
            <a:r>
              <a:rPr lang="el-GR" dirty="0" err="1"/>
              <a:t>smartphones</a:t>
            </a:r>
            <a:r>
              <a:rPr lang="el-GR" dirty="0"/>
              <a:t> </a:t>
            </a:r>
            <a:r>
              <a:rPr lang="el-GR" dirty="0" smtClean="0"/>
              <a:t>έχουν </a:t>
            </a:r>
            <a:r>
              <a:rPr lang="el-GR" dirty="0"/>
              <a:t>επίσης οθόνες αφής υψηλής ανάλυσης και </a:t>
            </a:r>
            <a:endParaRPr lang="el-GR" dirty="0" smtClean="0"/>
          </a:p>
          <a:p>
            <a:r>
              <a:rPr lang="el-GR" dirty="0" err="1" smtClean="0"/>
              <a:t>web</a:t>
            </a:r>
            <a:r>
              <a:rPr lang="el-GR" dirty="0" smtClean="0"/>
              <a:t> </a:t>
            </a:r>
            <a:r>
              <a:rPr lang="el-GR" dirty="0" err="1"/>
              <a:t>browsers</a:t>
            </a:r>
            <a:r>
              <a:rPr lang="el-GR" dirty="0"/>
              <a:t> που εμφανίζουν τυποποιημένες </a:t>
            </a:r>
            <a:endParaRPr lang="el-GR" dirty="0" smtClean="0"/>
          </a:p>
          <a:p>
            <a:r>
              <a:rPr lang="el-GR" dirty="0" smtClean="0"/>
              <a:t>ιστοσελίδες</a:t>
            </a:r>
            <a:r>
              <a:rPr lang="el-GR" dirty="0"/>
              <a:t>, καθώς και βελτιστοποιημένες </a:t>
            </a:r>
            <a:endParaRPr lang="el-GR" dirty="0" smtClean="0"/>
          </a:p>
          <a:p>
            <a:r>
              <a:rPr lang="el-GR" dirty="0" smtClean="0"/>
              <a:t>ιστοσελίδες </a:t>
            </a:r>
            <a:r>
              <a:rPr lang="el-GR" dirty="0"/>
              <a:t>για κινητά. Η πρόσβαση σε δεδομένα </a:t>
            </a:r>
            <a:endParaRPr lang="el-GR" dirty="0" smtClean="0"/>
          </a:p>
          <a:p>
            <a:r>
              <a:rPr lang="el-GR" dirty="0" smtClean="0"/>
              <a:t>υψηλής </a:t>
            </a:r>
            <a:r>
              <a:rPr lang="el-GR" dirty="0"/>
              <a:t>ταχύτητας παρέχεται μέσω </a:t>
            </a:r>
            <a:r>
              <a:rPr lang="el-GR" dirty="0" err="1"/>
              <a:t>Wi</a:t>
            </a:r>
            <a:r>
              <a:rPr lang="el-GR" dirty="0"/>
              <a:t>-</a:t>
            </a:r>
            <a:r>
              <a:rPr lang="el-GR" dirty="0" err="1"/>
              <a:t>Fi</a:t>
            </a:r>
            <a:r>
              <a:rPr lang="el-GR" dirty="0"/>
              <a:t> και μέσω </a:t>
            </a:r>
            <a:endParaRPr lang="el-GR" dirty="0" smtClean="0"/>
          </a:p>
          <a:p>
            <a:r>
              <a:rPr lang="el-GR" dirty="0" smtClean="0"/>
              <a:t>κινητών </a:t>
            </a:r>
            <a:r>
              <a:rPr lang="el-GR" dirty="0" err="1"/>
              <a:t>ευρυζωνικών</a:t>
            </a:r>
            <a:r>
              <a:rPr lang="el-GR" dirty="0"/>
              <a:t> υπηρεσιών. Τα τελευταία </a:t>
            </a:r>
            <a:endParaRPr lang="el-GR" dirty="0" smtClean="0"/>
          </a:p>
          <a:p>
            <a:r>
              <a:rPr lang="el-GR" dirty="0" smtClean="0"/>
              <a:t>χρόνια</a:t>
            </a:r>
            <a:r>
              <a:rPr lang="el-GR" dirty="0"/>
              <a:t>, η ταχεία ανάπτυξη στην αγορά των </a:t>
            </a:r>
            <a:r>
              <a:rPr lang="el-GR" dirty="0" smtClean="0"/>
              <a:t>εφαρμογών</a:t>
            </a:r>
          </a:p>
          <a:p>
            <a:r>
              <a:rPr lang="el-GR" dirty="0" smtClean="0"/>
              <a:t> </a:t>
            </a:r>
            <a:r>
              <a:rPr lang="el-GR" dirty="0"/>
              <a:t>για κινητά και στο εμπόριο κινητών τηλεφώνων έχει </a:t>
            </a:r>
            <a:endParaRPr lang="el-GR" dirty="0" smtClean="0"/>
          </a:p>
          <a:p>
            <a:r>
              <a:rPr lang="el-GR" dirty="0" smtClean="0"/>
              <a:t>γίνει </a:t>
            </a:r>
            <a:r>
              <a:rPr lang="el-GR" dirty="0"/>
              <a:t>οδηγός για την ευρεία υιοθέτηση των </a:t>
            </a:r>
            <a:r>
              <a:rPr lang="el-GR" dirty="0" err="1" smtClean="0"/>
              <a:t>smartphones</a:t>
            </a:r>
            <a:endParaRPr lang="el-GR" dirty="0" smtClean="0"/>
          </a:p>
          <a:p>
            <a:r>
              <a:rPr lang="el-GR" dirty="0" smtClean="0"/>
              <a:t>Τα </a:t>
            </a:r>
            <a:r>
              <a:rPr lang="el-GR" dirty="0"/>
              <a:t>σύγχρονα </a:t>
            </a:r>
            <a:r>
              <a:rPr lang="el-GR" dirty="0" err="1"/>
              <a:t>smartphones</a:t>
            </a:r>
            <a:r>
              <a:rPr lang="el-GR" dirty="0"/>
              <a:t> έχουν και αυτά λειτουργικό </a:t>
            </a:r>
            <a:endParaRPr lang="el-GR" dirty="0" smtClean="0"/>
          </a:p>
          <a:p>
            <a:r>
              <a:rPr lang="el-GR" dirty="0" smtClean="0"/>
              <a:t>σύστημα</a:t>
            </a:r>
            <a:r>
              <a:rPr lang="el-GR" dirty="0"/>
              <a: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573016"/>
            <a:ext cx="2736304" cy="308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4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solidFill>
                  <a:srgbClr val="0070C0"/>
                </a:solidFill>
              </a:rPr>
              <a:t>1.1 Η Αγορά Πληροφορικής - Προϊόντα και υπηρεσίες Πληροφορικής</a:t>
            </a:r>
            <a:endParaRPr lang="el-GR" sz="3200" dirty="0">
              <a:solidFill>
                <a:srgbClr val="0070C0"/>
              </a:solidFill>
            </a:endParaRPr>
          </a:p>
        </p:txBody>
      </p:sp>
      <p:sp>
        <p:nvSpPr>
          <p:cNvPr id="3" name="Rectangle 2"/>
          <p:cNvSpPr/>
          <p:nvPr/>
        </p:nvSpPr>
        <p:spPr>
          <a:xfrm>
            <a:off x="755576" y="2641104"/>
            <a:ext cx="7632848" cy="1569660"/>
          </a:xfrm>
          <a:prstGeom prst="rect">
            <a:avLst/>
          </a:prstGeom>
        </p:spPr>
        <p:txBody>
          <a:bodyPr wrap="square">
            <a:spAutoFit/>
          </a:bodyPr>
          <a:lstStyle/>
          <a:p>
            <a:r>
              <a:rPr lang="el-GR" sz="3200" dirty="0"/>
              <a:t>Τ</a:t>
            </a:r>
            <a:r>
              <a:rPr lang="el-GR" sz="3200" dirty="0" smtClean="0"/>
              <a:t>α </a:t>
            </a:r>
            <a:r>
              <a:rPr lang="el-GR" sz="3200" b="1" dirty="0" smtClean="0">
                <a:solidFill>
                  <a:srgbClr val="FF0000"/>
                </a:solidFill>
              </a:rPr>
              <a:t>Προϊόντα</a:t>
            </a:r>
            <a:r>
              <a:rPr lang="el-GR" sz="3200" dirty="0" smtClean="0"/>
              <a:t> έχουν φυσική - υλική υπόσταση </a:t>
            </a:r>
            <a:r>
              <a:rPr lang="el-GR" sz="2000" dirty="0" smtClean="0"/>
              <a:t>(όγκο, βάρος, σχήμα π.χ. οι οθόνες)</a:t>
            </a:r>
            <a:r>
              <a:rPr lang="el-GR" sz="3200" dirty="0" smtClean="0"/>
              <a:t>, </a:t>
            </a:r>
          </a:p>
          <a:p>
            <a:r>
              <a:rPr lang="el-GR" sz="3200" dirty="0" smtClean="0"/>
              <a:t>ενώ οι </a:t>
            </a:r>
            <a:r>
              <a:rPr lang="el-GR" sz="3200" b="1" dirty="0" smtClean="0">
                <a:solidFill>
                  <a:srgbClr val="FF0000"/>
                </a:solidFill>
              </a:rPr>
              <a:t>Υπηρεσίες</a:t>
            </a:r>
            <a:r>
              <a:rPr lang="el-GR" sz="3200" dirty="0" smtClean="0"/>
              <a:t> είναι άυλες. </a:t>
            </a:r>
          </a:p>
        </p:txBody>
      </p:sp>
    </p:spTree>
    <p:extLst>
      <p:ext uri="{BB962C8B-B14F-4D97-AF65-F5344CB8AC3E}">
        <p14:creationId xmlns:p14="http://schemas.microsoft.com/office/powerpoint/2010/main" val="573414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94" y="573763"/>
            <a:ext cx="8041440" cy="616173"/>
          </a:xfrm>
        </p:spPr>
        <p:txBody>
          <a:bodyPr/>
          <a:lstStyle/>
          <a:p>
            <a:r>
              <a:rPr lang="el-GR" sz="3000" dirty="0">
                <a:solidFill>
                  <a:srgbClr val="0070C0"/>
                </a:solidFill>
              </a:rPr>
              <a:t>Ερωτήσεις Ανακεφαλαίωσης   </a:t>
            </a:r>
            <a:r>
              <a:rPr lang="el-GR" dirty="0"/>
              <a:t/>
            </a:r>
            <a:br>
              <a:rPr lang="el-GR" dirty="0"/>
            </a:br>
            <a:endParaRPr lang="el-GR" dirty="0"/>
          </a:p>
        </p:txBody>
      </p:sp>
      <p:sp>
        <p:nvSpPr>
          <p:cNvPr id="3" name="Rectangle 2"/>
          <p:cNvSpPr/>
          <p:nvPr/>
        </p:nvSpPr>
        <p:spPr>
          <a:xfrm>
            <a:off x="611560" y="1196752"/>
            <a:ext cx="7272808" cy="4247317"/>
          </a:xfrm>
          <a:prstGeom prst="rect">
            <a:avLst/>
          </a:prstGeom>
        </p:spPr>
        <p:txBody>
          <a:bodyPr wrap="square">
            <a:spAutoFit/>
          </a:bodyPr>
          <a:lstStyle/>
          <a:p>
            <a:pPr marL="342900" indent="-342900">
              <a:buAutoNum type="arabicPeriod"/>
            </a:pPr>
            <a:r>
              <a:rPr lang="el-GR" dirty="0" smtClean="0"/>
              <a:t>Περιγράψτε </a:t>
            </a:r>
            <a:r>
              <a:rPr lang="el-GR" dirty="0"/>
              <a:t>τις διαφορές μεταξύ των εννοιών Προϊόν – Υπηρεσία. </a:t>
            </a:r>
            <a:endParaRPr lang="el-GR" dirty="0" smtClean="0"/>
          </a:p>
          <a:p>
            <a:pPr marL="342900" indent="-342900">
              <a:buAutoNum type="arabicPeriod"/>
            </a:pPr>
            <a:r>
              <a:rPr lang="el-GR" dirty="0" smtClean="0"/>
              <a:t>Τι </a:t>
            </a:r>
            <a:r>
              <a:rPr lang="el-GR" dirty="0"/>
              <a:t>είναι τα προϊόντα και τι οι υπηρεσίες Πληροφορικής; </a:t>
            </a:r>
            <a:endParaRPr lang="el-GR" dirty="0" smtClean="0"/>
          </a:p>
          <a:p>
            <a:pPr marL="342900" indent="-342900">
              <a:buAutoNum type="arabicPeriod"/>
            </a:pPr>
            <a:r>
              <a:rPr lang="el-GR" dirty="0" smtClean="0"/>
              <a:t>Περιγράψτε </a:t>
            </a:r>
            <a:r>
              <a:rPr lang="el-GR" dirty="0"/>
              <a:t>την έννοια της Πώλησης. </a:t>
            </a:r>
            <a:endParaRPr lang="el-GR" dirty="0" smtClean="0"/>
          </a:p>
          <a:p>
            <a:pPr marL="342900" indent="-342900">
              <a:buAutoNum type="arabicPeriod"/>
            </a:pPr>
            <a:r>
              <a:rPr lang="el-GR" dirty="0" smtClean="0"/>
              <a:t>Πόσα </a:t>
            </a:r>
            <a:r>
              <a:rPr lang="el-GR" dirty="0"/>
              <a:t>είναι Στάδια του Κύκλου Ζωής ενός Προϊόντος (Πληροφορικής) και πως ονομάζεται το καθένα; </a:t>
            </a:r>
            <a:endParaRPr lang="el-GR" dirty="0" smtClean="0"/>
          </a:p>
          <a:p>
            <a:pPr marL="342900" indent="-342900">
              <a:buAutoNum type="arabicPeriod"/>
            </a:pPr>
            <a:r>
              <a:rPr lang="el-GR" dirty="0" smtClean="0"/>
              <a:t>Να </a:t>
            </a:r>
            <a:r>
              <a:rPr lang="el-GR" dirty="0"/>
              <a:t>περιγράψετε ξεχωριστά κάθε ένα από τα Στάδια του Κύκλου Ζωής ενός Προϊόντος (Πληροφορικής). </a:t>
            </a:r>
            <a:endParaRPr lang="el-GR" dirty="0" smtClean="0"/>
          </a:p>
          <a:p>
            <a:pPr marL="342900" indent="-342900">
              <a:buAutoNum type="arabicPeriod"/>
            </a:pPr>
            <a:r>
              <a:rPr lang="el-GR" dirty="0" smtClean="0"/>
              <a:t>Ποια </a:t>
            </a:r>
            <a:r>
              <a:rPr lang="el-GR" dirty="0"/>
              <a:t>είναι τα χαρακτηριστικά του Μείγματος Μάρκετινγκ; </a:t>
            </a:r>
            <a:endParaRPr lang="el-GR" dirty="0" smtClean="0"/>
          </a:p>
          <a:p>
            <a:pPr marL="342900" indent="-342900">
              <a:buAutoNum type="arabicPeriod"/>
            </a:pPr>
            <a:r>
              <a:rPr lang="el-GR" dirty="0" smtClean="0"/>
              <a:t>Ποιοι </a:t>
            </a:r>
            <a:r>
              <a:rPr lang="el-GR" dirty="0"/>
              <a:t>είναι οι τύποι Υπολογιστών, </a:t>
            </a:r>
            <a:r>
              <a:rPr lang="el-GR" dirty="0" err="1"/>
              <a:t>Tablet</a:t>
            </a:r>
            <a:r>
              <a:rPr lang="el-GR" dirty="0"/>
              <a:t> και κινητών τηλεφώνων που είναι διαθέσιμοι στην αγορά; </a:t>
            </a:r>
            <a:endParaRPr lang="el-GR" dirty="0" smtClean="0"/>
          </a:p>
          <a:p>
            <a:pPr marL="342900" indent="-342900">
              <a:buAutoNum type="arabicPeriod"/>
            </a:pPr>
            <a:r>
              <a:rPr lang="el-GR" dirty="0" smtClean="0"/>
              <a:t>Ποιες </a:t>
            </a:r>
            <a:r>
              <a:rPr lang="el-GR" dirty="0"/>
              <a:t>είναι οι διαφορές των Φορητών υπολογιστών (</a:t>
            </a:r>
            <a:r>
              <a:rPr lang="el-GR" dirty="0" err="1"/>
              <a:t>laptop</a:t>
            </a:r>
            <a:r>
              <a:rPr lang="el-GR" dirty="0"/>
              <a:t>) από τους Επιτραπέζιους Η/Υ (</a:t>
            </a:r>
            <a:r>
              <a:rPr lang="el-GR" dirty="0" err="1"/>
              <a:t>Desktop</a:t>
            </a:r>
            <a:r>
              <a:rPr lang="el-GR" dirty="0"/>
              <a:t> PC), σε θέματα υλικού – λογισμικού; </a:t>
            </a:r>
            <a:endParaRPr lang="el-GR" dirty="0" smtClean="0"/>
          </a:p>
          <a:p>
            <a:pPr marL="342900" indent="-342900">
              <a:buAutoNum type="arabicPeriod"/>
            </a:pPr>
            <a:r>
              <a:rPr lang="el-GR" dirty="0" smtClean="0"/>
              <a:t>Ποιες </a:t>
            </a:r>
            <a:r>
              <a:rPr lang="el-GR" dirty="0"/>
              <a:t>είναι οι διαφορές μεταξύ των </a:t>
            </a:r>
            <a:r>
              <a:rPr lang="el-GR" dirty="0" err="1"/>
              <a:t>Tablet</a:t>
            </a:r>
            <a:r>
              <a:rPr lang="el-GR" dirty="0"/>
              <a:t> και </a:t>
            </a:r>
            <a:r>
              <a:rPr lang="el-GR" dirty="0" err="1"/>
              <a:t>smartphones</a:t>
            </a:r>
            <a:r>
              <a:rPr lang="el-GR" dirty="0"/>
              <a:t> σε θέματα υλικού – λογισμικού; </a:t>
            </a:r>
          </a:p>
        </p:txBody>
      </p:sp>
    </p:spTree>
    <p:extLst>
      <p:ext uri="{BB962C8B-B14F-4D97-AF65-F5344CB8AC3E}">
        <p14:creationId xmlns:p14="http://schemas.microsoft.com/office/powerpoint/2010/main" val="95333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solidFill>
                  <a:srgbClr val="0070C0"/>
                </a:solidFill>
              </a:rPr>
              <a:t>1.1 Η Αγορά Πληροφορικής - Προϊόντα και υπηρεσίες Πληροφορικής</a:t>
            </a:r>
            <a:endParaRPr lang="el-GR" dirty="0">
              <a:solidFill>
                <a:srgbClr val="0070C0"/>
              </a:solidFill>
            </a:endParaRPr>
          </a:p>
        </p:txBody>
      </p:sp>
      <p:sp>
        <p:nvSpPr>
          <p:cNvPr id="3" name="Rectangle 2"/>
          <p:cNvSpPr/>
          <p:nvPr/>
        </p:nvSpPr>
        <p:spPr>
          <a:xfrm>
            <a:off x="683568" y="1916831"/>
            <a:ext cx="7992888" cy="4031873"/>
          </a:xfrm>
          <a:prstGeom prst="rect">
            <a:avLst/>
          </a:prstGeom>
        </p:spPr>
        <p:txBody>
          <a:bodyPr wrap="square">
            <a:spAutoFit/>
          </a:bodyPr>
          <a:lstStyle/>
          <a:p>
            <a:r>
              <a:rPr lang="el-GR" sz="3200" dirty="0" smtClean="0"/>
              <a:t>Οι κυριότερες </a:t>
            </a:r>
            <a:r>
              <a:rPr lang="el-GR" sz="3200" b="1" dirty="0" smtClean="0"/>
              <a:t>ιδιότητες</a:t>
            </a:r>
            <a:r>
              <a:rPr lang="el-GR" sz="3200" dirty="0" smtClean="0"/>
              <a:t> που χαρακτηρίζουν ένα </a:t>
            </a:r>
            <a:r>
              <a:rPr lang="el-GR" sz="3200" b="1" dirty="0" smtClean="0">
                <a:solidFill>
                  <a:srgbClr val="FF0000"/>
                </a:solidFill>
              </a:rPr>
              <a:t>προϊόν</a:t>
            </a:r>
            <a:r>
              <a:rPr lang="el-GR" sz="3200" dirty="0" smtClean="0"/>
              <a:t> είναι ότι </a:t>
            </a:r>
            <a:r>
              <a:rPr lang="el-GR" sz="3200" dirty="0" smtClean="0">
                <a:effectLst>
                  <a:outerShdw blurRad="38100" dist="38100" dir="2700000" algn="tl">
                    <a:srgbClr val="000000">
                      <a:alpha val="43137"/>
                    </a:srgbClr>
                  </a:outerShdw>
                </a:effectLst>
              </a:rPr>
              <a:t>μπορεί </a:t>
            </a:r>
            <a:r>
              <a:rPr lang="el-GR" sz="3200" dirty="0" smtClean="0"/>
              <a:t>: </a:t>
            </a:r>
          </a:p>
          <a:p>
            <a:pPr marL="457200" indent="-457200">
              <a:buFont typeface="Wingdings" panose="05000000000000000000" pitchFamily="2" charset="2"/>
              <a:buChar char="ü"/>
            </a:pPr>
            <a:r>
              <a:rPr lang="el-GR" sz="3200" dirty="0" smtClean="0"/>
              <a:t>να αποθηκευθεί</a:t>
            </a:r>
          </a:p>
          <a:p>
            <a:pPr marL="457200" indent="-457200">
              <a:buFont typeface="Wingdings" panose="05000000000000000000" pitchFamily="2" charset="2"/>
              <a:buChar char="ü"/>
            </a:pPr>
            <a:r>
              <a:rPr lang="el-GR" sz="3200" dirty="0" smtClean="0"/>
              <a:t>να μεταφερθεί </a:t>
            </a:r>
          </a:p>
          <a:p>
            <a:pPr marL="457200" indent="-457200">
              <a:buFont typeface="Wingdings" panose="05000000000000000000" pitchFamily="2" charset="2"/>
              <a:buChar char="ü"/>
            </a:pPr>
            <a:r>
              <a:rPr lang="el-GR" sz="3200" dirty="0" smtClean="0"/>
              <a:t>να συντηρηθεί </a:t>
            </a:r>
          </a:p>
          <a:p>
            <a:pPr marL="457200" indent="-457200">
              <a:buFont typeface="Wingdings" panose="05000000000000000000" pitchFamily="2" charset="2"/>
              <a:buChar char="ü"/>
            </a:pPr>
            <a:r>
              <a:rPr lang="el-GR" sz="3200" dirty="0" smtClean="0"/>
              <a:t>να τοποθετηθεί</a:t>
            </a:r>
          </a:p>
          <a:p>
            <a:r>
              <a:rPr lang="el-GR" sz="3200" dirty="0" smtClean="0"/>
              <a:t> κάτι που ΔΕΝ είναι εφικτό με μια άυλη υπηρεσία. </a:t>
            </a:r>
            <a:endParaRPr lang="el-GR" sz="3200" dirty="0"/>
          </a:p>
        </p:txBody>
      </p:sp>
    </p:spTree>
    <p:extLst>
      <p:ext uri="{BB962C8B-B14F-4D97-AF65-F5344CB8AC3E}">
        <p14:creationId xmlns:p14="http://schemas.microsoft.com/office/powerpoint/2010/main" val="2159351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36" y="17190"/>
            <a:ext cx="8041440" cy="1442674"/>
          </a:xfrm>
        </p:spPr>
        <p:txBody>
          <a:bodyPr>
            <a:normAutofit/>
          </a:bodyPr>
          <a:lstStyle/>
          <a:p>
            <a:r>
              <a:rPr lang="el-GR" sz="3200" dirty="0">
                <a:solidFill>
                  <a:srgbClr val="0070C0"/>
                </a:solidFill>
              </a:rPr>
              <a:t>1.1 Η Αγορά Πληροφορικής - Προϊόντα και υπηρεσίες Πληροφορικής</a:t>
            </a:r>
            <a:endParaRPr lang="el-GR" dirty="0">
              <a:solidFill>
                <a:srgbClr val="0070C0"/>
              </a:solidFill>
            </a:endParaRPr>
          </a:p>
        </p:txBody>
      </p:sp>
      <p:sp>
        <p:nvSpPr>
          <p:cNvPr id="3" name="Rectangle 2"/>
          <p:cNvSpPr/>
          <p:nvPr/>
        </p:nvSpPr>
        <p:spPr>
          <a:xfrm>
            <a:off x="409308" y="1412776"/>
            <a:ext cx="8280920" cy="5293757"/>
          </a:xfrm>
          <a:prstGeom prst="rect">
            <a:avLst/>
          </a:prstGeom>
        </p:spPr>
        <p:txBody>
          <a:bodyPr wrap="square">
            <a:spAutoFit/>
          </a:bodyPr>
          <a:lstStyle/>
          <a:p>
            <a:r>
              <a:rPr lang="el-GR" sz="3200" dirty="0" smtClean="0"/>
              <a:t>Οι κυριότερες </a:t>
            </a:r>
            <a:r>
              <a:rPr lang="el-GR" sz="3200" b="1" dirty="0" smtClean="0"/>
              <a:t>ιδιότητες</a:t>
            </a:r>
            <a:r>
              <a:rPr lang="el-GR" sz="3200" dirty="0" smtClean="0"/>
              <a:t> που χαρακτηρίζουν μια </a:t>
            </a:r>
            <a:r>
              <a:rPr lang="el-GR" sz="3200" b="1" dirty="0" smtClean="0">
                <a:solidFill>
                  <a:srgbClr val="FF0000"/>
                </a:solidFill>
              </a:rPr>
              <a:t>υπηρεσία</a:t>
            </a:r>
            <a:r>
              <a:rPr lang="el-GR" sz="3200" dirty="0" smtClean="0"/>
              <a:t> είναι ότι: </a:t>
            </a:r>
          </a:p>
          <a:p>
            <a:r>
              <a:rPr lang="el-GR" sz="3200" dirty="0" smtClean="0">
                <a:effectLst>
                  <a:outerShdw blurRad="38100" dist="38100" dir="2700000" algn="tl">
                    <a:srgbClr val="000000">
                      <a:alpha val="43137"/>
                    </a:srgbClr>
                  </a:outerShdw>
                </a:effectLst>
              </a:rPr>
              <a:t>μπορεί</a:t>
            </a:r>
            <a:r>
              <a:rPr lang="el-GR" sz="3200" b="1" dirty="0" smtClean="0"/>
              <a:t> </a:t>
            </a:r>
          </a:p>
          <a:p>
            <a:pPr marL="457200" indent="-457200">
              <a:buFont typeface="Wingdings" panose="05000000000000000000" pitchFamily="2" charset="2"/>
              <a:buChar char="ü"/>
            </a:pPr>
            <a:r>
              <a:rPr lang="el-GR" sz="3200" dirty="0" smtClean="0"/>
              <a:t>να συσταθεί - παραχθεί </a:t>
            </a:r>
          </a:p>
          <a:p>
            <a:pPr marL="457200" indent="-457200">
              <a:buFont typeface="Wingdings" panose="05000000000000000000" pitchFamily="2" charset="2"/>
              <a:buChar char="ü"/>
            </a:pPr>
            <a:r>
              <a:rPr lang="el-GR" sz="3200" dirty="0" smtClean="0"/>
              <a:t>να μεταβιβαστεί</a:t>
            </a:r>
          </a:p>
          <a:p>
            <a:pPr marL="457200" indent="-457200">
              <a:buFont typeface="Wingdings" panose="05000000000000000000" pitchFamily="2" charset="2"/>
              <a:buChar char="ü"/>
            </a:pPr>
            <a:r>
              <a:rPr lang="el-GR" sz="3200" dirty="0" smtClean="0"/>
              <a:t>να πωληθεί και να καταναλωθεί άμεσα ή τμηματικά </a:t>
            </a:r>
            <a:r>
              <a:rPr lang="el-GR" dirty="0" smtClean="0"/>
              <a:t>(π.χ. η παροχή εκπαίδευσης σε πελάτες, για τον τρόπο χρήσης νέου προϊόντος μετά την αγορά του). </a:t>
            </a:r>
          </a:p>
          <a:p>
            <a:r>
              <a:rPr lang="el-GR" sz="3200" dirty="0" smtClean="0">
                <a:effectLst>
                  <a:outerShdw blurRad="38100" dist="38100" dir="2700000" algn="tl">
                    <a:srgbClr val="000000">
                      <a:alpha val="43137"/>
                    </a:srgbClr>
                  </a:outerShdw>
                </a:effectLst>
              </a:rPr>
              <a:t>Δεν μπορεί</a:t>
            </a:r>
          </a:p>
          <a:p>
            <a:pPr marL="457200" indent="-457200">
              <a:buFont typeface="Wingdings" panose="05000000000000000000" pitchFamily="2" charset="2"/>
              <a:buChar char="ü"/>
            </a:pPr>
            <a:r>
              <a:rPr lang="el-GR" sz="3200" dirty="0" smtClean="0"/>
              <a:t>να αποθηκευτεί</a:t>
            </a:r>
          </a:p>
          <a:p>
            <a:pPr marL="457200" indent="-457200">
              <a:buFont typeface="Wingdings" panose="05000000000000000000" pitchFamily="2" charset="2"/>
              <a:buChar char="ü"/>
            </a:pPr>
            <a:r>
              <a:rPr lang="el-GR" sz="3200" dirty="0" smtClean="0"/>
              <a:t>να μεταφερθεί</a:t>
            </a:r>
            <a:endParaRPr lang="el-GR" sz="3200" dirty="0"/>
          </a:p>
        </p:txBody>
      </p:sp>
    </p:spTree>
    <p:extLst>
      <p:ext uri="{BB962C8B-B14F-4D97-AF65-F5344CB8AC3E}">
        <p14:creationId xmlns:p14="http://schemas.microsoft.com/office/powerpoint/2010/main" val="226960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7828"/>
            <a:ext cx="8352928" cy="998924"/>
          </a:xfrm>
        </p:spPr>
        <p:txBody>
          <a:bodyPr/>
          <a:lstStyle/>
          <a:p>
            <a:r>
              <a:rPr lang="el-GR" sz="2800" dirty="0">
                <a:solidFill>
                  <a:srgbClr val="0070C0"/>
                </a:solidFill>
              </a:rPr>
              <a:t>1.1.1 Η Έννοια της Πώλησης - Μορφή του Εμπορίου</a:t>
            </a:r>
          </a:p>
        </p:txBody>
      </p:sp>
      <p:sp>
        <p:nvSpPr>
          <p:cNvPr id="3" name="Rectangle 2"/>
          <p:cNvSpPr/>
          <p:nvPr/>
        </p:nvSpPr>
        <p:spPr>
          <a:xfrm>
            <a:off x="539552" y="1484784"/>
            <a:ext cx="8136904" cy="4401205"/>
          </a:xfrm>
          <a:prstGeom prst="rect">
            <a:avLst/>
          </a:prstGeom>
        </p:spPr>
        <p:txBody>
          <a:bodyPr wrap="square">
            <a:spAutoFit/>
          </a:bodyPr>
          <a:lstStyle/>
          <a:p>
            <a:r>
              <a:rPr lang="el-GR" sz="2800" dirty="0" smtClean="0"/>
              <a:t>Στο Χώρο της πληροφορικής γίνονται </a:t>
            </a:r>
            <a:r>
              <a:rPr lang="el-GR" sz="2800" b="1" dirty="0" smtClean="0">
                <a:solidFill>
                  <a:srgbClr val="FF0000"/>
                </a:solidFill>
              </a:rPr>
              <a:t>αντικείμενο πωλήσεων</a:t>
            </a:r>
            <a:r>
              <a:rPr lang="el-GR" sz="2800" dirty="0" smtClean="0">
                <a:solidFill>
                  <a:srgbClr val="FF0000"/>
                </a:solidFill>
              </a:rPr>
              <a:t> </a:t>
            </a:r>
            <a:r>
              <a:rPr lang="el-GR" sz="2800" b="1" dirty="0" smtClean="0">
                <a:solidFill>
                  <a:srgbClr val="FF0000"/>
                </a:solidFill>
              </a:rPr>
              <a:t>αγαθά</a:t>
            </a:r>
            <a:r>
              <a:rPr lang="el-GR" sz="2800" dirty="0" smtClean="0"/>
              <a:t> όπως είναι τα </a:t>
            </a:r>
            <a:r>
              <a:rPr lang="el-GR" sz="2800" dirty="0"/>
              <a:t>εξαρτήματα του Η/Υ </a:t>
            </a:r>
            <a:r>
              <a:rPr lang="el-GR" sz="2800" dirty="0" smtClean="0"/>
              <a:t>(</a:t>
            </a:r>
            <a:r>
              <a:rPr lang="el-GR" sz="2800" b="1" dirty="0" smtClean="0"/>
              <a:t>hardware</a:t>
            </a:r>
            <a:r>
              <a:rPr lang="el-GR" sz="2800" dirty="0" smtClean="0"/>
              <a:t>), αλλά και </a:t>
            </a:r>
            <a:r>
              <a:rPr lang="el-GR" sz="2800" b="1" dirty="0" smtClean="0">
                <a:solidFill>
                  <a:srgbClr val="FF0000"/>
                </a:solidFill>
              </a:rPr>
              <a:t>υπηρεσίες</a:t>
            </a:r>
            <a:r>
              <a:rPr lang="el-GR" sz="2800" dirty="0" smtClean="0"/>
              <a:t> όπως η τεχνολογία της οργάνωσης ενός πληροφοριακού συστήματος ή εκπαίδευση της χρήσης των ηλεκτρονικών υπολογιστών. Υπάρχουν όμως και περιπτώσεις όπου το </a:t>
            </a:r>
            <a:r>
              <a:rPr lang="el-GR" sz="2800" b="1" dirty="0" smtClean="0"/>
              <a:t>αγαθό</a:t>
            </a:r>
            <a:r>
              <a:rPr lang="el-GR" sz="2800" dirty="0" smtClean="0"/>
              <a:t> και η </a:t>
            </a:r>
            <a:r>
              <a:rPr lang="el-GR" sz="2800" b="1" dirty="0" smtClean="0"/>
              <a:t>υπηρεσία συνδυάζονται</a:t>
            </a:r>
            <a:r>
              <a:rPr lang="el-GR" sz="2800" dirty="0" smtClean="0"/>
              <a:t> αρμονικά προσφέροντας το τελικό προϊόν που περιλαμβάνει υπηρεσία και αγαθό π.χ. η αγορά και τοποθέτηση κάρτας γραφικών σε P.C</a:t>
            </a:r>
            <a:endParaRPr lang="el-GR" sz="2800" dirty="0"/>
          </a:p>
        </p:txBody>
      </p:sp>
    </p:spTree>
    <p:extLst>
      <p:ext uri="{BB962C8B-B14F-4D97-AF65-F5344CB8AC3E}">
        <p14:creationId xmlns:p14="http://schemas.microsoft.com/office/powerpoint/2010/main" val="96669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60189"/>
          </a:xfrm>
        </p:spPr>
        <p:txBody>
          <a:bodyPr/>
          <a:lstStyle/>
          <a:p>
            <a:r>
              <a:rPr lang="el-GR" sz="3200" dirty="0">
                <a:solidFill>
                  <a:srgbClr val="0070C0"/>
                </a:solidFill>
              </a:rPr>
              <a:t>1.1.2 Λιανικό – Χονδρικό Εμπόριο </a:t>
            </a:r>
          </a:p>
        </p:txBody>
      </p:sp>
      <p:sp>
        <p:nvSpPr>
          <p:cNvPr id="3" name="Rectangle 2"/>
          <p:cNvSpPr/>
          <p:nvPr/>
        </p:nvSpPr>
        <p:spPr>
          <a:xfrm>
            <a:off x="683568" y="1556792"/>
            <a:ext cx="7992888" cy="5109091"/>
          </a:xfrm>
          <a:prstGeom prst="rect">
            <a:avLst/>
          </a:prstGeom>
        </p:spPr>
        <p:txBody>
          <a:bodyPr wrap="square">
            <a:spAutoFit/>
          </a:bodyPr>
          <a:lstStyle/>
          <a:p>
            <a:r>
              <a:rPr lang="el-GR" sz="2800" u="sng" dirty="0" smtClean="0">
                <a:effectLst>
                  <a:outerShdw blurRad="38100" dist="38100" dir="2700000" algn="tl">
                    <a:srgbClr val="000000">
                      <a:alpha val="43137"/>
                    </a:srgbClr>
                  </a:outerShdw>
                </a:effectLst>
              </a:rPr>
              <a:t>Πώληση </a:t>
            </a:r>
            <a:r>
              <a:rPr lang="el-GR" sz="2800" b="1" u="sng" dirty="0" smtClean="0">
                <a:solidFill>
                  <a:srgbClr val="FF0000"/>
                </a:solidFill>
                <a:effectLst>
                  <a:outerShdw blurRad="38100" dist="38100" dir="2700000" algn="tl">
                    <a:srgbClr val="000000">
                      <a:alpha val="43137"/>
                    </a:srgbClr>
                  </a:outerShdw>
                </a:effectLst>
              </a:rPr>
              <a:t>Προϊόντων</a:t>
            </a:r>
            <a:r>
              <a:rPr lang="el-GR" sz="2800" u="sng" dirty="0" smtClean="0">
                <a:effectLst>
                  <a:outerShdw blurRad="38100" dist="38100" dir="2700000" algn="tl">
                    <a:srgbClr val="000000">
                      <a:alpha val="43137"/>
                    </a:srgbClr>
                  </a:outerShdw>
                </a:effectLst>
              </a:rPr>
              <a:t> Πληροφορικής </a:t>
            </a:r>
          </a:p>
          <a:p>
            <a:r>
              <a:rPr lang="el-GR" b="1" dirty="0" smtClean="0">
                <a:solidFill>
                  <a:srgbClr val="FF0000"/>
                </a:solidFill>
              </a:rPr>
              <a:t>Λιανικό Εμπόριο </a:t>
            </a:r>
            <a:r>
              <a:rPr lang="el-GR" dirty="0" smtClean="0"/>
              <a:t>(Retail) Είναι οι πωλήσεις προϊόντων απευθείας στους καταναλωτές/πελάτες (Consumers/ customers) που θα τα χρησιμοποιήσουν. Το λιανικό εμπόριο γίνεται μέσω των καταστημάτων τα οποία πωλούν υπολογιστές και λογισμικό</a:t>
            </a:r>
          </a:p>
          <a:p>
            <a:r>
              <a:rPr lang="el-GR" b="1" dirty="0" smtClean="0">
                <a:solidFill>
                  <a:srgbClr val="FF0000"/>
                </a:solidFill>
              </a:rPr>
              <a:t>Χονδρικό Εμπόριο </a:t>
            </a:r>
            <a:r>
              <a:rPr lang="el-GR" dirty="0" smtClean="0"/>
              <a:t>(Wholesale) Είναι οι πωλήσεις συνήθως των Παραγωγών - Κατασκευαστών αυτών των Προϊόντων (Producers/manufacturers) προς επιχειρήσεις, που με τη σειρά τους, θα μεταπωλήσουν τα προϊόντα στους καταναλωτές.</a:t>
            </a:r>
          </a:p>
          <a:p>
            <a:endParaRPr lang="el-GR" dirty="0" smtClean="0"/>
          </a:p>
          <a:p>
            <a:r>
              <a:rPr lang="el-GR" sz="2800" u="sng" dirty="0" smtClean="0">
                <a:effectLst>
                  <a:outerShdw blurRad="38100" dist="38100" dir="2700000" algn="tl">
                    <a:srgbClr val="000000">
                      <a:alpha val="43137"/>
                    </a:srgbClr>
                  </a:outerShdw>
                </a:effectLst>
              </a:rPr>
              <a:t>Πώληση </a:t>
            </a:r>
            <a:r>
              <a:rPr lang="el-GR" sz="2800" b="1" u="sng" dirty="0" smtClean="0">
                <a:solidFill>
                  <a:srgbClr val="FF0000"/>
                </a:solidFill>
                <a:effectLst>
                  <a:outerShdw blurRad="38100" dist="38100" dir="2700000" algn="tl">
                    <a:srgbClr val="000000">
                      <a:alpha val="43137"/>
                    </a:srgbClr>
                  </a:outerShdw>
                </a:effectLst>
              </a:rPr>
              <a:t>Υπηρεσιών</a:t>
            </a:r>
            <a:r>
              <a:rPr lang="el-GR" sz="2800" u="sng" dirty="0" smtClean="0">
                <a:effectLst>
                  <a:outerShdw blurRad="38100" dist="38100" dir="2700000" algn="tl">
                    <a:srgbClr val="000000">
                      <a:alpha val="43137"/>
                    </a:srgbClr>
                  </a:outerShdw>
                </a:effectLst>
              </a:rPr>
              <a:t> Πληροφορικής</a:t>
            </a:r>
          </a:p>
          <a:p>
            <a:r>
              <a:rPr lang="el-GR" b="1" dirty="0" smtClean="0">
                <a:solidFill>
                  <a:srgbClr val="FF0000"/>
                </a:solidFill>
              </a:rPr>
              <a:t>Λιανικό Εμπόριο </a:t>
            </a:r>
            <a:r>
              <a:rPr lang="el-GR" dirty="0" smtClean="0"/>
              <a:t>(Retail) Είναι οι πωλήσεις υπηρεσιών (Service Providers), απευθείας στους καταναλωτές που θα τα χρησιμοποιήσουν</a:t>
            </a:r>
          </a:p>
          <a:p>
            <a:r>
              <a:rPr lang="el-GR" b="1" dirty="0" smtClean="0">
                <a:solidFill>
                  <a:srgbClr val="FF0000"/>
                </a:solidFill>
              </a:rPr>
              <a:t>Χονδρικό Εμπόριο </a:t>
            </a:r>
            <a:r>
              <a:rPr lang="el-GR" dirty="0" smtClean="0"/>
              <a:t>(Wholesale) Είναι οι πωλήσεις υπηρεσιών προς επιχειρήσεις (που σε ορισμένες περιπτώσεις ενδέχεται με τη σειρά τους , να τις μεταπωλήσουν στους καταναλωτές</a:t>
            </a:r>
          </a:p>
          <a:p>
            <a:endParaRPr lang="el-GR" dirty="0"/>
          </a:p>
        </p:txBody>
      </p:sp>
    </p:spTree>
    <p:extLst>
      <p:ext uri="{BB962C8B-B14F-4D97-AF65-F5344CB8AC3E}">
        <p14:creationId xmlns:p14="http://schemas.microsoft.com/office/powerpoint/2010/main" val="307083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16" y="260648"/>
            <a:ext cx="8053168" cy="832197"/>
          </a:xfrm>
        </p:spPr>
        <p:txBody>
          <a:bodyPr/>
          <a:lstStyle/>
          <a:p>
            <a:r>
              <a:rPr lang="el-GR" sz="2800" dirty="0">
                <a:solidFill>
                  <a:srgbClr val="0070C0"/>
                </a:solidFill>
              </a:rPr>
              <a:t>1.1.3 Κύκλος ζωής προϊόντων (Product Life Cycle)</a:t>
            </a:r>
          </a:p>
        </p:txBody>
      </p:sp>
      <p:sp>
        <p:nvSpPr>
          <p:cNvPr id="3" name="Rectangle 2"/>
          <p:cNvSpPr/>
          <p:nvPr/>
        </p:nvSpPr>
        <p:spPr>
          <a:xfrm>
            <a:off x="611560" y="1052736"/>
            <a:ext cx="7920880" cy="2215991"/>
          </a:xfrm>
          <a:prstGeom prst="rect">
            <a:avLst/>
          </a:prstGeom>
        </p:spPr>
        <p:txBody>
          <a:bodyPr wrap="square">
            <a:spAutoFit/>
          </a:bodyPr>
          <a:lstStyle/>
          <a:p>
            <a:r>
              <a:rPr lang="el-GR" sz="2000" dirty="0" smtClean="0"/>
              <a:t>Ο </a:t>
            </a:r>
            <a:r>
              <a:rPr lang="el-GR" sz="2000" b="1" dirty="0" smtClean="0">
                <a:solidFill>
                  <a:srgbClr val="FF0000"/>
                </a:solidFill>
              </a:rPr>
              <a:t>κύκλος ζωής των προϊόντων </a:t>
            </a:r>
            <a:r>
              <a:rPr lang="el-GR" sz="2000" dirty="0" smtClean="0"/>
              <a:t>(στην προκειμένη περίπτωση της Αγοράς Πληροφορικής), είναι η απεικόνιση της “</a:t>
            </a:r>
            <a:r>
              <a:rPr lang="el-GR" sz="2000" b="1" dirty="0" smtClean="0">
                <a:solidFill>
                  <a:srgbClr val="FF0000"/>
                </a:solidFill>
              </a:rPr>
              <a:t>χρονικής διάρκειας</a:t>
            </a:r>
            <a:r>
              <a:rPr lang="el-GR" sz="2000" dirty="0" smtClean="0"/>
              <a:t>” στην Αγορά, σε συνάρτηση με την “</a:t>
            </a:r>
            <a:r>
              <a:rPr lang="el-GR" sz="2000" b="1" dirty="0" smtClean="0">
                <a:solidFill>
                  <a:srgbClr val="FF0000"/>
                </a:solidFill>
              </a:rPr>
              <a:t>εμπορικότητα</a:t>
            </a:r>
            <a:r>
              <a:rPr lang="el-GR" sz="2000" dirty="0" smtClean="0"/>
              <a:t>” κάθε προϊόντος (δηλαδή πόσο δημοφιλές είναι αυτό ανάμεσα στους καταναλωτές των προϊόντων Πληροφορικής).</a:t>
            </a:r>
          </a:p>
          <a:p>
            <a:endParaRPr lang="el-GR" sz="2000" dirty="0" smtClean="0"/>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2708920"/>
            <a:ext cx="524407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92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96944" cy="864096"/>
          </a:xfrm>
        </p:spPr>
        <p:txBody>
          <a:bodyPr/>
          <a:lstStyle/>
          <a:p>
            <a:r>
              <a:rPr lang="el-GR" sz="3000" dirty="0">
                <a:solidFill>
                  <a:srgbClr val="0070C0"/>
                </a:solidFill>
              </a:rPr>
              <a:t>1.1.3 Κύκλος ζωής προϊόντων (Product Life Cycle)</a:t>
            </a:r>
          </a:p>
        </p:txBody>
      </p:sp>
      <p:sp>
        <p:nvSpPr>
          <p:cNvPr id="3" name="Rectangle 2"/>
          <p:cNvSpPr/>
          <p:nvPr/>
        </p:nvSpPr>
        <p:spPr>
          <a:xfrm>
            <a:off x="597898" y="980728"/>
            <a:ext cx="8078558" cy="5632311"/>
          </a:xfrm>
          <a:prstGeom prst="rect">
            <a:avLst/>
          </a:prstGeom>
        </p:spPr>
        <p:txBody>
          <a:bodyPr wrap="square">
            <a:spAutoFit/>
          </a:bodyPr>
          <a:lstStyle/>
          <a:p>
            <a:pPr lvl="0"/>
            <a:r>
              <a:rPr lang="el-GR" sz="2400" b="1" dirty="0" smtClean="0">
                <a:solidFill>
                  <a:srgbClr val="FF0000"/>
                </a:solidFill>
              </a:rPr>
              <a:t>1ο </a:t>
            </a:r>
            <a:r>
              <a:rPr lang="el-GR" sz="2400" b="1" dirty="0">
                <a:solidFill>
                  <a:srgbClr val="FF0000"/>
                </a:solidFill>
              </a:rPr>
              <a:t>Στάδιο (Ερωτηματικό – Question mark) </a:t>
            </a:r>
            <a:r>
              <a:rPr lang="el-GR" sz="2400" dirty="0">
                <a:solidFill>
                  <a:prstClr val="black"/>
                </a:solidFill>
              </a:rPr>
              <a:t>: Το προϊόν ΔΕΝ είναι προς στιγμήν γνωστό στην Αγορά και οι πωλήσεις του είναι ακόμα χαμηλές</a:t>
            </a:r>
          </a:p>
          <a:p>
            <a:pPr lvl="0"/>
            <a:r>
              <a:rPr lang="el-GR" sz="2400" b="1" dirty="0" smtClean="0">
                <a:solidFill>
                  <a:srgbClr val="FF0000"/>
                </a:solidFill>
              </a:rPr>
              <a:t>2ο </a:t>
            </a:r>
            <a:r>
              <a:rPr lang="el-GR" sz="2400" b="1" dirty="0">
                <a:solidFill>
                  <a:srgbClr val="FF0000"/>
                </a:solidFill>
              </a:rPr>
              <a:t>Στάδιο (Αστέρι – Star) </a:t>
            </a:r>
            <a:r>
              <a:rPr lang="el-GR" sz="2400" dirty="0">
                <a:solidFill>
                  <a:prstClr val="black"/>
                </a:solidFill>
              </a:rPr>
              <a:t>: Το προϊόν έχει αρχίσει να γίνεται γνωστό στην Αγορά και οι πωλήσεις του αυξάνονται ραγδαία όσο το καταναλωτικό κοινό ενημερώνεται για τα πλεονεκτήματα και την ανταγωνιστικότητά του (Αστέρι – Ελπίδα για πωλήσεις</a:t>
            </a:r>
            <a:r>
              <a:rPr lang="el-GR" sz="2400" dirty="0" smtClean="0">
                <a:solidFill>
                  <a:prstClr val="black"/>
                </a:solidFill>
              </a:rPr>
              <a:t>).</a:t>
            </a:r>
          </a:p>
          <a:p>
            <a:pPr lvl="0"/>
            <a:r>
              <a:rPr lang="el-GR" sz="2400" b="1" dirty="0" smtClean="0">
                <a:effectLst>
                  <a:outerShdw blurRad="38100" dist="38100" dir="2700000" algn="tl">
                    <a:srgbClr val="000000">
                      <a:alpha val="43137"/>
                    </a:srgbClr>
                  </a:outerShdw>
                </a:effectLst>
              </a:rPr>
              <a:t>Στρατηγικές μάρκετινγκ </a:t>
            </a:r>
            <a:r>
              <a:rPr lang="el-GR" sz="2400" dirty="0" smtClean="0"/>
              <a:t>που επιλέγονται ανάλογα με τους στόχους και το ανταγωνιστικό περιβάλλον μιας επιχείρησης: </a:t>
            </a:r>
            <a:endParaRPr lang="el-GR" sz="2400" dirty="0" smtClean="0">
              <a:solidFill>
                <a:prstClr val="black"/>
              </a:solidFill>
            </a:endParaRPr>
          </a:p>
          <a:p>
            <a:pPr marL="285750" lvl="0" indent="-285750">
              <a:buFont typeface="Wingdings" panose="05000000000000000000" pitchFamily="2" charset="2"/>
              <a:buChar char="§"/>
            </a:pPr>
            <a:r>
              <a:rPr lang="el-GR" sz="2400" dirty="0" smtClean="0"/>
              <a:t>Στρατηγική Επιλεκτικής Διείσδυσης.</a:t>
            </a:r>
          </a:p>
          <a:p>
            <a:pPr marL="285750" lvl="0" indent="-285750">
              <a:buFont typeface="Wingdings" panose="05000000000000000000" pitchFamily="2" charset="2"/>
              <a:buChar char="§"/>
            </a:pPr>
            <a:r>
              <a:rPr lang="el-GR" sz="2400" dirty="0" smtClean="0"/>
              <a:t>Στρατηγική εικόνας και </a:t>
            </a:r>
            <a:r>
              <a:rPr lang="en-US" sz="2400" dirty="0" smtClean="0"/>
              <a:t>imaging</a:t>
            </a:r>
            <a:r>
              <a:rPr lang="el-GR" sz="2400" dirty="0" smtClean="0"/>
              <a:t>.</a:t>
            </a:r>
          </a:p>
          <a:p>
            <a:pPr marL="285750" lvl="0" indent="-285750">
              <a:buFont typeface="Wingdings" panose="05000000000000000000" pitchFamily="2" charset="2"/>
              <a:buChar char="§"/>
            </a:pPr>
            <a:r>
              <a:rPr lang="el-GR" sz="2400" dirty="0" smtClean="0"/>
              <a:t>Στρατηγική Διείσδυσης Χαμηλών Τόνων.</a:t>
            </a:r>
          </a:p>
          <a:p>
            <a:pPr marL="285750" lvl="0" indent="-285750">
              <a:buFont typeface="Wingdings" panose="05000000000000000000" pitchFamily="2" charset="2"/>
              <a:buChar char="§"/>
            </a:pPr>
            <a:r>
              <a:rPr lang="el-GR" sz="2400" dirty="0" smtClean="0"/>
              <a:t>Στρατηγική Μαζικής Διείσδυσης.</a:t>
            </a:r>
            <a:endParaRPr lang="el-GR" sz="2400" dirty="0">
              <a:solidFill>
                <a:prstClr val="black"/>
              </a:solidFill>
            </a:endParaRPr>
          </a:p>
        </p:txBody>
      </p:sp>
    </p:spTree>
    <p:extLst>
      <p:ext uri="{BB962C8B-B14F-4D97-AF65-F5344CB8AC3E}">
        <p14:creationId xmlns:p14="http://schemas.microsoft.com/office/powerpoint/2010/main" val="39404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8496944" cy="936103"/>
          </a:xfrm>
        </p:spPr>
        <p:txBody>
          <a:bodyPr/>
          <a:lstStyle/>
          <a:p>
            <a:r>
              <a:rPr lang="el-GR" sz="3000" dirty="0">
                <a:solidFill>
                  <a:srgbClr val="0070C0"/>
                </a:solidFill>
              </a:rPr>
              <a:t>1.1.3 Κύκλος ζωής προϊόντων (Product Life Cycle)</a:t>
            </a:r>
          </a:p>
        </p:txBody>
      </p:sp>
      <p:sp>
        <p:nvSpPr>
          <p:cNvPr id="3" name="Rectangle 2"/>
          <p:cNvSpPr/>
          <p:nvPr/>
        </p:nvSpPr>
        <p:spPr>
          <a:xfrm>
            <a:off x="745342" y="1196752"/>
            <a:ext cx="7920880" cy="5170646"/>
          </a:xfrm>
          <a:prstGeom prst="rect">
            <a:avLst/>
          </a:prstGeom>
        </p:spPr>
        <p:txBody>
          <a:bodyPr wrap="square">
            <a:spAutoFit/>
          </a:bodyPr>
          <a:lstStyle/>
          <a:p>
            <a:r>
              <a:rPr lang="el-GR" sz="2400" b="1" dirty="0" smtClean="0">
                <a:solidFill>
                  <a:srgbClr val="FF0000"/>
                </a:solidFill>
              </a:rPr>
              <a:t>3ο Στάδιο (Αγελάδα – Cash Cow) </a:t>
            </a:r>
            <a:r>
              <a:rPr lang="el-GR" sz="2400" dirty="0" smtClean="0"/>
              <a:t>: Το ύψος των πωλήσεων του προϊόντος αυτού ΔΕΝ πρόκειται να ανέβει παραπάνω. Στη φάση αυτή παρόλο που δεν υπάρχει αλματώδης ρυθμός ανάπτυξης, υπάρχει όμως σταθερή ροή πωλήσεων, άρα και σταθερή ροή χρημάτων</a:t>
            </a:r>
          </a:p>
          <a:p>
            <a:r>
              <a:rPr lang="el-GR" sz="2400" b="1" dirty="0" smtClean="0">
                <a:solidFill>
                  <a:srgbClr val="FF0000"/>
                </a:solidFill>
              </a:rPr>
              <a:t>4ο Στάδιο (Γέρικο Σκυλί – Old Dog) </a:t>
            </a:r>
            <a:r>
              <a:rPr lang="el-GR" sz="2400" dirty="0" smtClean="0"/>
              <a:t>: Όταν χαθεί το αγοραστικό ενδιαφέρον, τότε οι πωλήσεις μειώνονται δραματικά (μέχρι να μηδενιστούν). Το προϊόν έχει παλιώσει, ή έχει αντικατασταθεί από καλύτερα, αποδοτικότερα, φθηνότερα κλπ. Δεν αποτελεί πλέον για την κατασκευάστρια εταιρεία σημαντική πηγή εσόδων και δεν συμφέρει παραγωγικά (Γέρικο Σκυλί). Στο τέλος της φάσης αυτής το προϊόν αποσύρεται από την Αγορά.</a:t>
            </a:r>
          </a:p>
          <a:p>
            <a:endParaRPr lang="el-GR" dirty="0"/>
          </a:p>
        </p:txBody>
      </p:sp>
    </p:spTree>
    <p:extLst>
      <p:ext uri="{BB962C8B-B14F-4D97-AF65-F5344CB8AC3E}">
        <p14:creationId xmlns:p14="http://schemas.microsoft.com/office/powerpoint/2010/main" val="1436387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364</TotalTime>
  <Words>2086</Words>
  <Application>Microsoft Office PowerPoint</Application>
  <PresentationFormat>On-screen Show (4:3)</PresentationFormat>
  <Paragraphs>136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Sketchbook</vt:lpstr>
      <vt:lpstr>1.1 Η Αγορά Πληροφορικής - Προϊόντα και υπηρεσίες Πληροφορικής</vt:lpstr>
      <vt:lpstr>1.1 Η Αγορά Πληροφορικής - Προϊόντα και υπηρεσίες Πληροφορικής</vt:lpstr>
      <vt:lpstr>1.1 Η Αγορά Πληροφορικής - Προϊόντα και υπηρεσίες Πληροφορικής</vt:lpstr>
      <vt:lpstr>1.1 Η Αγορά Πληροφορικής - Προϊόντα και υπηρεσίες Πληροφορικής</vt:lpstr>
      <vt:lpstr>1.1.1 Η Έννοια της Πώλησης - Μορφή του Εμπορίου</vt:lpstr>
      <vt:lpstr>1.1.2 Λιανικό – Χονδρικό Εμπόριο </vt:lpstr>
      <vt:lpstr>1.1.3 Κύκλος ζωής προϊόντων (Product Life Cycle)</vt:lpstr>
      <vt:lpstr>1.1.3 Κύκλος ζωής προϊόντων (Product Life Cycle)</vt:lpstr>
      <vt:lpstr>1.1.3 Κύκλος ζωής προϊόντων (Product Life Cycle)</vt:lpstr>
      <vt:lpstr>1.1.3 Κύκλος ζωής προϊόντων (Product Life Cycle)</vt:lpstr>
      <vt:lpstr>1.1.4 Το Μείγμα Μάρκετινγκ (Marketing Mix) </vt:lpstr>
      <vt:lpstr>1.1.4 Το Μείγμα Μάρκετινγκ (Marketing Mix) </vt:lpstr>
      <vt:lpstr>1.1.4 Το Μείγμα Μάρκετινγκ (Marketing Mix) </vt:lpstr>
      <vt:lpstr>1.1.5 Καινοτομίες για την Επιχειρηματικότητα στο τομέα της Πληροφορικής. </vt:lpstr>
      <vt:lpstr>1.2 Εισαγωγή στις Κατηγορίες προσωπικών και κινητών υπολογιστικών συσκευών.</vt:lpstr>
      <vt:lpstr>1.2.1 Σταθερός υπολογιστής (PC) </vt:lpstr>
      <vt:lpstr>1.2.2 Φορητός υπολογιστής (Laptop) </vt:lpstr>
      <vt:lpstr>1.2.3 Ταμπλέτα (Tablet) </vt:lpstr>
      <vt:lpstr>1.2.4 Έξυπνο Τηλέφωνο (Smart Phone) </vt:lpstr>
      <vt:lpstr>Ερωτήσεις Ανακεφαλαίωσης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Η Αγορά Πληροφορικής - Προϊόντα και υπηρεσίες Πληροφορικής</dc:title>
  <dc:creator>Athina</dc:creator>
  <cp:lastModifiedBy>Athina</cp:lastModifiedBy>
  <cp:revision>31</cp:revision>
  <dcterms:created xsi:type="dcterms:W3CDTF">2016-11-03T17:04:54Z</dcterms:created>
  <dcterms:modified xsi:type="dcterms:W3CDTF">2016-11-10T20:12:24Z</dcterms:modified>
</cp:coreProperties>
</file>