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683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54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764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874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38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994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463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682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666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546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937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ECFB-7F76-4FBF-A39C-906BF6681CFB}" type="datetimeFigureOut">
              <a:rPr lang="el-GR" smtClean="0"/>
              <a:t>22/11/2017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DBA53-BBAD-40CB-B8EC-2417038D59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05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4896544"/>
          </a:xfrm>
        </p:spPr>
        <p:txBody>
          <a:bodyPr>
            <a:noAutofit/>
          </a:bodyPr>
          <a:lstStyle/>
          <a:p>
            <a:r>
              <a:rPr lang="el-GR" sz="8000" b="1" dirty="0" smtClean="0">
                <a:solidFill>
                  <a:srgbClr val="C00000"/>
                </a:solidFill>
              </a:rPr>
              <a:t>«Εισαγωγή στις Αρχές της Επιστήμης των Η/Υ»</a:t>
            </a:r>
            <a:endParaRPr lang="el-GR" sz="80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653136"/>
            <a:ext cx="6184776" cy="96416"/>
          </a:xfrm>
        </p:spPr>
        <p:txBody>
          <a:bodyPr>
            <a:normAutofit fontScale="25000" lnSpcReduction="20000"/>
          </a:bodyPr>
          <a:lstStyle/>
          <a:p>
            <a:endParaRPr lang="el-G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15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Κεφάλαιο 1</a:t>
            </a:r>
            <a:b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l-GR" sz="4000" b="1" dirty="0" smtClean="0">
                <a:solidFill>
                  <a:srgbClr val="4BACC6">
                    <a:lumMod val="50000"/>
                  </a:srgbClr>
                </a:solidFill>
                <a:ea typeface="+mj-ea"/>
                <a:cs typeface="+mj-cs"/>
              </a:rPr>
              <a:t>Βασικές έννοιες</a:t>
            </a:r>
            <a:r>
              <a:rPr lang="el-GR" sz="4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742950" indent="-742950">
              <a:buAutoNum type="arabicPeriod"/>
            </a:pPr>
            <a:r>
              <a:rPr lang="el-GR" sz="4000" b="1" dirty="0" smtClean="0">
                <a:solidFill>
                  <a:schemeClr val="accent5">
                    <a:lumMod val="50000"/>
                  </a:schemeClr>
                </a:solidFill>
              </a:rPr>
              <a:t>Επιστήμη των Υπολογιστών </a:t>
            </a:r>
            <a:endParaRPr lang="el-GR" sz="4000" b="1" dirty="0" smtClean="0">
              <a:solidFill>
                <a:srgbClr val="4BACC6">
                  <a:lumMod val="50000"/>
                </a:srgbClr>
              </a:solidFill>
              <a:ea typeface="+mj-ea"/>
              <a:cs typeface="+mj-cs"/>
            </a:endParaRPr>
          </a:p>
          <a:p>
            <a:pPr marL="514350" indent="-514350"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3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>
                <a:solidFill>
                  <a:schemeClr val="accent5">
                    <a:lumMod val="50000"/>
                  </a:schemeClr>
                </a:solidFill>
              </a:rPr>
              <a:t>Πληροφορική ή Επιστήμη Υπολογιστών;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όρος «</a:t>
            </a:r>
            <a:r>
              <a:rPr lang="el-GR" b="1" dirty="0" smtClean="0">
                <a:solidFill>
                  <a:srgbClr val="FF0000"/>
                </a:solidFill>
              </a:rPr>
              <a:t>πληροφορική</a:t>
            </a:r>
            <a:r>
              <a:rPr lang="el-GR" dirty="0" smtClean="0"/>
              <a:t>» προέρχεται από τη λέξη </a:t>
            </a:r>
            <a:r>
              <a:rPr lang="el-GR" b="1" dirty="0" smtClean="0">
                <a:solidFill>
                  <a:srgbClr val="FF0000"/>
                </a:solidFill>
              </a:rPr>
              <a:t>πληροφορία</a:t>
            </a:r>
            <a:r>
              <a:rPr lang="el-GR" dirty="0" smtClean="0"/>
              <a:t>. </a:t>
            </a:r>
          </a:p>
          <a:p>
            <a:pPr marL="0" indent="0">
              <a:buNone/>
            </a:pPr>
            <a:r>
              <a:rPr lang="el-GR" dirty="0" smtClean="0"/>
              <a:t>Εμφανίστηκε τη δεκαετία του 1960 στη Γαλλία (</a:t>
            </a:r>
            <a:r>
              <a:rPr lang="el-GR" dirty="0" err="1" smtClean="0"/>
              <a:t>Informatique</a:t>
            </a:r>
            <a:r>
              <a:rPr lang="el-GR" dirty="0" smtClean="0"/>
              <a:t>) και τη Γερμανία (</a:t>
            </a:r>
            <a:r>
              <a:rPr lang="el-GR" dirty="0" err="1" smtClean="0"/>
              <a:t>Informatik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055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>
                <a:solidFill>
                  <a:schemeClr val="accent5">
                    <a:lumMod val="50000"/>
                  </a:schemeClr>
                </a:solidFill>
              </a:rPr>
              <a:t>Πληροφορική ή Επιστήμη Υπολογιστών;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Πληροφορική</a:t>
            </a:r>
            <a:r>
              <a:rPr lang="el-GR" dirty="0" smtClean="0"/>
              <a:t> είναι η επιστήμη που ασχολείται με την αναπαράσταση, αποθήκευση και επεξεργασία της πληροφορίας.</a:t>
            </a:r>
          </a:p>
          <a:p>
            <a:r>
              <a:rPr lang="el-GR" b="1" dirty="0" smtClean="0">
                <a:solidFill>
                  <a:srgbClr val="FF0000"/>
                </a:solidFill>
              </a:rPr>
              <a:t>Επιστήμη Υπολογιστών </a:t>
            </a:r>
            <a:r>
              <a:rPr lang="el-GR" dirty="0" smtClean="0"/>
              <a:t>είναι η επιστήμη που ασχολείται με τους </a:t>
            </a:r>
            <a:r>
              <a:rPr lang="el-GR" dirty="0" err="1" smtClean="0"/>
              <a:t>υπο</a:t>
            </a:r>
            <a:r>
              <a:rPr lang="el-GR" dirty="0" smtClean="0"/>
              <a:t>- λογιστές και τους υπολογισμούς.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71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>
                <a:solidFill>
                  <a:schemeClr val="accent5">
                    <a:lumMod val="50000"/>
                  </a:schemeClr>
                </a:solidFill>
              </a:rPr>
              <a:t>Ιστορικοί σταθμοί της Επιστήμης Υπολογιστών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300 </a:t>
            </a:r>
            <a:r>
              <a:rPr lang="el-GR" dirty="0" err="1" smtClean="0"/>
              <a:t>π.Χ.</a:t>
            </a:r>
            <a:r>
              <a:rPr lang="el-GR" dirty="0" smtClean="0"/>
              <a:t> Αλγόριθμος του Ευκλείδη για τον υπολογισμό του μέγιστου κοινού διαιρέτη δύο φυσικών αριθμών, ένας από τους αρχαιότερους αλγόριθμους</a:t>
            </a:r>
          </a:p>
          <a:p>
            <a:r>
              <a:rPr lang="el-GR" dirty="0" smtClean="0"/>
              <a:t>100 </a:t>
            </a:r>
            <a:r>
              <a:rPr lang="el-GR" dirty="0" err="1" smtClean="0"/>
              <a:t>π.Χ.</a:t>
            </a:r>
            <a:r>
              <a:rPr lang="el-GR" dirty="0" smtClean="0"/>
              <a:t> Μηχανισμός των Αντικυθήρων, μηχανικός υπολογιστής και όργανο αστρονομικών παρατηρήσεων </a:t>
            </a:r>
          </a:p>
          <a:p>
            <a:r>
              <a:rPr lang="el-GR" dirty="0" smtClean="0"/>
              <a:t>820 </a:t>
            </a:r>
            <a:r>
              <a:rPr lang="el-GR" dirty="0" err="1" smtClean="0"/>
              <a:t>μ.Χ</a:t>
            </a:r>
            <a:r>
              <a:rPr lang="el-GR" dirty="0" smtClean="0"/>
              <a:t>. Ο </a:t>
            </a:r>
            <a:r>
              <a:rPr lang="el-GR" dirty="0" err="1" smtClean="0"/>
              <a:t>al</a:t>
            </a:r>
            <a:r>
              <a:rPr lang="el-GR" dirty="0" smtClean="0"/>
              <a:t>-</a:t>
            </a:r>
            <a:r>
              <a:rPr lang="el-GR" dirty="0" err="1" smtClean="0"/>
              <a:t>Khwarizmi</a:t>
            </a:r>
            <a:r>
              <a:rPr lang="el-GR" dirty="0" smtClean="0"/>
              <a:t>, Πέρσης μαθηματικός και αστρονόμος γράφει βιβλίο για τους αλγόριθμους </a:t>
            </a:r>
          </a:p>
          <a:p>
            <a:r>
              <a:rPr lang="el-GR" dirty="0" smtClean="0"/>
              <a:t>1822 Ο </a:t>
            </a:r>
            <a:r>
              <a:rPr lang="el-GR" dirty="0" err="1" smtClean="0"/>
              <a:t>Charles</a:t>
            </a:r>
            <a:r>
              <a:rPr lang="el-GR" dirty="0" smtClean="0"/>
              <a:t> </a:t>
            </a:r>
            <a:r>
              <a:rPr lang="el-GR" dirty="0" err="1" smtClean="0"/>
              <a:t>Babbage</a:t>
            </a:r>
            <a:r>
              <a:rPr lang="el-GR" dirty="0" smtClean="0"/>
              <a:t> σχεδιάζει την Αναλυτική Μηχανή του, την πρώτη μηχανή με αποθηκευμένα προ- γράμματα. </a:t>
            </a:r>
          </a:p>
          <a:p>
            <a:r>
              <a:rPr lang="el-GR" dirty="0" smtClean="0"/>
              <a:t>1940 Ο </a:t>
            </a:r>
            <a:r>
              <a:rPr lang="el-GR" dirty="0" err="1" smtClean="0"/>
              <a:t>John</a:t>
            </a:r>
            <a:r>
              <a:rPr lang="el-GR" dirty="0" smtClean="0"/>
              <a:t> </a:t>
            </a:r>
            <a:r>
              <a:rPr lang="el-GR" dirty="0" err="1" smtClean="0"/>
              <a:t>von</a:t>
            </a:r>
            <a:r>
              <a:rPr lang="el-GR" dirty="0" smtClean="0"/>
              <a:t> </a:t>
            </a:r>
            <a:r>
              <a:rPr lang="el-GR" dirty="0" err="1" smtClean="0"/>
              <a:t>Neumann</a:t>
            </a:r>
            <a:r>
              <a:rPr lang="el-GR" dirty="0" smtClean="0"/>
              <a:t> θέτει τις θεμελιώδεις αρχές σχεδίασης των σύγχρονων ΗΥ, γνωστές ως “αρχιτεκτονική </a:t>
            </a:r>
            <a:r>
              <a:rPr lang="el-GR" dirty="0" err="1" smtClean="0"/>
              <a:t>von</a:t>
            </a:r>
            <a:r>
              <a:rPr lang="el-GR" dirty="0" smtClean="0"/>
              <a:t> </a:t>
            </a:r>
            <a:r>
              <a:rPr lang="el-GR" dirty="0" err="1" smtClean="0"/>
              <a:t>Neumann</a:t>
            </a:r>
            <a:r>
              <a:rPr lang="el-GR" dirty="0" smtClean="0"/>
              <a:t>”, στο Πανεπιστήμιο του Πρίνστον. </a:t>
            </a:r>
          </a:p>
          <a:p>
            <a:r>
              <a:rPr lang="el-GR" dirty="0" smtClean="0"/>
              <a:t>1944 Ο </a:t>
            </a:r>
            <a:r>
              <a:rPr lang="el-GR" dirty="0" err="1" smtClean="0"/>
              <a:t>Aiken</a:t>
            </a:r>
            <a:r>
              <a:rPr lang="el-GR" dirty="0" smtClean="0"/>
              <a:t> κατασκευάζει τον </a:t>
            </a:r>
            <a:r>
              <a:rPr lang="el-GR" dirty="0" err="1" smtClean="0"/>
              <a:t>Mark</a:t>
            </a:r>
            <a:r>
              <a:rPr lang="el-GR" dirty="0" smtClean="0"/>
              <a:t> I. Χρόνος για πρόσθεση: 1/3 s., για πολλαπλασιασμό: 6 s </a:t>
            </a:r>
          </a:p>
          <a:p>
            <a:r>
              <a:rPr lang="el-GR" dirty="0" smtClean="0"/>
              <a:t>1946 Οι </a:t>
            </a:r>
            <a:r>
              <a:rPr lang="el-GR" dirty="0" err="1" smtClean="0"/>
              <a:t>Eckert</a:t>
            </a:r>
            <a:r>
              <a:rPr lang="el-GR" dirty="0" smtClean="0"/>
              <a:t> και </a:t>
            </a:r>
            <a:r>
              <a:rPr lang="el-GR" dirty="0" err="1" smtClean="0"/>
              <a:t>Maughly</a:t>
            </a:r>
            <a:r>
              <a:rPr lang="el-GR" dirty="0" smtClean="0"/>
              <a:t> κατασκευάζουν τον ENIAC, τον πρώτο ηλεκτρονικό υπολογιστή με 18000 λυχνίες. Χρόνος για πολλαπλασιασμό: 6 </a:t>
            </a:r>
            <a:r>
              <a:rPr lang="el-GR" dirty="0" err="1" smtClean="0"/>
              <a:t>ms</a:t>
            </a:r>
            <a:r>
              <a:rPr lang="el-GR" dirty="0" smtClean="0"/>
              <a:t> </a:t>
            </a:r>
          </a:p>
          <a:p>
            <a:r>
              <a:rPr lang="el-GR" dirty="0" smtClean="0"/>
              <a:t>1949 Ο </a:t>
            </a:r>
            <a:r>
              <a:rPr lang="el-GR" dirty="0" err="1" smtClean="0"/>
              <a:t>Wilkes</a:t>
            </a:r>
            <a:r>
              <a:rPr lang="el-GR" dirty="0" smtClean="0"/>
              <a:t> κατασκευάζει τον EDSAC, τον πρώτο ψηφιακό υπολογιστή γενικής χρήσης με αποθηκευμένο πρόγραμμα (υπολογιστής τύπου </a:t>
            </a:r>
            <a:r>
              <a:rPr lang="el-GR" dirty="0" err="1" smtClean="0"/>
              <a:t>von</a:t>
            </a:r>
            <a:r>
              <a:rPr lang="el-GR" dirty="0" smtClean="0"/>
              <a:t> </a:t>
            </a:r>
            <a:r>
              <a:rPr lang="el-GR" dirty="0" err="1" smtClean="0"/>
              <a:t>Neumann</a:t>
            </a:r>
            <a:r>
              <a:rPr lang="el-GR" dirty="0" smtClean="0"/>
              <a:t>) </a:t>
            </a:r>
          </a:p>
          <a:p>
            <a:r>
              <a:rPr lang="el-GR" dirty="0" smtClean="0"/>
              <a:t>1969 Γέννηση του διαδικτύου με τη δημιουργία του δικτύου ARPANET 1991 Δημιουργία του Παγκόσμιου Ιστού (WWW) στο CERN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081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>
                <a:solidFill>
                  <a:schemeClr val="accent5">
                    <a:lumMod val="50000"/>
                  </a:schemeClr>
                </a:solidFill>
              </a:rPr>
              <a:t>1.2 Θεωρητική Επιστήμη των Υπολογιστών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Επίλυση Προβλημάτων</a:t>
            </a:r>
          </a:p>
          <a:p>
            <a:r>
              <a:rPr lang="el-GR" dirty="0" smtClean="0"/>
              <a:t>Αλγόριθμοι</a:t>
            </a:r>
          </a:p>
          <a:p>
            <a:r>
              <a:rPr lang="el-GR" dirty="0" smtClean="0"/>
              <a:t>Ανάλυση Αλγορίθμων</a:t>
            </a:r>
          </a:p>
          <a:p>
            <a:r>
              <a:rPr lang="el-GR" dirty="0" smtClean="0"/>
              <a:t>Δομές Δεδομένων</a:t>
            </a:r>
          </a:p>
          <a:p>
            <a:r>
              <a:rPr lang="el-GR" dirty="0" smtClean="0"/>
              <a:t>Μέθοδοι Προγραμματισμού</a:t>
            </a:r>
          </a:p>
          <a:p>
            <a:r>
              <a:rPr lang="el-GR" dirty="0" smtClean="0"/>
              <a:t>Γλώσσες Προγραμματισμού</a:t>
            </a:r>
          </a:p>
          <a:p>
            <a:r>
              <a:rPr lang="el-GR" dirty="0" smtClean="0"/>
              <a:t>Μεταγλωττιστές</a:t>
            </a:r>
          </a:p>
          <a:p>
            <a:r>
              <a:rPr lang="el-GR" dirty="0" smtClean="0"/>
              <a:t>Θεωρία Αυτομάτων</a:t>
            </a:r>
          </a:p>
          <a:p>
            <a:r>
              <a:rPr lang="el-GR" dirty="0" smtClean="0"/>
              <a:t>Θεωρία Υπολογισμών</a:t>
            </a:r>
          </a:p>
          <a:p>
            <a:r>
              <a:rPr lang="el-GR" dirty="0" smtClean="0"/>
              <a:t>Θεωρία Πολυπλοκότητας</a:t>
            </a:r>
          </a:p>
          <a:p>
            <a:r>
              <a:rPr lang="el-GR" dirty="0" smtClean="0"/>
              <a:t>Τεχνολογία Λογισμικού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286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l-GR" sz="4000" b="1" dirty="0" smtClean="0">
                <a:solidFill>
                  <a:schemeClr val="accent5">
                    <a:lumMod val="50000"/>
                  </a:schemeClr>
                </a:solidFill>
              </a:rPr>
              <a:t>Αλγόριθμος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Πρόγραμμα</a:t>
            </a:r>
            <a:endParaRPr lang="el-G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632848" cy="3145904"/>
          </a:xfrm>
        </p:spPr>
        <p:txBody>
          <a:bodyPr>
            <a:noAutofit/>
          </a:bodyPr>
          <a:lstStyle/>
          <a:p>
            <a:pPr algn="l"/>
            <a:r>
              <a:rPr lang="el-GR" sz="2400" dirty="0" smtClean="0">
                <a:solidFill>
                  <a:schemeClr val="tx1"/>
                </a:solidFill>
              </a:rPr>
              <a:t>Μια μηχανικά εκτελέσιμη υπολογιστική διαδικασία αποτελεί </a:t>
            </a:r>
            <a:r>
              <a:rPr lang="el-GR" sz="2400" b="1" dirty="0" smtClean="0">
                <a:solidFill>
                  <a:srgbClr val="FF0000"/>
                </a:solidFill>
              </a:rPr>
              <a:t>αλγόριθμο</a:t>
            </a:r>
            <a:r>
              <a:rPr lang="el-GR" sz="24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l-GR" sz="2400" dirty="0" smtClean="0">
                <a:solidFill>
                  <a:schemeClr val="tx1"/>
                </a:solidFill>
              </a:rPr>
              <a:t>Η μεταφορά του αλγορίθμου σε μια μορφή κατανοητή από τον ηλεκτρονικό υπολογιστή, δηλαδή σε μια γλώσσα προγραμματισμού, δημιουργεί ένα </a:t>
            </a:r>
            <a:r>
              <a:rPr lang="el-GR" sz="2400" b="1" dirty="0" smtClean="0">
                <a:solidFill>
                  <a:srgbClr val="FF0000"/>
                </a:solidFill>
              </a:rPr>
              <a:t>πρόγραμμα</a:t>
            </a:r>
            <a:r>
              <a:rPr lang="el-GR" sz="2400" dirty="0" smtClean="0">
                <a:solidFill>
                  <a:schemeClr val="tx1"/>
                </a:solidFill>
              </a:rPr>
              <a:t>.</a:t>
            </a:r>
            <a:endParaRPr lang="el-G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991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>
                <a:solidFill>
                  <a:schemeClr val="accent5">
                    <a:lumMod val="50000"/>
                  </a:schemeClr>
                </a:solidFill>
              </a:rPr>
              <a:t>1.3 Εφαρμοσμένη Επιστήμη των Υπολογιστών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Υλικό Υπολογιστή</a:t>
            </a:r>
          </a:p>
          <a:p>
            <a:r>
              <a:rPr lang="el-GR" dirty="0" smtClean="0"/>
              <a:t>Ολοκληρωμένα κυκλώματα</a:t>
            </a:r>
          </a:p>
          <a:p>
            <a:r>
              <a:rPr lang="el-GR" dirty="0" smtClean="0"/>
              <a:t>Μικροεπεξεργαστές</a:t>
            </a:r>
          </a:p>
          <a:p>
            <a:r>
              <a:rPr lang="el-GR" dirty="0" smtClean="0"/>
              <a:t>Οργάνωση και αρχιτεκτονική υπολογιστών</a:t>
            </a:r>
          </a:p>
          <a:p>
            <a:r>
              <a:rPr lang="el-GR" dirty="0" smtClean="0"/>
              <a:t>Δίκτυα υπολογιστών</a:t>
            </a:r>
          </a:p>
          <a:p>
            <a:r>
              <a:rPr lang="el-GR" dirty="0" smtClean="0"/>
              <a:t>Λειτουργικά Συστήματα</a:t>
            </a:r>
          </a:p>
          <a:p>
            <a:r>
              <a:rPr lang="el-GR" dirty="0" smtClean="0"/>
              <a:t>Επικοινωνία Ανθρώπου- Μηχανής</a:t>
            </a:r>
          </a:p>
          <a:p>
            <a:r>
              <a:rPr lang="el-GR" dirty="0" smtClean="0"/>
              <a:t>Πληροφοριακά συστήματα</a:t>
            </a:r>
          </a:p>
          <a:p>
            <a:r>
              <a:rPr lang="el-GR" dirty="0" smtClean="0"/>
              <a:t>Συστήματα διαχείρισης βάσεων δεδομένων</a:t>
            </a:r>
          </a:p>
          <a:p>
            <a:r>
              <a:rPr lang="el-GR" dirty="0" smtClean="0"/>
              <a:t>Τεχνητή νοημοσύνη</a:t>
            </a:r>
          </a:p>
          <a:p>
            <a:r>
              <a:rPr lang="el-GR" dirty="0" smtClean="0"/>
              <a:t>Εφαρμογές σε άλλες επιστήμες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12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1.3 Εφαρμοσμένη Επιστήμη των Υπολογιστών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521317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Η άρρηκτη σχέση της θεωρητικής επιστήμης με την υπολογιστική μηχανή δημιουργεί πεδία εφαρμογής τόσο στην ίδια την Πληροφορική όσο και σε άλλες Επιστήμες.</a:t>
            </a:r>
          </a:p>
          <a:p>
            <a:pPr marL="0" indent="0" algn="just">
              <a:buNone/>
            </a:pPr>
            <a:r>
              <a:rPr lang="el-GR" dirty="0" smtClean="0"/>
              <a:t>Η Εφαρμοσμένη Επιστήμη των Υπολογιστών ασχολείται με το </a:t>
            </a:r>
            <a:r>
              <a:rPr lang="el-GR" b="1" dirty="0" smtClean="0">
                <a:solidFill>
                  <a:srgbClr val="FF0000"/>
                </a:solidFill>
              </a:rPr>
              <a:t>υλικό</a:t>
            </a:r>
            <a:r>
              <a:rPr lang="el-GR" dirty="0" smtClean="0"/>
              <a:t> (</a:t>
            </a:r>
            <a:r>
              <a:rPr lang="el-GR" dirty="0" err="1" smtClean="0"/>
              <a:t>hardware</a:t>
            </a:r>
            <a:r>
              <a:rPr lang="el-GR" dirty="0" smtClean="0"/>
              <a:t>) και την οργάνωση και αρχιτεκτονική υπολογιστών. Ασχολείται επίσης με τα </a:t>
            </a:r>
            <a:r>
              <a:rPr lang="el-GR" b="1" dirty="0" smtClean="0">
                <a:solidFill>
                  <a:srgbClr val="FF0000"/>
                </a:solidFill>
              </a:rPr>
              <a:t>λειτουργικά συστήματα</a:t>
            </a:r>
            <a:r>
              <a:rPr lang="el-GR" dirty="0" smtClean="0"/>
              <a:t>, προγράμματα μεγάλης κλίμακας που τοποθετούνται ανάμεσα στο υλικό και το λογισμικό του υπολογιστή. </a:t>
            </a:r>
            <a:r>
              <a:rPr lang="el-GR" b="1" dirty="0" smtClean="0">
                <a:solidFill>
                  <a:srgbClr val="FF0000"/>
                </a:solidFill>
              </a:rPr>
              <a:t>Τα πληροφοριακά συστήματα </a:t>
            </a:r>
            <a:r>
              <a:rPr lang="el-GR" dirty="0" smtClean="0"/>
              <a:t>συνδυάζουν υλικό, λογισμικό, δεδομένα, ανθρώπους και διαδικασίες. Η διασύνδεση υπολογιστών σε </a:t>
            </a:r>
            <a:r>
              <a:rPr lang="el-GR" b="1" dirty="0" smtClean="0">
                <a:solidFill>
                  <a:srgbClr val="FF0000"/>
                </a:solidFill>
              </a:rPr>
              <a:t>δίκτυα</a:t>
            </a:r>
            <a:r>
              <a:rPr lang="el-GR" dirty="0" smtClean="0"/>
              <a:t>, δημιουργεί έναν άλλο τομέα. Ο τομέας της </a:t>
            </a:r>
            <a:r>
              <a:rPr lang="el-GR" b="1" dirty="0" smtClean="0">
                <a:solidFill>
                  <a:srgbClr val="FF0000"/>
                </a:solidFill>
              </a:rPr>
              <a:t>τεχνητής νοημοσύνης </a:t>
            </a:r>
            <a:r>
              <a:rPr lang="el-GR" dirty="0" smtClean="0"/>
              <a:t>ασχολείται με τη δημιουργία προγραμμάτων που κάνουν τον υπολογιστή να προσομοιάζει σε νοήμον ον.</a:t>
            </a:r>
          </a:p>
          <a:p>
            <a:pPr marL="0" indent="0" algn="just">
              <a:buNone/>
            </a:pPr>
            <a:r>
              <a:rPr lang="el-GR" dirty="0" smtClean="0"/>
              <a:t>Τέλος, ένα μέρος της Εφαρμοσμένης Επιστήμης των Υπολογιστών διερευνά τις δυνατότητες </a:t>
            </a:r>
            <a:r>
              <a:rPr lang="el-GR" b="1" dirty="0" smtClean="0">
                <a:solidFill>
                  <a:srgbClr val="FF0000"/>
                </a:solidFill>
              </a:rPr>
              <a:t>εφαρμογής των ηλεκτρονικών υπολογιστών σε άλλες επιστήμες, </a:t>
            </a:r>
            <a:r>
              <a:rPr lang="el-GR" dirty="0" smtClean="0"/>
              <a:t>όπως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στη</a:t>
            </a:r>
            <a:r>
              <a:rPr lang="el-GR" b="1" dirty="0" smtClean="0">
                <a:solidFill>
                  <a:srgbClr val="FF0000"/>
                </a:solidFill>
              </a:rPr>
              <a:t> Μηχανική, </a:t>
            </a:r>
            <a:r>
              <a:rPr lang="el-GR" dirty="0" smtClean="0"/>
              <a:t>στην</a:t>
            </a:r>
            <a:r>
              <a:rPr lang="el-GR" b="1" dirty="0" smtClean="0">
                <a:solidFill>
                  <a:srgbClr val="FF0000"/>
                </a:solidFill>
              </a:rPr>
              <a:t> Οικονομία, </a:t>
            </a:r>
            <a:r>
              <a:rPr lang="el-GR" dirty="0" smtClean="0"/>
              <a:t>στην</a:t>
            </a:r>
            <a:r>
              <a:rPr lang="el-GR" b="1" dirty="0" smtClean="0">
                <a:solidFill>
                  <a:srgbClr val="FF0000"/>
                </a:solidFill>
              </a:rPr>
              <a:t> Ιατρική, </a:t>
            </a:r>
            <a:r>
              <a:rPr lang="el-GR" sz="3300" dirty="0"/>
              <a:t>στις</a:t>
            </a:r>
            <a:r>
              <a:rPr lang="el-GR" b="1" dirty="0" smtClean="0">
                <a:solidFill>
                  <a:srgbClr val="FF0000"/>
                </a:solidFill>
              </a:rPr>
              <a:t> Φυσικές επιστήμες, </a:t>
            </a:r>
            <a:r>
              <a:rPr lang="el-GR" sz="3300" dirty="0"/>
              <a:t>στις</a:t>
            </a:r>
            <a:r>
              <a:rPr lang="el-GR" b="1" dirty="0" smtClean="0">
                <a:solidFill>
                  <a:srgbClr val="FF0000"/>
                </a:solidFill>
              </a:rPr>
              <a:t>  Ανθρωπιστικές επιστήμες </a:t>
            </a:r>
            <a:r>
              <a:rPr lang="el-GR" sz="3300" dirty="0"/>
              <a:t>και στις </a:t>
            </a:r>
            <a:r>
              <a:rPr lang="el-GR" b="1" dirty="0" smtClean="0">
                <a:solidFill>
                  <a:srgbClr val="FF0000"/>
                </a:solidFill>
              </a:rPr>
              <a:t>Καλές τέχνες. </a:t>
            </a:r>
            <a:r>
              <a:rPr lang="el-GR" sz="3300" dirty="0"/>
              <a:t>Οι εφαρμογές αυτές, συχνά δημιουργούν</a:t>
            </a:r>
            <a:r>
              <a:rPr lang="el-GR" b="1" dirty="0" smtClean="0">
                <a:solidFill>
                  <a:srgbClr val="FF0000"/>
                </a:solidFill>
              </a:rPr>
              <a:t> νέους επιστημονικούς τομείς </a:t>
            </a:r>
            <a:r>
              <a:rPr lang="el-GR" sz="3300" dirty="0"/>
              <a:t>όπως η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Βιοϊατρική</a:t>
            </a:r>
            <a:r>
              <a:rPr lang="el-GR" dirty="0" smtClean="0"/>
              <a:t>.</a:t>
            </a: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526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«Εισαγωγή στις Αρχές της Επιστήμης των Η/Υ»</vt:lpstr>
      <vt:lpstr>  Κεφάλαιο 1  </vt:lpstr>
      <vt:lpstr>Πληροφορική ή Επιστήμη Υπολογιστών;</vt:lpstr>
      <vt:lpstr>Πληροφορική ή Επιστήμη Υπολογιστών;</vt:lpstr>
      <vt:lpstr>Ιστορικοί σταθμοί της Επιστήμης Υπολογιστών</vt:lpstr>
      <vt:lpstr>1.2 Θεωρητική Επιστήμη των Υπολογιστών</vt:lpstr>
      <vt:lpstr>Αλγόριθμος Πρόγραμμα</vt:lpstr>
      <vt:lpstr>1.3 Εφαρμοσμένη Επιστήμη των Υπολογιστών</vt:lpstr>
      <vt:lpstr>1.3 Εφαρμοσμένη Επιστήμη των Υπολογιστών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«Εισαγωγή στις Αρχές της Επιστήμης των Η/Υ»</dc:title>
  <dc:creator>Athina</dc:creator>
  <cp:lastModifiedBy>Athina</cp:lastModifiedBy>
  <cp:revision>5</cp:revision>
  <dcterms:created xsi:type="dcterms:W3CDTF">2017-11-22T06:42:22Z</dcterms:created>
  <dcterms:modified xsi:type="dcterms:W3CDTF">2017-11-22T07:28:53Z</dcterms:modified>
</cp:coreProperties>
</file>