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14"/>
  </p:notes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566"/>
    <p:restoredTop sz="93041"/>
  </p:normalViewPr>
  <p:slideViewPr>
    <p:cSldViewPr>
      <p:cViewPr varScale="1">
        <p:scale>
          <a:sx n="59" d="100"/>
          <a:sy n="59" d="100"/>
        </p:scale>
        <p:origin x="1160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3142BD-B17F-40CF-9B0D-DB7219E481FE}" type="datetimeFigureOut">
              <a:rPr lang="en-US" smtClean="0"/>
              <a:t>2/17/21</a:t>
            </a:fld>
            <a:endParaRPr lang="en-US" dirty="0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6768BF-9B11-40E1-BFAF-15E512DB93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4343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Στυλ κύριου υπότιτλου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102E9-E8F5-490E-B389-D822A510011E}" type="datetime1">
              <a:rPr lang="en-US" smtClean="0"/>
              <a:t>2/17/21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DE58655-ED2A-41E7-AA73-DE2E8A7CD62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E6787-224B-42E1-8318-028192CC81EE}" type="datetime1">
              <a:rPr lang="en-US" smtClean="0"/>
              <a:t>2/17/21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58655-ED2A-41E7-AA73-DE2E8A7CD62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82E1-C25C-4C67-9258-23F0DDFC45A4}" type="datetime1">
              <a:rPr lang="en-US" smtClean="0"/>
              <a:t>2/17/21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58655-ED2A-41E7-AA73-DE2E8A7CD62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EEE42-C6B4-458F-B1C6-37238D969B5B}" type="datetime1">
              <a:rPr lang="en-US" smtClean="0"/>
              <a:t>2/17/21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58655-ED2A-41E7-AA73-DE2E8A7CD62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D36B2-A02E-46E1-8E00-F96BFABBDCAA}" type="datetime1">
              <a:rPr lang="en-US" smtClean="0"/>
              <a:t>2/17/21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58655-ED2A-41E7-AA73-DE2E8A7CD62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BA305-47A4-408E-ACD2-E401F0C64AF2}" type="datetime1">
              <a:rPr lang="en-US" smtClean="0"/>
              <a:t>2/17/21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58655-ED2A-41E7-AA73-DE2E8A7CD62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D3BE3-EA9E-40E5-93AF-C528D9C39878}" type="datetime1">
              <a:rPr lang="en-US" smtClean="0"/>
              <a:t>2/17/21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58655-ED2A-41E7-AA73-DE2E8A7CD62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73A82-BC0F-4CA1-A9A2-369865A1C474}" type="datetime1">
              <a:rPr lang="en-US" smtClean="0"/>
              <a:t>2/17/21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58655-ED2A-41E7-AA73-DE2E8A7CD62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31F0-F5D4-42EA-972B-19CF27296882}" type="datetime1">
              <a:rPr lang="en-US" smtClean="0"/>
              <a:t>2/17/21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58655-ED2A-41E7-AA73-DE2E8A7CD62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0CC73-F4C9-4BA1-8D72-9829594D118D}" type="datetime1">
              <a:rPr lang="en-US" smtClean="0"/>
              <a:t>2/17/21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58655-ED2A-41E7-AA73-DE2E8A7CD62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/>
              <a:t>Κάντε κλικ στο εικονίδιο για να προσθέσετε μια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59515-C409-4739-83E5-22D31EDBCA76}" type="datetime1">
              <a:rPr lang="en-US" smtClean="0"/>
              <a:t>2/17/21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58655-ED2A-41E7-AA73-DE2E8A7CD62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B2F1B1C0-24CC-4CC2-AB96-9ADD421B7C0E}" type="datetime1">
              <a:rPr lang="en-US" smtClean="0"/>
              <a:t>2/17/21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DE58655-ED2A-41E7-AA73-DE2E8A7CD62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" y="1291175"/>
            <a:ext cx="8077200" cy="2595025"/>
          </a:xfrm>
        </p:spPr>
        <p:txBody>
          <a:bodyPr>
            <a:normAutofit/>
          </a:bodyPr>
          <a:lstStyle/>
          <a:p>
            <a:pPr algn="r"/>
            <a:r>
              <a:rPr lang="el-GR" sz="3600" i="1" dirty="0"/>
              <a:t>ΤΑ ΕΙΔΗ ΤΗΣ ΔΙΑΦΗΜΙΣΗΣ</a:t>
            </a:r>
            <a:br>
              <a:rPr lang="el-GR" sz="3300" i="1" dirty="0"/>
            </a:br>
            <a:br>
              <a:rPr lang="el-GR" sz="3300" i="1" dirty="0"/>
            </a:br>
            <a:br>
              <a:rPr lang="en-US" sz="2600" dirty="0"/>
            </a:br>
            <a:endParaRPr lang="en-US" sz="2600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" y="5181600"/>
            <a:ext cx="8077200" cy="1144632"/>
          </a:xfrm>
        </p:spPr>
        <p:txBody>
          <a:bodyPr>
            <a:normAutofit/>
          </a:bodyPr>
          <a:lstStyle/>
          <a:p>
            <a:pPr algn="r"/>
            <a:endParaRPr lang="el-GR" sz="1200" dirty="0"/>
          </a:p>
          <a:p>
            <a:pPr algn="r"/>
            <a:endParaRPr lang="el-GR" sz="1200" dirty="0"/>
          </a:p>
          <a:p>
            <a:pPr algn="r"/>
            <a:endParaRPr lang="el-GR" sz="1200" dirty="0"/>
          </a:p>
          <a:p>
            <a:pPr algn="r"/>
            <a:r>
              <a:rPr lang="el-GR" sz="1400" i="1" dirty="0" err="1"/>
              <a:t>Πρασανάκη</a:t>
            </a:r>
            <a:r>
              <a:rPr lang="el-GR" sz="1400" i="1" dirty="0"/>
              <a:t> Μαρία, ΠΕ80, 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9663608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81000" y="1141749"/>
            <a:ext cx="7874618" cy="5563852"/>
          </a:xfrm>
        </p:spPr>
        <p:txBody>
          <a:bodyPr>
            <a:normAutofit lnSpcReduction="10000"/>
          </a:bodyPr>
          <a:lstStyle/>
          <a:p>
            <a:pPr marL="45720" indent="0" algn="just">
              <a:buNone/>
            </a:pPr>
            <a:r>
              <a:rPr lang="el-GR" sz="2400" b="1" i="1" dirty="0">
                <a:solidFill>
                  <a:schemeClr val="tx2"/>
                </a:solidFill>
              </a:rPr>
              <a:t>8.	Χρηματοοικονομική Διαφήμιση</a:t>
            </a:r>
            <a:endParaRPr lang="el-GR" sz="1900" dirty="0"/>
          </a:p>
          <a:p>
            <a:endParaRPr lang="en-US" dirty="0"/>
          </a:p>
          <a:p>
            <a:pPr marL="45720" indent="0">
              <a:buNone/>
            </a:pPr>
            <a:endParaRPr lang="el-GR" i="1" dirty="0"/>
          </a:p>
          <a:p>
            <a:pPr>
              <a:lnSpc>
                <a:spcPct val="210000"/>
              </a:lnSpc>
            </a:pPr>
            <a:r>
              <a:rPr lang="el-GR" dirty="0"/>
              <a:t>Σχετικά νέα μορφή διαφήμισης. </a:t>
            </a:r>
          </a:p>
          <a:p>
            <a:pPr>
              <a:lnSpc>
                <a:spcPct val="210000"/>
              </a:lnSpc>
            </a:pPr>
            <a:r>
              <a:rPr lang="el-GR" dirty="0"/>
              <a:t>Έχει εμφανιστεί/αναπτυχθεί λόγω της βαρύτητας του χρηματοπιστωτικού τομέα στις σύγχρονες οικονομίες.</a:t>
            </a:r>
          </a:p>
          <a:p>
            <a:pPr>
              <a:lnSpc>
                <a:spcPct val="210000"/>
              </a:lnSpc>
            </a:pPr>
            <a:r>
              <a:rPr lang="el-GR" dirty="0"/>
              <a:t>Φορείς: Τράπεζες, χρηματιστήρια, ασφαλιστικοί οργανισμοί, εταιρίες έκδοσης πιστωτικών/χρεωστικών καρτών, εταιρίες που σκοπεύουν στην αύξηση του μετοχικού τους κεφαλαίου μέσω έκδοσης ομολόγων ή νέων μετοχών.</a:t>
            </a:r>
            <a:endParaRPr lang="en-US" dirty="0"/>
          </a:p>
          <a:p>
            <a:pPr marL="45720" indent="0">
              <a:lnSpc>
                <a:spcPct val="210000"/>
              </a:lnSpc>
              <a:buNone/>
            </a:pPr>
            <a:endParaRPr lang="en-US" sz="1700" dirty="0"/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endParaRPr lang="el-GR" dirty="0"/>
          </a:p>
          <a:p>
            <a:pPr marL="45720" indent="0" algn="ctr">
              <a:buNone/>
            </a:pPr>
            <a:endParaRPr lang="en-US" sz="19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58655-ED2A-41E7-AA73-DE2E8A7CD622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2070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81000" y="1141749"/>
            <a:ext cx="7874618" cy="5563852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el-GR" sz="2400" b="1" i="1" dirty="0">
                <a:solidFill>
                  <a:schemeClr val="tx2"/>
                </a:solidFill>
              </a:rPr>
              <a:t>9.	 Διαφήμιση κύρους</a:t>
            </a:r>
            <a:endParaRPr lang="el-GR" sz="1900" dirty="0"/>
          </a:p>
          <a:p>
            <a:endParaRPr lang="en-US" dirty="0"/>
          </a:p>
          <a:p>
            <a:pPr marL="45720" indent="0">
              <a:buNone/>
            </a:pPr>
            <a:endParaRPr lang="el-GR" i="1" dirty="0"/>
          </a:p>
          <a:p>
            <a:pPr>
              <a:lnSpc>
                <a:spcPct val="210000"/>
              </a:lnSpc>
            </a:pPr>
            <a:r>
              <a:rPr lang="el-GR" dirty="0"/>
              <a:t>Στόχος της Διαφήμισης Κύρους δεν είναι η προβολή συγκεκριμένου προϊόντος ή υπηρεσίας αλλά η εταιρία ως σύνολο, ως οργανισμός.</a:t>
            </a:r>
          </a:p>
          <a:p>
            <a:pPr>
              <a:lnSpc>
                <a:spcPct val="210000"/>
              </a:lnSpc>
            </a:pPr>
            <a:r>
              <a:rPr lang="el-GR" dirty="0"/>
              <a:t>Στην κατηγορία αυτή εντάσσονται οι ενέργειες της Κοινωνικής Εταιρικής Ευθύνης.</a:t>
            </a:r>
          </a:p>
          <a:p>
            <a:pPr marL="45720" indent="0">
              <a:lnSpc>
                <a:spcPct val="210000"/>
              </a:lnSpc>
              <a:buNone/>
            </a:pPr>
            <a:endParaRPr lang="en-US" dirty="0"/>
          </a:p>
          <a:p>
            <a:pPr marL="45720" indent="0">
              <a:lnSpc>
                <a:spcPct val="210000"/>
              </a:lnSpc>
              <a:buNone/>
            </a:pPr>
            <a:endParaRPr lang="en-US" sz="1700" dirty="0"/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endParaRPr lang="el-GR" dirty="0"/>
          </a:p>
          <a:p>
            <a:pPr marL="45720" indent="0" algn="ctr">
              <a:buNone/>
            </a:pPr>
            <a:endParaRPr lang="en-US" sz="19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58655-ED2A-41E7-AA73-DE2E8A7CD622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5680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81000" y="1141749"/>
            <a:ext cx="7874618" cy="5563852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el-GR" sz="2400" b="1" i="1" dirty="0">
                <a:solidFill>
                  <a:schemeClr val="tx2"/>
                </a:solidFill>
              </a:rPr>
              <a:t>10.	 Συνεργατική Διαφήμιση</a:t>
            </a:r>
            <a:endParaRPr lang="el-GR" sz="1900" dirty="0"/>
          </a:p>
          <a:p>
            <a:endParaRPr lang="en-US" dirty="0"/>
          </a:p>
          <a:p>
            <a:pPr marL="45720" indent="0">
              <a:buNone/>
            </a:pPr>
            <a:endParaRPr lang="el-GR" i="1" dirty="0"/>
          </a:p>
          <a:p>
            <a:pPr>
              <a:lnSpc>
                <a:spcPct val="210000"/>
              </a:lnSpc>
            </a:pPr>
            <a:r>
              <a:rPr lang="el-GR" dirty="0"/>
              <a:t>Σκοπός της συνεργατικής διαφήμισης είναι η προβολή ενός τόπου, ενός προϊόντος ή μιας υπηρεσίας χωρίς να γίνεται άμεση αναφορά σε «μάρκα».</a:t>
            </a:r>
          </a:p>
          <a:p>
            <a:pPr>
              <a:lnSpc>
                <a:spcPct val="210000"/>
              </a:lnSpc>
            </a:pPr>
            <a:r>
              <a:rPr lang="el-GR" dirty="0"/>
              <a:t>Φορείς: Δημόσιοι οργανισμοί, συνεταιρισμοί.</a:t>
            </a:r>
          </a:p>
          <a:p>
            <a:pPr marL="45720" indent="0">
              <a:lnSpc>
                <a:spcPct val="210000"/>
              </a:lnSpc>
              <a:buNone/>
            </a:pPr>
            <a:endParaRPr lang="en-US" dirty="0"/>
          </a:p>
          <a:p>
            <a:pPr marL="45720" indent="0">
              <a:lnSpc>
                <a:spcPct val="210000"/>
              </a:lnSpc>
              <a:buNone/>
            </a:pPr>
            <a:endParaRPr lang="en-US" sz="1700" dirty="0"/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endParaRPr lang="el-GR" dirty="0"/>
          </a:p>
          <a:p>
            <a:pPr marL="45720" indent="0" algn="ctr">
              <a:buNone/>
            </a:pPr>
            <a:endParaRPr lang="en-US" sz="19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58655-ED2A-41E7-AA73-DE2E8A7CD622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396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81000" y="1141749"/>
            <a:ext cx="7874618" cy="5563852"/>
          </a:xfrm>
        </p:spPr>
        <p:txBody>
          <a:bodyPr>
            <a:normAutofit/>
          </a:bodyPr>
          <a:lstStyle/>
          <a:p>
            <a:pPr marL="502920" indent="-457200" algn="just">
              <a:buAutoNum type="arabicPeriod"/>
            </a:pPr>
            <a:r>
              <a:rPr lang="el-GR" sz="2400" b="1" i="1" dirty="0">
                <a:solidFill>
                  <a:schemeClr val="tx2"/>
                </a:solidFill>
              </a:rPr>
              <a:t>Καταναλωτική</a:t>
            </a:r>
          </a:p>
          <a:p>
            <a:pPr marL="502920" indent="-457200" algn="just">
              <a:buAutoNum type="arabicPeriod"/>
            </a:pPr>
            <a:r>
              <a:rPr lang="el-GR" sz="2400" b="1" i="1" dirty="0">
                <a:solidFill>
                  <a:schemeClr val="tx2"/>
                </a:solidFill>
              </a:rPr>
              <a:t>Από Επιχείρηση σε Επιχείρηση (διαφήμιση χονδρικού εμπορίου)</a:t>
            </a:r>
          </a:p>
          <a:p>
            <a:pPr marL="502920" indent="-457200" algn="just">
              <a:buAutoNum type="arabicPeriod"/>
            </a:pPr>
            <a:r>
              <a:rPr lang="el-GR" sz="2400" b="1" i="1" dirty="0">
                <a:solidFill>
                  <a:schemeClr val="tx2"/>
                </a:solidFill>
              </a:rPr>
              <a:t>Εμπορική Διαφήμιση</a:t>
            </a:r>
          </a:p>
          <a:p>
            <a:pPr marL="502920" indent="-457200" algn="just">
              <a:buAutoNum type="arabicPeriod"/>
            </a:pPr>
            <a:r>
              <a:rPr lang="el-GR" sz="2400" b="1" i="1" dirty="0">
                <a:solidFill>
                  <a:schemeClr val="tx2"/>
                </a:solidFill>
              </a:rPr>
              <a:t>Διαφήμιση Λιανικής Πώλησης</a:t>
            </a:r>
          </a:p>
          <a:p>
            <a:pPr marL="502920" indent="-457200" algn="just">
              <a:buAutoNum type="arabicPeriod"/>
            </a:pPr>
            <a:r>
              <a:rPr lang="el-GR" sz="2400" b="1" i="1" dirty="0">
                <a:solidFill>
                  <a:schemeClr val="tx2"/>
                </a:solidFill>
              </a:rPr>
              <a:t>Διαφήμιση άμεσης ανταπόκρισης</a:t>
            </a:r>
          </a:p>
          <a:p>
            <a:pPr marL="502920" indent="-457200" algn="just">
              <a:buAutoNum type="arabicPeriod"/>
            </a:pPr>
            <a:r>
              <a:rPr lang="el-GR" sz="2400" b="1" i="1" dirty="0">
                <a:solidFill>
                  <a:schemeClr val="tx2"/>
                </a:solidFill>
              </a:rPr>
              <a:t>Πληροφοριακή Διαφήμιση</a:t>
            </a:r>
          </a:p>
          <a:p>
            <a:pPr marL="502920" indent="-457200" algn="just">
              <a:buAutoNum type="arabicPeriod"/>
            </a:pPr>
            <a:r>
              <a:rPr lang="el-GR" sz="2400" b="1" i="1" dirty="0">
                <a:solidFill>
                  <a:schemeClr val="tx2"/>
                </a:solidFill>
              </a:rPr>
              <a:t>Υπομνηστική Διαφήμιση</a:t>
            </a:r>
          </a:p>
          <a:p>
            <a:pPr marL="502920" indent="-457200" algn="just">
              <a:buAutoNum type="arabicPeriod"/>
            </a:pPr>
            <a:r>
              <a:rPr lang="el-GR" sz="2400" b="1" i="1" dirty="0">
                <a:solidFill>
                  <a:schemeClr val="tx2"/>
                </a:solidFill>
              </a:rPr>
              <a:t>Χρηματοοικονομική Διαφήμιση</a:t>
            </a:r>
          </a:p>
          <a:p>
            <a:pPr marL="502920" indent="-457200" algn="just">
              <a:buAutoNum type="arabicPeriod"/>
            </a:pPr>
            <a:r>
              <a:rPr lang="el-GR" sz="2400" b="1" i="1" dirty="0">
                <a:solidFill>
                  <a:schemeClr val="tx2"/>
                </a:solidFill>
              </a:rPr>
              <a:t> Διαφήμιση κύρους</a:t>
            </a:r>
          </a:p>
          <a:p>
            <a:pPr marL="502920" indent="-457200" algn="just">
              <a:buAutoNum type="arabicPeriod"/>
            </a:pPr>
            <a:r>
              <a:rPr lang="el-GR" sz="2400" b="1" i="1" dirty="0">
                <a:solidFill>
                  <a:schemeClr val="tx2"/>
                </a:solidFill>
              </a:rPr>
              <a:t> Συνεργατική Διαφήμιση</a:t>
            </a:r>
          </a:p>
          <a:p>
            <a:pPr marL="502920" indent="-457200" algn="just">
              <a:buAutoNum type="arabicPeriod"/>
            </a:pPr>
            <a:endParaRPr lang="el-GR" sz="2400" b="1" i="1" dirty="0">
              <a:solidFill>
                <a:schemeClr val="tx2"/>
              </a:solidFill>
            </a:endParaRPr>
          </a:p>
          <a:p>
            <a:pPr marL="502920" indent="-457200" algn="just">
              <a:buAutoNum type="arabicPeriod"/>
            </a:pPr>
            <a:endParaRPr lang="el-GR" b="1" i="1" dirty="0">
              <a:solidFill>
                <a:schemeClr val="tx2"/>
              </a:solidFill>
            </a:endParaRPr>
          </a:p>
          <a:p>
            <a:pPr algn="just"/>
            <a:endParaRPr lang="el-GR" sz="1900" dirty="0"/>
          </a:p>
          <a:p>
            <a:endParaRPr lang="en-US" dirty="0"/>
          </a:p>
          <a:p>
            <a:endParaRPr lang="en-US" dirty="0"/>
          </a:p>
          <a:p>
            <a:pPr marL="45720" indent="0">
              <a:buNone/>
            </a:pPr>
            <a:endParaRPr lang="el-GR" dirty="0"/>
          </a:p>
          <a:p>
            <a:pPr marL="45720" indent="0" algn="ctr">
              <a:buNone/>
            </a:pPr>
            <a:endParaRPr lang="en-US" sz="19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58655-ED2A-41E7-AA73-DE2E8A7CD622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982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Θέση περιεχομένου 2"/>
              <p:cNvSpPr>
                <a:spLocks noGrp="1"/>
              </p:cNvSpPr>
              <p:nvPr>
                <p:ph idx="1"/>
              </p:nvPr>
            </p:nvSpPr>
            <p:spPr>
              <a:xfrm>
                <a:off x="381000" y="1141749"/>
                <a:ext cx="7874618" cy="5563852"/>
              </a:xfrm>
            </p:spPr>
            <p:txBody>
              <a:bodyPr>
                <a:normAutofit fontScale="70000" lnSpcReduction="20000"/>
              </a:bodyPr>
              <a:lstStyle/>
              <a:p>
                <a:pPr marL="45720" indent="0" algn="just">
                  <a:buNone/>
                </a:pPr>
                <a:r>
                  <a:rPr lang="el-GR" sz="2400" b="1" i="1" dirty="0">
                    <a:solidFill>
                      <a:schemeClr val="tx2"/>
                    </a:solidFill>
                  </a:rPr>
                  <a:t>1.	Καταναλωτική Διαφήμιση</a:t>
                </a:r>
                <a:endParaRPr lang="el-GR" sz="1900" dirty="0"/>
              </a:p>
              <a:p>
                <a:endParaRPr lang="en-US" dirty="0"/>
              </a:p>
              <a:p>
                <a:pPr marL="45720" indent="0">
                  <a:buNone/>
                </a:pPr>
                <a:endParaRPr lang="el-GR" i="1" dirty="0"/>
              </a:p>
              <a:p>
                <a:pPr marL="45720" indent="0">
                  <a:lnSpc>
                    <a:spcPct val="21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2400" b="0" i="0" smtClean="0">
                          <a:latin typeface="Cambria Math" panose="02040503050406030204" pitchFamily="18" charset="0"/>
                        </a:rPr>
                        <m:t>Αναφ</m:t>
                      </m:r>
                      <m:r>
                        <m:rPr>
                          <m:sty m:val="p"/>
                        </m:rPr>
                        <a:rPr lang="el-GR" sz="2400" i="1">
                          <a:latin typeface="Cambria Math" panose="02040503050406030204" pitchFamily="18" charset="0"/>
                        </a:rPr>
                        <m:t>έ</m:t>
                      </m:r>
                      <m:r>
                        <a:rPr lang="el-GR" sz="2400" b="0" i="1" smtClean="0">
                          <a:latin typeface="Cambria Math" panose="02040503050406030204" pitchFamily="18" charset="0"/>
                        </a:rPr>
                        <m:t>𝜌𝜀𝜏𝛼𝜄</m:t>
                      </m:r>
                      <m:r>
                        <a:rPr lang="el-GR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l-GR" sz="2400" b="0" i="1" smtClean="0">
                          <a:latin typeface="Cambria Math" panose="02040503050406030204" pitchFamily="18" charset="0"/>
                        </a:rPr>
                        <m:t>𝜎𝜏𝜂</m:t>
                      </m:r>
                      <m:r>
                        <a:rPr lang="el-GR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l-GR" sz="2400" b="0" i="1" smtClean="0">
                          <a:latin typeface="Cambria Math" panose="02040503050406030204" pitchFamily="18" charset="0"/>
                        </a:rPr>
                        <m:t>𝛾𝜀𝜈𝜄𝜅</m:t>
                      </m:r>
                      <m:r>
                        <m:rPr>
                          <m:sty m:val="p"/>
                        </m:rPr>
                        <a:rPr lang="el-GR" sz="2400" i="1">
                          <a:latin typeface="Cambria Math" panose="02040503050406030204" pitchFamily="18" charset="0"/>
                        </a:rPr>
                        <m:t>ή</m:t>
                      </m:r>
                      <m:r>
                        <a:rPr lang="el-GR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l-GR" sz="2400" b="0" i="1" smtClean="0">
                          <a:latin typeface="Cambria Math" panose="02040503050406030204" pitchFamily="18" charset="0"/>
                        </a:rPr>
                        <m:t>𝜇𝜊𝜌𝜑</m:t>
                      </m:r>
                      <m:r>
                        <m:rPr>
                          <m:sty m:val="p"/>
                        </m:rPr>
                        <a:rPr lang="el-GR" sz="2400" i="1">
                          <a:latin typeface="Cambria Math" panose="02040503050406030204" pitchFamily="18" charset="0"/>
                        </a:rPr>
                        <m:t>ή</m:t>
                      </m:r>
                      <m:r>
                        <a:rPr lang="el-GR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l-GR" sz="2400" b="0" i="1" smtClean="0">
                          <a:latin typeface="Cambria Math" panose="02040503050406030204" pitchFamily="18" charset="0"/>
                        </a:rPr>
                        <m:t>𝜏𝜂𝜍</m:t>
                      </m:r>
                      <m:r>
                        <a:rPr lang="el-GR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l-GR" sz="2400" b="0" i="1" smtClean="0">
                          <a:latin typeface="Cambria Math" panose="02040503050406030204" pitchFamily="18" charset="0"/>
                        </a:rPr>
                        <m:t>𝛿𝜄𝛼𝜑</m:t>
                      </m:r>
                      <m:r>
                        <m:rPr>
                          <m:sty m:val="p"/>
                        </m:rPr>
                        <a:rPr lang="el-GR" sz="2400" i="1">
                          <a:latin typeface="Cambria Math" panose="02040503050406030204" pitchFamily="18" charset="0"/>
                        </a:rPr>
                        <m:t>ή</m:t>
                      </m:r>
                      <m:r>
                        <a:rPr lang="el-GR" sz="2400" b="0" i="1" smtClean="0">
                          <a:latin typeface="Cambria Math" panose="02040503050406030204" pitchFamily="18" charset="0"/>
                        </a:rPr>
                        <m:t>𝜇𝜄𝜎𝜂𝜍</m:t>
                      </m:r>
                      <m:r>
                        <a:rPr lang="el-GR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l-GR" sz="2400" b="0" i="1" smtClean="0">
                          <a:latin typeface="Cambria Math" panose="02040503050406030204" pitchFamily="18" charset="0"/>
                        </a:rPr>
                        <m:t>𝜋𝜊𝜐</m:t>
                      </m:r>
                      <m:r>
                        <a:rPr lang="el-GR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l-GR" sz="2400" b="0" i="1" smtClean="0">
                          <a:latin typeface="Cambria Math" panose="02040503050406030204" pitchFamily="18" charset="0"/>
                        </a:rPr>
                        <m:t>𝛼𝜑𝜊𝜌</m:t>
                      </m:r>
                      <m:r>
                        <m:rPr>
                          <m:sty m:val="p"/>
                        </m:rPr>
                        <a:rPr lang="el-GR" sz="2400" i="1">
                          <a:latin typeface="Cambria Math" panose="02040503050406030204" pitchFamily="18" charset="0"/>
                        </a:rPr>
                        <m:t>ά</m:t>
                      </m:r>
                      <m:r>
                        <a:rPr lang="el-GR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l-GR" sz="2400" b="0" i="1" smtClean="0">
                          <a:latin typeface="Cambria Math" panose="02040503050406030204" pitchFamily="18" charset="0"/>
                        </a:rPr>
                        <m:t>𝛿</m:t>
                      </m:r>
                      <m:r>
                        <m:rPr>
                          <m:sty m:val="p"/>
                        </m:rPr>
                        <a:rPr lang="el-GR" sz="2400" i="1">
                          <a:latin typeface="Cambria Math" panose="02040503050406030204" pitchFamily="18" charset="0"/>
                        </a:rPr>
                        <m:t>ύ</m:t>
                      </m:r>
                      <m:r>
                        <a:rPr lang="el-GR" sz="2400" b="0" i="1" smtClean="0">
                          <a:latin typeface="Cambria Math" panose="02040503050406030204" pitchFamily="18" charset="0"/>
                        </a:rPr>
                        <m:t>𝜊</m:t>
                      </m:r>
                      <m:r>
                        <a:rPr lang="el-GR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l-GR" sz="2400" b="0" i="1" smtClean="0">
                          <a:latin typeface="Cambria Math" panose="02040503050406030204" pitchFamily="18" charset="0"/>
                        </a:rPr>
                        <m:t>𝜀</m:t>
                      </m:r>
                      <m:r>
                        <m:rPr>
                          <m:sty m:val="p"/>
                        </m:rPr>
                        <a:rPr lang="el-GR" sz="2400" i="1">
                          <a:latin typeface="Cambria Math" panose="02040503050406030204" pitchFamily="18" charset="0"/>
                        </a:rPr>
                        <m:t>ί</m:t>
                      </m:r>
                      <m:r>
                        <a:rPr lang="el-GR" sz="2400" b="0" i="1" smtClean="0">
                          <a:latin typeface="Cambria Math" panose="02040503050406030204" pitchFamily="18" charset="0"/>
                        </a:rPr>
                        <m:t>𝛿𝜂</m:t>
                      </m:r>
                      <m:r>
                        <a:rPr lang="el-GR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l-GR" sz="2400" b="0" i="1" smtClean="0">
                          <a:latin typeface="Cambria Math" panose="02040503050406030204" pitchFamily="18" charset="0"/>
                        </a:rPr>
                        <m:t>𝛼𝛾𝛼𝜃</m:t>
                      </m:r>
                      <m:r>
                        <m:rPr>
                          <m:sty m:val="p"/>
                        </m:rPr>
                        <a:rPr lang="el-GR" sz="2400" i="1">
                          <a:latin typeface="Cambria Math" panose="02040503050406030204" pitchFamily="18" charset="0"/>
                        </a:rPr>
                        <m:t>ώ</m:t>
                      </m:r>
                      <m:r>
                        <a:rPr lang="el-GR" sz="2400" b="0" i="1" smtClean="0">
                          <a:latin typeface="Cambria Math" panose="02040503050406030204" pitchFamily="18" charset="0"/>
                        </a:rPr>
                        <m:t>𝜈</m:t>
                      </m:r>
                      <m:r>
                        <a:rPr lang="el-GR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l-GR" sz="2400" b="0" i="1" smtClean="0">
                          <a:latin typeface="Cambria Math" panose="02040503050406030204" pitchFamily="18" charset="0"/>
                        </a:rPr>
                        <m:t>𝜋𝜊𝜐</m:t>
                      </m:r>
                      <m:r>
                        <a:rPr lang="el-GR" sz="24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l-GR" sz="2400" b="0" dirty="0"/>
              </a:p>
              <a:p>
                <a:pPr marL="45720" indent="0">
                  <a:lnSpc>
                    <a:spcPct val="210000"/>
                  </a:lnSpc>
                  <a:buNone/>
                </a:pPr>
                <a:r>
                  <a:rPr lang="el-GR" sz="2400" dirty="0"/>
                  <a:t>αγοράζονται και καταναλώνονται από το ευρύ αγοραστικό/καταναλωτικό κοινό:</a:t>
                </a:r>
              </a:p>
              <a:p>
                <a:pPr>
                  <a:lnSpc>
                    <a:spcPct val="210000"/>
                  </a:lnSpc>
                  <a:buFontTx/>
                  <a:buChar char="-"/>
                </a:pPr>
                <a:r>
                  <a:rPr lang="el-GR" sz="2400" dirty="0"/>
                  <a:t>Τα καταναλωτικά αγαθά: Καταναλωτά και διαρκή</a:t>
                </a:r>
              </a:p>
              <a:p>
                <a:pPr>
                  <a:lnSpc>
                    <a:spcPct val="210000"/>
                  </a:lnSpc>
                  <a:buFontTx/>
                  <a:buChar char="-"/>
                </a:pPr>
                <a:r>
                  <a:rPr lang="el-GR" sz="2400" dirty="0"/>
                  <a:t>Καταναλωτικές Υπηρεσίες</a:t>
                </a:r>
              </a:p>
              <a:p>
                <a:pPr>
                  <a:lnSpc>
                    <a:spcPct val="210000"/>
                  </a:lnSpc>
                  <a:buFontTx/>
                  <a:buChar char="-"/>
                </a:pPr>
                <a:r>
                  <a:rPr lang="el-GR" sz="2400" dirty="0"/>
                  <a:t>Μέσα: αυτά που έχουν την μεγαλύτερη απήχηση (μαζικά μέσα επικοινωνίας)</a:t>
                </a:r>
                <a:endParaRPr lang="en-US" sz="2400" dirty="0"/>
              </a:p>
              <a:p>
                <a:pPr marL="45720" indent="0">
                  <a:buNone/>
                </a:pPr>
                <a:endParaRPr lang="en-US" dirty="0"/>
              </a:p>
              <a:p>
                <a:pPr marL="45720" indent="0">
                  <a:buNone/>
                </a:pPr>
                <a:endParaRPr lang="el-GR" dirty="0"/>
              </a:p>
              <a:p>
                <a:pPr marL="45720" indent="0" algn="ctr">
                  <a:buNone/>
                </a:pPr>
                <a:endParaRPr lang="en-US" sz="1900" dirty="0">
                  <a:solidFill>
                    <a:schemeClr val="tx2"/>
                  </a:solidFill>
                  <a:latin typeface="+mj-lt"/>
                  <a:ea typeface="+mj-ea"/>
                  <a:cs typeface="+mj-cs"/>
                </a:endParaRPr>
              </a:p>
            </p:txBody>
          </p:sp>
        </mc:Choice>
        <mc:Fallback>
          <p:sp>
            <p:nvSpPr>
              <p:cNvPr id="3" name="Θέση περιεχομένου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1000" y="1141749"/>
                <a:ext cx="7874618" cy="5563852"/>
              </a:xfrm>
              <a:blipFill>
                <a:blip r:embed="rId2"/>
                <a:stretch>
                  <a:fillRect t="-13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58655-ED2A-41E7-AA73-DE2E8A7CD622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08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Θέση περιεχομένου 2"/>
              <p:cNvSpPr>
                <a:spLocks noGrp="1"/>
              </p:cNvSpPr>
              <p:nvPr>
                <p:ph idx="1"/>
              </p:nvPr>
            </p:nvSpPr>
            <p:spPr>
              <a:xfrm>
                <a:off x="381000" y="850549"/>
                <a:ext cx="7874618" cy="4712051"/>
              </a:xfrm>
            </p:spPr>
            <p:txBody>
              <a:bodyPr>
                <a:normAutofit fontScale="70000" lnSpcReduction="20000"/>
              </a:bodyPr>
              <a:lstStyle/>
              <a:p>
                <a:pPr marL="45720" indent="0" algn="just">
                  <a:buNone/>
                </a:pPr>
                <a:r>
                  <a:rPr lang="el-GR" sz="2400" b="1" i="1" dirty="0">
                    <a:solidFill>
                      <a:schemeClr val="tx2"/>
                    </a:solidFill>
                  </a:rPr>
                  <a:t>2.	Από Επιχείρηση σε Επιχείρηση (διαφήμιση χονδρικού 	εμπορίου)</a:t>
                </a:r>
                <a:endParaRPr lang="el-GR" sz="1900" dirty="0"/>
              </a:p>
              <a:p>
                <a:endParaRPr lang="en-US" dirty="0"/>
              </a:p>
              <a:p>
                <a:pPr marL="45720" indent="0">
                  <a:lnSpc>
                    <a:spcPct val="210000"/>
                  </a:lnSpc>
                  <a:buNone/>
                </a:pPr>
                <a:endParaRPr lang="el-GR" sz="2400" dirty="0"/>
              </a:p>
              <a:p>
                <a:pPr>
                  <a:lnSpc>
                    <a:spcPct val="210000"/>
                  </a:lnSpc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400" b="0" i="0" smtClean="0">
                        <a:latin typeface="Cambria Math" panose="02040503050406030204" pitchFamily="18" charset="0"/>
                      </a:rPr>
                      <m:t>Σ</m:t>
                    </m:r>
                    <m:r>
                      <a:rPr lang="el-GR" sz="2400" b="0" i="1" smtClean="0">
                        <a:latin typeface="Cambria Math" panose="02040503050406030204" pitchFamily="18" charset="0"/>
                      </a:rPr>
                      <m:t>𝜏</m:t>
                    </m:r>
                    <m:r>
                      <m:rPr>
                        <m:sty m:val="p"/>
                      </m:rPr>
                      <a:rPr lang="el-GR" sz="2400" i="1">
                        <a:latin typeface="Cambria Math" panose="02040503050406030204" pitchFamily="18" charset="0"/>
                      </a:rPr>
                      <m:t>ό</m:t>
                    </m:r>
                    <m:r>
                      <a:rPr lang="el-GR" sz="2400" b="0" i="1" smtClean="0">
                        <a:latin typeface="Cambria Math" panose="02040503050406030204" pitchFamily="18" charset="0"/>
                      </a:rPr>
                      <m:t>𝜒𝜊</m:t>
                    </m:r>
                    <m:r>
                      <a:rPr lang="el-GR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l-GR" sz="2400" i="1">
                        <a:latin typeface="Cambria Math" panose="02040503050406030204" pitchFamily="18" charset="0"/>
                      </a:rPr>
                      <m:t>έ</m:t>
                    </m:r>
                    <m:r>
                      <a:rPr lang="el-GR" sz="2400" b="0" i="1" smtClean="0">
                        <a:latin typeface="Cambria Math" panose="02040503050406030204" pitchFamily="18" charset="0"/>
                      </a:rPr>
                      <m:t>𝜒𝜀𝜄</m:t>
                    </m:r>
                    <m:r>
                      <a:rPr lang="el-GR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l-GR" sz="2400" b="0" i="1" smtClean="0">
                        <a:latin typeface="Cambria Math" panose="02040503050406030204" pitchFamily="18" charset="0"/>
                      </a:rPr>
                      <m:t>𝜏𝜂𝜈</m:t>
                    </m:r>
                    <m:r>
                      <a:rPr lang="el-GR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l-GR" sz="2400" b="0" i="1" smtClean="0">
                        <a:latin typeface="Cambria Math" panose="02040503050406030204" pitchFamily="18" charset="0"/>
                      </a:rPr>
                      <m:t>𝜋𝜌𝜊𝛽𝜊𝜆</m:t>
                    </m:r>
                    <m:r>
                      <m:rPr>
                        <m:sty m:val="p"/>
                      </m:rPr>
                      <a:rPr lang="el-GR" sz="2400" i="1">
                        <a:latin typeface="Cambria Math" panose="02040503050406030204" pitchFamily="18" charset="0"/>
                      </a:rPr>
                      <m:t>ή</m:t>
                    </m:r>
                    <m:r>
                      <a:rPr lang="el-GR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l-GR" sz="2400" b="0" i="1" smtClean="0">
                        <a:latin typeface="Cambria Math" panose="02040503050406030204" pitchFamily="18" charset="0"/>
                      </a:rPr>
                      <m:t>𝜇𝜂</m:t>
                    </m:r>
                    <m:r>
                      <a:rPr lang="el-GR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l-GR" sz="2400" i="1">
                        <a:latin typeface="Cambria Math" panose="02040503050406030204" pitchFamily="18" charset="0"/>
                      </a:rPr>
                      <m:t>ά</m:t>
                    </m:r>
                    <m:r>
                      <a:rPr lang="el-GR" sz="2400" b="0" i="1" smtClean="0">
                        <a:latin typeface="Cambria Math" panose="02040503050406030204" pitchFamily="18" charset="0"/>
                      </a:rPr>
                      <m:t>𝜇𝜀𝜎𝛼</m:t>
                    </m:r>
                    <m:r>
                      <a:rPr lang="el-GR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l-GR" sz="2400" b="0" i="1" smtClean="0">
                        <a:latin typeface="Cambria Math" panose="02040503050406030204" pitchFamily="18" charset="0"/>
                      </a:rPr>
                      <m:t>𝜅𝛼𝜏𝛼𝜈𝛼𝜆𝜔𝜏𝜄𝜅</m:t>
                    </m:r>
                    <m:r>
                      <m:rPr>
                        <m:sty m:val="p"/>
                      </m:rPr>
                      <a:rPr lang="el-GR" sz="2400" i="1">
                        <a:latin typeface="Cambria Math" panose="02040503050406030204" pitchFamily="18" charset="0"/>
                      </a:rPr>
                      <m:t>ώ</m:t>
                    </m:r>
                    <m:r>
                      <a:rPr lang="el-GR" sz="2400" b="0" i="1" smtClean="0">
                        <a:latin typeface="Cambria Math" panose="02040503050406030204" pitchFamily="18" charset="0"/>
                      </a:rPr>
                      <m:t>𝜈</m:t>
                    </m:r>
                    <m:r>
                      <a:rPr lang="el-GR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l-GR" sz="2400" b="0" i="1" smtClean="0">
                        <a:latin typeface="Cambria Math" panose="02040503050406030204" pitchFamily="18" charset="0"/>
                      </a:rPr>
                      <m:t>𝛼𝛾𝛼𝜃</m:t>
                    </m:r>
                    <m:r>
                      <m:rPr>
                        <m:sty m:val="p"/>
                      </m:rPr>
                      <a:rPr lang="el-GR" sz="2400" i="1">
                        <a:latin typeface="Cambria Math" panose="02040503050406030204" pitchFamily="18" charset="0"/>
                      </a:rPr>
                      <m:t>ώ</m:t>
                    </m:r>
                    <m:r>
                      <a:rPr lang="el-GR" sz="2400" b="0" i="1" smtClean="0">
                        <a:latin typeface="Cambria Math" panose="02040503050406030204" pitchFamily="18" charset="0"/>
                      </a:rPr>
                      <m:t>𝜈</m:t>
                    </m:r>
                    <m:r>
                      <a:rPr lang="el-GR" sz="2400" b="0" i="1" smtClean="0">
                        <a:latin typeface="Cambria Math" panose="02040503050406030204" pitchFamily="18" charset="0"/>
                      </a:rPr>
                      <m:t>  (</m:t>
                    </m:r>
                    <m:r>
                      <a:rPr lang="el-GR" sz="2400" b="0" i="1" smtClean="0">
                        <a:latin typeface="Cambria Math" panose="02040503050406030204" pitchFamily="18" charset="0"/>
                      </a:rPr>
                      <m:t>𝜋𝜌</m:t>
                    </m:r>
                    <m:r>
                      <m:rPr>
                        <m:sty m:val="p"/>
                      </m:rPr>
                      <a:rPr lang="el-GR" sz="2400" i="1">
                        <a:latin typeface="Cambria Math" panose="02040503050406030204" pitchFamily="18" charset="0"/>
                      </a:rPr>
                      <m:t>ώ</m:t>
                    </m:r>
                    <m:r>
                      <a:rPr lang="el-GR" sz="2400" b="0" i="1" smtClean="0">
                        <a:latin typeface="Cambria Math" panose="02040503050406030204" pitchFamily="18" charset="0"/>
                      </a:rPr>
                      <m:t>𝜏𝜀𝜍</m:t>
                    </m:r>
                    <m:r>
                      <a:rPr lang="el-GR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;</m:t>
                    </m:r>
                    <m:r>
                      <m:rPr>
                        <m:sty m:val="p"/>
                      </m:rPr>
                      <a:rPr lang="el-GR" sz="2400" i="1">
                        <a:latin typeface="Cambria Math" panose="02040503050406030204" pitchFamily="18" charset="0"/>
                      </a:rPr>
                      <m:t>ύ</m:t>
                    </m:r>
                    <m:r>
                      <a:rPr lang="el-GR" sz="2400" b="0" i="1" smtClean="0">
                        <a:latin typeface="Cambria Math" panose="02040503050406030204" pitchFamily="18" charset="0"/>
                      </a:rPr>
                      <m:t>𝜆𝜀𝜍</m:t>
                    </m:r>
                    <m:r>
                      <a:rPr lang="el-GR" sz="2400" b="0" i="1" smtClean="0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l-GR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 μηχανήματα, εγκαταστάσεις, εξοπλισμός).</a:t>
                </a:r>
              </a:p>
              <a:p>
                <a:pPr>
                  <a:lnSpc>
                    <a:spcPct val="210000"/>
                  </a:lnSpc>
                </a:pPr>
                <a:r>
                  <a:rPr lang="el-GR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Εξειδικευμένες διαφημιστικές εταιρίες, βιομηχανικοί, τεχνικοί πελάτες</a:t>
                </a:r>
              </a:p>
              <a:p>
                <a:pPr>
                  <a:lnSpc>
                    <a:spcPct val="210000"/>
                  </a:lnSpc>
                </a:pPr>
                <a:r>
                  <a:rPr lang="el-GR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Αποτελεσματικός ο ρόλος των δημοσίων σχέσεων</a:t>
                </a:r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45720" indent="0">
                  <a:buNone/>
                </a:pPr>
                <a:endParaRPr lang="en-US" dirty="0"/>
              </a:p>
              <a:p>
                <a:pPr marL="45720" indent="0">
                  <a:buNone/>
                </a:pPr>
                <a:endParaRPr lang="el-GR" dirty="0"/>
              </a:p>
              <a:p>
                <a:pPr marL="45720" indent="0" algn="ctr">
                  <a:buNone/>
                </a:pPr>
                <a:endParaRPr lang="en-US" sz="1900" dirty="0">
                  <a:solidFill>
                    <a:schemeClr val="tx2"/>
                  </a:solidFill>
                  <a:latin typeface="+mj-lt"/>
                  <a:ea typeface="+mj-ea"/>
                  <a:cs typeface="+mj-cs"/>
                </a:endParaRPr>
              </a:p>
            </p:txBody>
          </p:sp>
        </mc:Choice>
        <mc:Fallback>
          <p:sp>
            <p:nvSpPr>
              <p:cNvPr id="3" name="Θέση περιεχομένου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1000" y="850549"/>
                <a:ext cx="7874618" cy="4712051"/>
              </a:xfrm>
              <a:blipFill>
                <a:blip r:embed="rId2"/>
                <a:stretch>
                  <a:fillRect t="-1613" r="-4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58655-ED2A-41E7-AA73-DE2E8A7CD622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526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81000" y="1141749"/>
            <a:ext cx="7874618" cy="5563852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el-GR" sz="2400" b="1" i="1" dirty="0">
                <a:solidFill>
                  <a:schemeClr val="tx2"/>
                </a:solidFill>
              </a:rPr>
              <a:t>3.	Εμπορική Διαφήμιση</a:t>
            </a:r>
            <a:endParaRPr lang="el-GR" sz="1900" dirty="0"/>
          </a:p>
          <a:p>
            <a:endParaRPr lang="en-US" dirty="0"/>
          </a:p>
          <a:p>
            <a:pPr marL="45720" indent="0">
              <a:buNone/>
            </a:pPr>
            <a:endParaRPr lang="el-GR" i="1" dirty="0"/>
          </a:p>
          <a:p>
            <a:pPr>
              <a:lnSpc>
                <a:spcPct val="210000"/>
              </a:lnSpc>
            </a:pPr>
            <a:r>
              <a:rPr lang="el-GR" sz="1700" dirty="0"/>
              <a:t>Απευθύνεται στους διανομείς, του χονδρέμπορους, τους πράκτορες και αντιπροσώπους, τους εισαγωγείς και </a:t>
            </a:r>
            <a:r>
              <a:rPr lang="el-GR" sz="1700" dirty="0" err="1"/>
              <a:t>εξαγωγείς</a:t>
            </a:r>
            <a:r>
              <a:rPr lang="el-GR" sz="1700" dirty="0"/>
              <a:t>, δηλαδή, σε όλους τους τύπους ενδιάμεσων. </a:t>
            </a:r>
          </a:p>
          <a:p>
            <a:pPr>
              <a:lnSpc>
                <a:spcPct val="210000"/>
              </a:lnSpc>
            </a:pPr>
            <a:r>
              <a:rPr lang="el-GR" sz="1700" dirty="0"/>
              <a:t>Τα αγαθά που διαφημίζονται προορίζονται για μεταπώληση.</a:t>
            </a:r>
            <a:endParaRPr lang="en-US" sz="1700" dirty="0"/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endParaRPr lang="el-GR" dirty="0"/>
          </a:p>
          <a:p>
            <a:pPr marL="45720" indent="0" algn="ctr">
              <a:buNone/>
            </a:pPr>
            <a:endParaRPr lang="en-US" sz="19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58655-ED2A-41E7-AA73-DE2E8A7CD622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897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81000" y="1141749"/>
            <a:ext cx="7874618" cy="5563852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el-GR" sz="2400" b="1" i="1" dirty="0">
                <a:solidFill>
                  <a:schemeClr val="tx2"/>
                </a:solidFill>
              </a:rPr>
              <a:t>4.	Διαφήμιση Λιανικής Πώλησης</a:t>
            </a:r>
            <a:endParaRPr lang="el-GR" sz="1900" dirty="0"/>
          </a:p>
          <a:p>
            <a:endParaRPr lang="en-US" dirty="0"/>
          </a:p>
          <a:p>
            <a:pPr marL="45720" indent="0">
              <a:buNone/>
            </a:pPr>
            <a:endParaRPr lang="el-GR" i="1" dirty="0"/>
          </a:p>
          <a:p>
            <a:pPr>
              <a:lnSpc>
                <a:spcPct val="210000"/>
              </a:lnSpc>
            </a:pPr>
            <a:r>
              <a:rPr lang="el-GR" dirty="0"/>
              <a:t>Βρίσκεται στο ενδιάμεσο της καταναλωτικής και της εμπορικής διαφήμισης.</a:t>
            </a:r>
          </a:p>
          <a:p>
            <a:pPr>
              <a:lnSpc>
                <a:spcPct val="210000"/>
              </a:lnSpc>
            </a:pPr>
            <a:r>
              <a:rPr lang="el-GR" dirty="0"/>
              <a:t>Χαρακτηριστικά παραδείγματα είναι οι διαφημίσεις που πραγματοποιούν τα πολυκαταστήματα και τα </a:t>
            </a:r>
            <a:r>
              <a:rPr lang="en-US" dirty="0"/>
              <a:t>super market.</a:t>
            </a:r>
          </a:p>
          <a:p>
            <a:pPr marL="45720" indent="0">
              <a:lnSpc>
                <a:spcPct val="210000"/>
              </a:lnSpc>
              <a:buNone/>
            </a:pPr>
            <a:endParaRPr lang="en-US" sz="1700" dirty="0"/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endParaRPr lang="el-GR" dirty="0"/>
          </a:p>
          <a:p>
            <a:pPr marL="45720" indent="0" algn="ctr">
              <a:buNone/>
            </a:pPr>
            <a:endParaRPr lang="en-US" sz="19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58655-ED2A-41E7-AA73-DE2E8A7CD622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4510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81000" y="1141749"/>
            <a:ext cx="7874618" cy="5563852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en-US" sz="2400" b="1" i="1" dirty="0">
                <a:solidFill>
                  <a:schemeClr val="tx2"/>
                </a:solidFill>
              </a:rPr>
              <a:t>5</a:t>
            </a:r>
            <a:r>
              <a:rPr lang="el-GR" sz="2400" b="1" i="1" dirty="0">
                <a:solidFill>
                  <a:schemeClr val="tx2"/>
                </a:solidFill>
              </a:rPr>
              <a:t>.	Διαφήμισης Άμεσης Ανταπόκρισης</a:t>
            </a:r>
            <a:endParaRPr lang="el-GR" sz="1900" dirty="0"/>
          </a:p>
          <a:p>
            <a:endParaRPr lang="en-US" dirty="0"/>
          </a:p>
          <a:p>
            <a:pPr marL="45720" indent="0">
              <a:buNone/>
            </a:pPr>
            <a:endParaRPr lang="el-GR" i="1" dirty="0"/>
          </a:p>
          <a:p>
            <a:pPr>
              <a:lnSpc>
                <a:spcPct val="210000"/>
              </a:lnSpc>
            </a:pPr>
            <a:r>
              <a:rPr lang="el-GR" dirty="0"/>
              <a:t>Διαφημίσεις που σκοπό έχουν την άμεση (και γρήγορη) ανταπόκριση/αγορά από το καταναλωτικό κοινό του προϊόντος/υπηρεσίας που διαφημίζεται.</a:t>
            </a:r>
          </a:p>
          <a:p>
            <a:pPr>
              <a:lnSpc>
                <a:spcPct val="210000"/>
              </a:lnSpc>
            </a:pPr>
            <a:r>
              <a:rPr lang="el-GR" dirty="0"/>
              <a:t>Συχνά είναι μέρος της προώθησης πωλήσεων της επιχείρησης.</a:t>
            </a:r>
            <a:endParaRPr lang="en-US" dirty="0"/>
          </a:p>
          <a:p>
            <a:pPr marL="45720" indent="0">
              <a:lnSpc>
                <a:spcPct val="210000"/>
              </a:lnSpc>
              <a:buNone/>
            </a:pPr>
            <a:endParaRPr lang="en-US" sz="1700" dirty="0"/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endParaRPr lang="el-GR" dirty="0"/>
          </a:p>
          <a:p>
            <a:pPr marL="45720" indent="0" algn="ctr">
              <a:buNone/>
            </a:pPr>
            <a:endParaRPr lang="en-US" sz="19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58655-ED2A-41E7-AA73-DE2E8A7CD622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3264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81000" y="1141749"/>
            <a:ext cx="7874618" cy="5563852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el-GR" sz="2400" b="1" i="1" dirty="0">
                <a:solidFill>
                  <a:schemeClr val="tx2"/>
                </a:solidFill>
              </a:rPr>
              <a:t>6.	Πληροφοριακή Διαφήμιση</a:t>
            </a:r>
            <a:endParaRPr lang="el-GR" sz="1900" dirty="0"/>
          </a:p>
          <a:p>
            <a:endParaRPr lang="en-US" dirty="0"/>
          </a:p>
          <a:p>
            <a:pPr marL="45720" indent="0">
              <a:buNone/>
            </a:pPr>
            <a:endParaRPr lang="el-GR" i="1" dirty="0"/>
          </a:p>
          <a:p>
            <a:pPr>
              <a:lnSpc>
                <a:spcPct val="210000"/>
              </a:lnSpc>
            </a:pPr>
            <a:r>
              <a:rPr lang="el-GR" dirty="0"/>
              <a:t>Αυτό που ενδιαφέρει τον εν λόγω τύπο διαφήμισης είναι να ενημερώσει και να πληροφορήσει σε βάθος το κοινό σχετικά με το προϊόν, την υπηρεσία ή/και την εταιρία.</a:t>
            </a:r>
          </a:p>
          <a:p>
            <a:pPr>
              <a:lnSpc>
                <a:spcPct val="210000"/>
              </a:lnSpc>
            </a:pPr>
            <a:r>
              <a:rPr lang="el-GR" dirty="0"/>
              <a:t>Συχνά χρησιμοποιείται και από δημόσιους φορείς για την ενημέρωση των πολιτών σε σειρά θεμάτων.</a:t>
            </a:r>
            <a:endParaRPr lang="en-US" dirty="0"/>
          </a:p>
          <a:p>
            <a:pPr marL="45720" indent="0">
              <a:lnSpc>
                <a:spcPct val="210000"/>
              </a:lnSpc>
              <a:buNone/>
            </a:pPr>
            <a:endParaRPr lang="en-US" sz="1700" dirty="0"/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endParaRPr lang="el-GR" dirty="0"/>
          </a:p>
          <a:p>
            <a:pPr marL="45720" indent="0" algn="ctr">
              <a:buNone/>
            </a:pPr>
            <a:endParaRPr lang="en-US" sz="19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58655-ED2A-41E7-AA73-DE2E8A7CD622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44804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81000" y="1141749"/>
            <a:ext cx="7874618" cy="5563852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el-GR" sz="2400" b="1" i="1" dirty="0">
                <a:solidFill>
                  <a:schemeClr val="tx2"/>
                </a:solidFill>
              </a:rPr>
              <a:t>7.	Υπομνηστική Διαφήμιση</a:t>
            </a:r>
            <a:endParaRPr lang="el-GR" sz="1900" dirty="0"/>
          </a:p>
          <a:p>
            <a:endParaRPr lang="en-US" dirty="0"/>
          </a:p>
          <a:p>
            <a:pPr marL="45720" indent="0">
              <a:buNone/>
            </a:pPr>
            <a:endParaRPr lang="el-GR" i="1" dirty="0"/>
          </a:p>
          <a:p>
            <a:pPr>
              <a:lnSpc>
                <a:spcPct val="210000"/>
              </a:lnSpc>
            </a:pPr>
            <a:r>
              <a:rPr lang="el-GR" dirty="0"/>
              <a:t>Αφορά κυρίως προϊόντα ή /και υπηρεσίες που βρίσκονται στο στάδιο της ωριμότητας του κύκλου ζωής τους.</a:t>
            </a:r>
          </a:p>
          <a:p>
            <a:pPr>
              <a:lnSpc>
                <a:spcPct val="210000"/>
              </a:lnSpc>
            </a:pPr>
            <a:r>
              <a:rPr lang="el-GR" dirty="0"/>
              <a:t>Σκοπό έχει να υπενθυμίσει την ύπαρξη τους, δηλαδή, να βοηθήσει τους καταναλωτές να μην «ξεχάσουν» το προϊόν.</a:t>
            </a:r>
            <a:endParaRPr lang="en-US" dirty="0"/>
          </a:p>
          <a:p>
            <a:pPr marL="45720" indent="0">
              <a:lnSpc>
                <a:spcPct val="210000"/>
              </a:lnSpc>
              <a:buNone/>
            </a:pPr>
            <a:endParaRPr lang="en-US" sz="1700" dirty="0"/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endParaRPr lang="el-GR" dirty="0"/>
          </a:p>
          <a:p>
            <a:pPr marL="45720" indent="0" algn="ctr">
              <a:buNone/>
            </a:pPr>
            <a:endParaRPr lang="en-US" sz="19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58655-ED2A-41E7-AA73-DE2E8A7CD622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3395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Προοπτική">
  <a:themeElements>
    <a:clrScheme name="Προοπτική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Κλασικό Offic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Προοπτική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{6287B612-4F8A-AD46-BCE0-DC2ECE64F6B3}tf10001120</Template>
  <TotalTime>2206</TotalTime>
  <Words>508</Words>
  <Application>Microsoft Macintosh PowerPoint</Application>
  <PresentationFormat>On-screen Show (4:3)</PresentationFormat>
  <Paragraphs>105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Cambria Math</vt:lpstr>
      <vt:lpstr>Wingdings</vt:lpstr>
      <vt:lpstr>Προοπτική</vt:lpstr>
      <vt:lpstr>ΤΑ ΕΙΔΗ ΤΗΣ ΔΙΑΦΗΜΙΣΗΣ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Το σύνορο είναι απαραίτητο για την ασφάλεια των πολιτών ενός ευρωπαϊκού κράτους</dc:title>
  <dc:creator>Windows User</dc:creator>
  <cp:lastModifiedBy>Microsoft Office User</cp:lastModifiedBy>
  <cp:revision>139</cp:revision>
  <cp:lastPrinted>2017-06-23T14:08:14Z</cp:lastPrinted>
  <dcterms:created xsi:type="dcterms:W3CDTF">2017-01-23T10:25:48Z</dcterms:created>
  <dcterms:modified xsi:type="dcterms:W3CDTF">2021-02-17T11:35:40Z</dcterms:modified>
</cp:coreProperties>
</file>