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1"/>
    <p:restoredTop sz="93041"/>
  </p:normalViewPr>
  <p:slideViewPr>
    <p:cSldViewPr snapToGrid="0" snapToObjects="1">
      <p:cViewPr varScale="1">
        <p:scale>
          <a:sx n="129" d="100"/>
          <a:sy n="129" d="100"/>
        </p:scale>
        <p:origin x="3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2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06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0861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421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1291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488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2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21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52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1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8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8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13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58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36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9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2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B4DCF-5DED-1545-8071-0065D985D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69569"/>
            <a:ext cx="8915399" cy="2262781"/>
          </a:xfrm>
        </p:spPr>
        <p:txBody>
          <a:bodyPr/>
          <a:lstStyle/>
          <a:p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Μείγμα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C985BDC-5E0F-FA47-89F4-ED0A99DFE4C5}"/>
              </a:ext>
            </a:extLst>
          </p:cNvPr>
          <p:cNvSpPr txBox="1">
            <a:spLocks/>
          </p:cNvSpPr>
          <p:nvPr/>
        </p:nvSpPr>
        <p:spPr>
          <a:xfrm>
            <a:off x="1946483" y="3700665"/>
            <a:ext cx="8915399" cy="22627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el-G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Με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ί</a:t>
            </a:r>
            <a:r>
              <a:rPr lang="el-G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γμα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Marketing </a:t>
            </a:r>
            <a:r>
              <a:rPr lang="el-G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είναι το αποτέλεσμα του προγραμματισμού, στρατηγικού-τακτικού-εκτελεστικού σε επίπεδο λειτουργίας, που γίνεται στα πλαίσια της επιχειρηματικής προσπάθειας υλοποίησης της φιλοσοφίας του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Marketing</a:t>
            </a:r>
            <a:r>
              <a:rPr lang="el-G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algn="just"/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59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4CB38C7A-AD36-224E-A754-938967156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149" y="536714"/>
            <a:ext cx="9079464" cy="914399"/>
          </a:xfrm>
        </p:spPr>
        <p:txBody>
          <a:bodyPr>
            <a:normAutofit fontScale="90000"/>
          </a:bodyPr>
          <a:lstStyle/>
          <a:p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Μείγμα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Marketing – 4 Ps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047379-EF0D-EE40-ACC2-5F1E67037022}"/>
              </a:ext>
            </a:extLst>
          </p:cNvPr>
          <p:cNvSpPr txBox="1">
            <a:spLocks/>
          </p:cNvSpPr>
          <p:nvPr/>
        </p:nvSpPr>
        <p:spPr>
          <a:xfrm>
            <a:off x="1777517" y="2348943"/>
            <a:ext cx="8915399" cy="308776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60000"/>
              </a:lnSpc>
            </a:pPr>
            <a:r>
              <a:rPr lang="el-GR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Τα</a:t>
            </a:r>
            <a:r>
              <a:rPr lang="el-G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στοιχε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ί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 που αποτελούν το μείγμα 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Marketing 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ί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ναι τα τέσσερα επί μέρους μείγματα: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Μείγμα Προϊόντος -  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Με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ί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γμα Τιμολόγησης – 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Price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Μείγμα Προβολής – 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Promotion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Μείγμα Διανομής - 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Place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just"/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95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B4DCF-5DED-1545-8071-0065D985D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1" y="308105"/>
            <a:ext cx="10361612" cy="824953"/>
          </a:xfrm>
        </p:spPr>
        <p:txBody>
          <a:bodyPr>
            <a:normAutofit fontScale="90000"/>
          </a:bodyPr>
          <a:lstStyle/>
          <a:p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Προ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ϊό</a:t>
            </a:r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ν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Product – Product Mix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516384E-F03E-9A4D-9C17-0DC54366ADD7}"/>
              </a:ext>
            </a:extLst>
          </p:cNvPr>
          <p:cNvSpPr txBox="1">
            <a:spLocks/>
          </p:cNvSpPr>
          <p:nvPr/>
        </p:nvSpPr>
        <p:spPr>
          <a:xfrm>
            <a:off x="1777517" y="2348943"/>
            <a:ext cx="8915399" cy="308776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60000"/>
              </a:lnSpc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Τεχνικ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ά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και συμβολικά χαρακτηριστικά του προϊόντος, εύρος-βάθος-ύψος ποικιλίας, ποσότητες σε κάθε είδος, συσκευασία, μάρκα, ετικέτα, εγγύηση, εξυπηρέτηση μετά την πώληση </a:t>
            </a:r>
          </a:p>
          <a:p>
            <a:pPr algn="just"/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56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B4DCF-5DED-1545-8071-0065D985D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665915"/>
            <a:ext cx="8915399" cy="824953"/>
          </a:xfrm>
        </p:spPr>
        <p:txBody>
          <a:bodyPr>
            <a:normAutofit fontScale="90000"/>
          </a:bodyPr>
          <a:lstStyle/>
          <a:p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Τιμή –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Price – </a:t>
            </a:r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Pricing Mix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CE032EE-4CF3-CB42-81CB-CEEADDCF8686}"/>
              </a:ext>
            </a:extLst>
          </p:cNvPr>
          <p:cNvSpPr txBox="1">
            <a:spLocks/>
          </p:cNvSpPr>
          <p:nvPr/>
        </p:nvSpPr>
        <p:spPr>
          <a:xfrm>
            <a:off x="1777517" y="2348944"/>
            <a:ext cx="8915399" cy="24814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60000"/>
              </a:lnSpc>
            </a:pPr>
            <a:r>
              <a:rPr lang="en-US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Ύ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ψος, διαφοροποίηση, εκπτώσεις, όροι πληρωμής</a:t>
            </a:r>
          </a:p>
          <a:p>
            <a:pPr algn="just"/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810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B4DCF-5DED-1545-8071-0065D985D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191" y="318052"/>
            <a:ext cx="10719421" cy="685799"/>
          </a:xfrm>
        </p:spPr>
        <p:txBody>
          <a:bodyPr>
            <a:normAutofit fontScale="90000"/>
          </a:bodyPr>
          <a:lstStyle/>
          <a:p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Προώθηση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-Promotion Mix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022743-4A06-AA47-BE4C-A6BAEE1AADAD}"/>
              </a:ext>
            </a:extLst>
          </p:cNvPr>
          <p:cNvSpPr txBox="1">
            <a:spLocks/>
          </p:cNvSpPr>
          <p:nvPr/>
        </p:nvSpPr>
        <p:spPr>
          <a:xfrm>
            <a:off x="1777517" y="2348943"/>
            <a:ext cx="8915399" cy="34853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Διαφ</a:t>
            </a:r>
            <a:r>
              <a:rPr lang="en-US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ή</a:t>
            </a:r>
            <a:r>
              <a:rPr lang="el-GR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μιση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μήνυμα, μέσα</a:t>
            </a: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Προσωπική πώληση, επιλογή, αμοιβή,</a:t>
            </a: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Προώθηση πωλήσεων, εκθέσεις, δείγματα, διαγωνισμοί, εκπτώσεις, προσφορές</a:t>
            </a: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Δημοσιότητα</a:t>
            </a: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Δημόσιες Σχέσεις</a:t>
            </a:r>
          </a:p>
          <a:p>
            <a:pPr algn="just">
              <a:lnSpc>
                <a:spcPct val="160000"/>
              </a:lnSpc>
            </a:pPr>
            <a:endParaRPr lang="el-GR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60000"/>
              </a:lnSpc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154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B4DCF-5DED-1545-8071-0065D985D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69569"/>
            <a:ext cx="8915399" cy="82495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Place - </a:t>
            </a:r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Διανομή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057CDB-1468-AB49-A984-9852FC5ADAF9}"/>
              </a:ext>
            </a:extLst>
          </p:cNvPr>
          <p:cNvSpPr txBox="1">
            <a:spLocks/>
          </p:cNvSpPr>
          <p:nvPr/>
        </p:nvSpPr>
        <p:spPr>
          <a:xfrm>
            <a:off x="1777517" y="2348943"/>
            <a:ext cx="8915399" cy="34853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Δ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ί</a:t>
            </a:r>
            <a:r>
              <a:rPr lang="el-GR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αυλοι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(κανάλια)</a:t>
            </a: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Θεσμοί που θα χρησιμοποιηθούν</a:t>
            </a: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Τύποι και ποσότητες </a:t>
            </a:r>
            <a:r>
              <a:rPr lang="el-GR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διαύαλων</a:t>
            </a:r>
            <a:endParaRPr lang="el-GR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Γεωγραφική κάλυψη</a:t>
            </a: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Κατανομή των λειτουργιών του 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MRK 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κατά θεσμό</a:t>
            </a: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Φυσική διανομή</a:t>
            </a: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Επίπεδο εξυπηρέτησης πελατείας</a:t>
            </a:r>
          </a:p>
          <a:p>
            <a:pPr algn="just">
              <a:lnSpc>
                <a:spcPct val="160000"/>
              </a:lnSpc>
            </a:pPr>
            <a:endParaRPr lang="el-GR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60000"/>
              </a:lnSpc>
            </a:pPr>
            <a:endParaRPr lang="el-GR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60000"/>
              </a:lnSpc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32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B4DCF-5DED-1545-8071-0065D985D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7516" y="262803"/>
            <a:ext cx="8915399" cy="824953"/>
          </a:xfrm>
        </p:spPr>
        <p:txBody>
          <a:bodyPr>
            <a:normAutofit fontScale="90000"/>
          </a:bodyPr>
          <a:lstStyle/>
          <a:p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13A33C-B875-3D46-93C2-FC97B3BE4319}"/>
              </a:ext>
            </a:extLst>
          </p:cNvPr>
          <p:cNvSpPr txBox="1">
            <a:spLocks/>
          </p:cNvSpPr>
          <p:nvPr/>
        </p:nvSpPr>
        <p:spPr>
          <a:xfrm>
            <a:off x="1777517" y="2348943"/>
            <a:ext cx="8915399" cy="308776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60000"/>
              </a:lnSpc>
            </a:pP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Δεδομένου ότι προσέγγιση των 4’Ρ ήταν περισσότερο προσανατολισμένη στους πωλητές, το 1990 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Robert F. </a:t>
            </a:r>
            <a:r>
              <a:rPr lang="en-US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Lauterborn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παρουσίασε την προσέγγιση των 4’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που </a:t>
            </a:r>
            <a:r>
              <a:rPr lang="el-GR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περισσ</a:t>
            </a:r>
            <a:r>
              <a:rPr lang="en-US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ό</a:t>
            </a:r>
            <a:r>
              <a:rPr lang="el-GR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τερο</a:t>
            </a:r>
            <a:r>
              <a:rPr lang="el-GR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προσανατολισμένη στους καταναλωτές</a:t>
            </a:r>
          </a:p>
          <a:p>
            <a:pPr algn="just"/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007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204B3B-3BAF-DC4B-8A58-1BAC2094D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0292" y="1013786"/>
            <a:ext cx="1376500" cy="824953"/>
          </a:xfrm>
        </p:spPr>
        <p:txBody>
          <a:bodyPr>
            <a:normAutofit fontScale="90000"/>
          </a:bodyPr>
          <a:lstStyle/>
          <a:p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D6E4C3C-A21F-E24C-8448-C97CEEB0E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24602"/>
              </p:ext>
            </p:extLst>
          </p:nvPr>
        </p:nvGraphicFramePr>
        <p:xfrm>
          <a:off x="2609090" y="178904"/>
          <a:ext cx="8820910" cy="6444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4267">
                  <a:extLst>
                    <a:ext uri="{9D8B030D-6E8A-4147-A177-3AD203B41FA5}">
                      <a16:colId xmlns:a16="http://schemas.microsoft.com/office/drawing/2014/main" val="1412959830"/>
                    </a:ext>
                  </a:extLst>
                </a:gridCol>
                <a:gridCol w="5446643">
                  <a:extLst>
                    <a:ext uri="{9D8B030D-6E8A-4147-A177-3AD203B41FA5}">
                      <a16:colId xmlns:a16="http://schemas.microsoft.com/office/drawing/2014/main" val="1505661659"/>
                    </a:ext>
                  </a:extLst>
                </a:gridCol>
              </a:tblGrid>
              <a:tr h="523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 Ps</a:t>
                      </a:r>
                    </a:p>
                  </a:txBody>
                  <a:tcPr marL="52047" marR="520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 C</a:t>
                      </a:r>
                    </a:p>
                  </a:txBody>
                  <a:tcPr marL="52047" marR="52047" marT="0" marB="0"/>
                </a:tc>
                <a:extLst>
                  <a:ext uri="{0D108BD9-81ED-4DB2-BD59-A6C34878D82A}">
                    <a16:rowId xmlns:a16="http://schemas.microsoft.com/office/drawing/2014/main" val="2338862247"/>
                  </a:ext>
                </a:extLst>
              </a:tr>
              <a:tr h="1127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Product (</a:t>
                      </a:r>
                      <a:r>
                        <a:rPr lang="el-G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Προϊόν)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047" marR="520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Consumer (</a:t>
                      </a:r>
                      <a:r>
                        <a:rPr lang="el-GR" sz="1600" b="1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Καταναλωτής)</a:t>
                      </a:r>
                      <a:endParaRPr lang="en-US" sz="16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Η επιχείρηση μελετά τις ανάγκες των καταναλωτών ώστε να δημιουργήσει ένα προϊόν/υπηρεσία που επιθυμούν να αγοράσουν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047" marR="52047" marT="0" marB="0"/>
                </a:tc>
                <a:extLst>
                  <a:ext uri="{0D108BD9-81ED-4DB2-BD59-A6C34878D82A}">
                    <a16:rowId xmlns:a16="http://schemas.microsoft.com/office/drawing/2014/main" val="3441058285"/>
                  </a:ext>
                </a:extLst>
              </a:tr>
              <a:tr h="16505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Price (</a:t>
                      </a:r>
                      <a:r>
                        <a:rPr lang="el-G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Τιμή)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047" marR="520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Cost (</a:t>
                      </a:r>
                      <a:r>
                        <a:rPr lang="el-GR" sz="1600" b="1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Κόστος)</a:t>
                      </a:r>
                      <a:endParaRPr lang="en-US" sz="16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Πέρα από το κόστος αγοράς του προϊόντος/υπηρεσίας περιλαμβάνονται και άλλα κόστη όπως το κόστος του χρόνου για την εύρεση και αγορά (εναλλακτικό κόστος ή κόστος ευκαιρίας)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047" marR="52047" marT="0" marB="0"/>
                </a:tc>
                <a:extLst>
                  <a:ext uri="{0D108BD9-81ED-4DB2-BD59-A6C34878D82A}">
                    <a16:rowId xmlns:a16="http://schemas.microsoft.com/office/drawing/2014/main" val="3688029702"/>
                  </a:ext>
                </a:extLst>
              </a:tr>
              <a:tr h="1997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Promotion (</a:t>
                      </a:r>
                      <a:r>
                        <a:rPr lang="el-G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Προώθηση/Προβολή)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047" marR="520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Communication (</a:t>
                      </a:r>
                      <a:r>
                        <a:rPr lang="el-GR" sz="1600" b="1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Επικοινωνία)</a:t>
                      </a:r>
                      <a:endParaRPr lang="en-US" sz="16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Περιλαμβάνει κάθε μορφή επικοινωνίας μεταξύ του κοινού και της επιχείρησης/οργανισμού που υλοποιεί </a:t>
                      </a: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MRK. </a:t>
                      </a:r>
                      <a:r>
                        <a:rPr lang="el-G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Είναι έντονα δυναμική μεταβλητή που μεταβάλλεται και αναπροσαρμόζεται σύμφωνα με το εκάστοτε πλαίσιο της αγοράς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047" marR="52047" marT="0" marB="0"/>
                </a:tc>
                <a:extLst>
                  <a:ext uri="{0D108BD9-81ED-4DB2-BD59-A6C34878D82A}">
                    <a16:rowId xmlns:a16="http://schemas.microsoft.com/office/drawing/2014/main" val="2689539129"/>
                  </a:ext>
                </a:extLst>
              </a:tr>
              <a:tr h="1145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Place (</a:t>
                      </a:r>
                      <a:r>
                        <a:rPr lang="el-G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Διανομή)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047" marR="520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Convenience </a:t>
                      </a:r>
                      <a:r>
                        <a:rPr lang="el-GR" sz="1600" b="1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(Άνεση/Ευκολία)</a:t>
                      </a:r>
                      <a:endParaRPr lang="en-US" sz="1600" b="1" u="sng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</a:t>
                      </a:r>
                      <a:r>
                        <a:rPr lang="el-G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αγορά-στόχος επιθυμεί να βρίσκει το προϊόν τη στιγμή που το θέλει, στις επιθυμητές ποσότητες και στο σημείο πώλησης που την εξυπηρετεί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047" marR="52047" marT="0" marB="0"/>
                </a:tc>
                <a:extLst>
                  <a:ext uri="{0D108BD9-81ED-4DB2-BD59-A6C34878D82A}">
                    <a16:rowId xmlns:a16="http://schemas.microsoft.com/office/drawing/2014/main" val="824443166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C190CB07-D344-5B45-AFBA-E6AB30AA2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5213" y="2133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3444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{93B4187A-63C0-5648-AEDF-B852A9DFE5F5}tf10001069</Template>
  <TotalTime>54</TotalTime>
  <Words>363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Verdana</vt:lpstr>
      <vt:lpstr>Wingdings 3</vt:lpstr>
      <vt:lpstr>Wisp</vt:lpstr>
      <vt:lpstr>Μείγμα MARKETING</vt:lpstr>
      <vt:lpstr>Μείγμα Marketing – 4 Ps</vt:lpstr>
      <vt:lpstr>Προϊόν - Product – Product Mix</vt:lpstr>
      <vt:lpstr>Τιμή – Price –  Pricing Mix</vt:lpstr>
      <vt:lpstr>Προώθηση-Promotion Mix</vt:lpstr>
      <vt:lpstr>Place - Διανομή</vt:lpstr>
      <vt:lpstr>4 C</vt:lpstr>
      <vt:lpstr>4 C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Μείγμα MARKETING</dc:title>
  <dc:creator>Microsoft Office User</dc:creator>
  <cp:lastModifiedBy>Microsoft Office User</cp:lastModifiedBy>
  <cp:revision>8</cp:revision>
  <dcterms:created xsi:type="dcterms:W3CDTF">2020-11-18T14:25:30Z</dcterms:created>
  <dcterms:modified xsi:type="dcterms:W3CDTF">2020-11-25T10:17:30Z</dcterms:modified>
</cp:coreProperties>
</file>