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
  </p:notesMasterIdLst>
  <p:handoutMasterIdLst>
    <p:handoutMasterId r:id="rId10"/>
  </p:handoutMasterIdLst>
  <p:sldIdLst>
    <p:sldId id="275" r:id="rId2"/>
    <p:sldId id="311" r:id="rId3"/>
    <p:sldId id="300" r:id="rId4"/>
    <p:sldId id="277" r:id="rId5"/>
    <p:sldId id="322" r:id="rId6"/>
    <p:sldId id="323" r:id="rId7"/>
    <p:sldId id="32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993366"/>
    <a:srgbClr val="990099"/>
    <a:srgbClr val="414141"/>
    <a:srgbClr val="383838"/>
    <a:srgbClr val="176668"/>
    <a:srgbClr val="408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autoAdjust="0"/>
    <p:restoredTop sz="77097" autoAdjust="0"/>
  </p:normalViewPr>
  <p:slideViewPr>
    <p:cSldViewPr>
      <p:cViewPr varScale="1">
        <p:scale>
          <a:sx n="97" d="100"/>
          <a:sy n="97" d="100"/>
        </p:scale>
        <p:origin x="1768" y="2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7DCA3B-64A6-8B49-8DD2-AC09F759B23C}" type="datetimeFigureOut">
              <a:rPr lang="en-US" smtClean="0"/>
              <a:t>11/19/18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77F3E8-5A21-1344-AC97-698D8FEAA075}" type="slidenum">
              <a:rPr lang="en-US" smtClean="0"/>
              <a:t>‹#›</a:t>
            </a:fld>
            <a:endParaRPr lang="en-US" dirty="0"/>
          </a:p>
        </p:txBody>
      </p:sp>
    </p:spTree>
    <p:extLst>
      <p:ext uri="{BB962C8B-B14F-4D97-AF65-F5344CB8AC3E}">
        <p14:creationId xmlns:p14="http://schemas.microsoft.com/office/powerpoint/2010/main" val="1407502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1AFA0-855E-FC43-A156-37E5E4582172}" type="datetimeFigureOut">
              <a:rPr lang="en-US" smtClean="0"/>
              <a:t>11/19/18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6873E-F6D3-4B41-AA0F-6DCA89E26C86}" type="slidenum">
              <a:rPr lang="en-US" smtClean="0"/>
              <a:t>‹#›</a:t>
            </a:fld>
            <a:endParaRPr lang="en-US" dirty="0"/>
          </a:p>
        </p:txBody>
      </p:sp>
    </p:spTree>
    <p:extLst>
      <p:ext uri="{BB962C8B-B14F-4D97-AF65-F5344CB8AC3E}">
        <p14:creationId xmlns:p14="http://schemas.microsoft.com/office/powerpoint/2010/main" val="25142122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136873E-F6D3-4B41-AA0F-6DCA89E26C86}" type="slidenum">
              <a:rPr lang="en-US" smtClean="0"/>
              <a:t>2</a:t>
            </a:fld>
            <a:endParaRPr lang="en-US" dirty="0"/>
          </a:p>
        </p:txBody>
      </p:sp>
    </p:spTree>
    <p:extLst>
      <p:ext uri="{BB962C8B-B14F-4D97-AF65-F5344CB8AC3E}">
        <p14:creationId xmlns:p14="http://schemas.microsoft.com/office/powerpoint/2010/main" val="333820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136873E-F6D3-4B41-AA0F-6DCA89E26C86}" type="slidenum">
              <a:rPr lang="en-US" smtClean="0"/>
              <a:t>3</a:t>
            </a:fld>
            <a:endParaRPr lang="en-US" dirty="0"/>
          </a:p>
        </p:txBody>
      </p:sp>
    </p:spTree>
    <p:extLst>
      <p:ext uri="{BB962C8B-B14F-4D97-AF65-F5344CB8AC3E}">
        <p14:creationId xmlns:p14="http://schemas.microsoft.com/office/powerpoint/2010/main" val="174629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136873E-F6D3-4B41-AA0F-6DCA89E26C86}" type="slidenum">
              <a:rPr lang="en-US" smtClean="0"/>
              <a:t>4</a:t>
            </a:fld>
            <a:endParaRPr lang="en-US" dirty="0"/>
          </a:p>
        </p:txBody>
      </p:sp>
    </p:spTree>
    <p:extLst>
      <p:ext uri="{BB962C8B-B14F-4D97-AF65-F5344CB8AC3E}">
        <p14:creationId xmlns:p14="http://schemas.microsoft.com/office/powerpoint/2010/main" val="17462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136873E-F6D3-4B41-AA0F-6DCA89E26C86}" type="slidenum">
              <a:rPr lang="en-US" smtClean="0"/>
              <a:t>5</a:t>
            </a:fld>
            <a:endParaRPr lang="en-US" dirty="0"/>
          </a:p>
        </p:txBody>
      </p:sp>
    </p:spTree>
    <p:extLst>
      <p:ext uri="{BB962C8B-B14F-4D97-AF65-F5344CB8AC3E}">
        <p14:creationId xmlns:p14="http://schemas.microsoft.com/office/powerpoint/2010/main" val="206920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D136873E-F6D3-4B41-AA0F-6DCA89E26C86}" type="slidenum">
              <a:rPr lang="en-US" smtClean="0"/>
              <a:t>6</a:t>
            </a:fld>
            <a:endParaRPr lang="en-US" dirty="0"/>
          </a:p>
        </p:txBody>
      </p:sp>
    </p:spTree>
    <p:extLst>
      <p:ext uri="{BB962C8B-B14F-4D97-AF65-F5344CB8AC3E}">
        <p14:creationId xmlns:p14="http://schemas.microsoft.com/office/powerpoint/2010/main" val="371784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6873E-F6D3-4B41-AA0F-6DCA89E26C86}" type="slidenum">
              <a:rPr lang="en-US" smtClean="0"/>
              <a:t>7</a:t>
            </a:fld>
            <a:endParaRPr lang="en-US" dirty="0"/>
          </a:p>
        </p:txBody>
      </p:sp>
    </p:spTree>
    <p:extLst>
      <p:ext uri="{BB962C8B-B14F-4D97-AF65-F5344CB8AC3E}">
        <p14:creationId xmlns:p14="http://schemas.microsoft.com/office/powerpoint/2010/main" val="277524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D8D72808-AF6C-C846-B7F2-DB84EA83A11E}" type="datetime1">
              <a:rPr lang="el-GR" smtClean="0"/>
              <a:t>19/11/18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374807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8554DE75-CC1F-214F-9B8C-F8FAD995E6ED}" type="datetime1">
              <a:rPr lang="el-GR" smtClean="0"/>
              <a:t>19/11/18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82935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BBB0864F-D620-604F-AE2A-2302E5415670}" type="datetime1">
              <a:rPr lang="el-GR" smtClean="0"/>
              <a:t>19/11/18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94584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91C282F3-64E3-E644-926C-D12CF1A65C47}" type="datetime1">
              <a:rPr lang="el-GR" smtClean="0"/>
              <a:t>19/11/18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372501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276F9A6-63F7-B44A-A72B-AA0A737DA5B4}" type="datetime1">
              <a:rPr lang="el-GR" smtClean="0"/>
              <a:t>19/11/18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149151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B658B4AD-F4CE-F241-A926-93205571D834}" type="datetime1">
              <a:rPr lang="el-GR" smtClean="0"/>
              <a:t>19/11/18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375444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0B456370-2859-9A47-B177-0C9ABC9FB03C}" type="datetime1">
              <a:rPr lang="el-GR" smtClean="0"/>
              <a:t>19/11/18</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107669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DF9365A3-D6C8-4645-A451-304C54AA8036}" type="datetime1">
              <a:rPr lang="el-GR" smtClean="0"/>
              <a:t>19/11/18</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356160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9EAE844-DE6D-F041-98FF-1FEE020CF9A1}" type="datetime1">
              <a:rPr lang="el-GR" smtClean="0"/>
              <a:t>19/11/18</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257781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14EEDDE-5F1F-6947-AFC3-588A87C8AE55}" type="datetime1">
              <a:rPr lang="el-GR" smtClean="0"/>
              <a:t>19/11/18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362091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45F5C8B-04A8-874F-B521-4251E4BB6C78}" type="datetime1">
              <a:rPr lang="el-GR" smtClean="0"/>
              <a:t>19/11/18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4A09A549-6484-4575-984F-0F8876BD1922}" type="slidenum">
              <a:rPr lang="en-US" smtClean="0"/>
              <a:t>‹#›</a:t>
            </a:fld>
            <a:endParaRPr lang="en-US" dirty="0"/>
          </a:p>
        </p:txBody>
      </p:sp>
    </p:spTree>
    <p:extLst>
      <p:ext uri="{BB962C8B-B14F-4D97-AF65-F5344CB8AC3E}">
        <p14:creationId xmlns:p14="http://schemas.microsoft.com/office/powerpoint/2010/main" val="51681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F237E-FD7C-4649-98D8-F2A1BB7A68DB}" type="datetime1">
              <a:rPr lang="el-GR" smtClean="0"/>
              <a:t>19/11/18</a:t>
            </a:fld>
            <a:endParaRPr lang="en-US"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9A549-6484-4575-984F-0F8876BD1922}" type="slidenum">
              <a:rPr lang="en-US" smtClean="0"/>
              <a:t>‹#›</a:t>
            </a:fld>
            <a:endParaRPr lang="en-US" dirty="0"/>
          </a:p>
        </p:txBody>
      </p:sp>
    </p:spTree>
    <p:extLst>
      <p:ext uri="{BB962C8B-B14F-4D97-AF65-F5344CB8AC3E}">
        <p14:creationId xmlns:p14="http://schemas.microsoft.com/office/powerpoint/2010/main" val="654549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toxrima.gr/tag/%CE%BB%CE%B9%CE%BC%CE%AC%CE%BD%CE%B9/" TargetMode="External"/><Relationship Id="rId3" Type="http://schemas.openxmlformats.org/officeDocument/2006/relationships/hyperlink" Target="https://www.naftemporiki.gr/afieromata/story/1319113/se-puli-emporiou-metaksu-asias-kai-europis-metatrepoun-tinellada-oi-ependuseis-sta-limania" TargetMode="External"/><Relationship Id="rId7" Type="http://schemas.openxmlformats.org/officeDocument/2006/relationships/hyperlink" Target="http://www.mononews.gr/business/stin-7i-thesi-ton-megaliteron-evropaikon-emporikon-limanion-o-pire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metaforespress.gr/naftilia/o-%CF%80%CE%B5%CE%B9%CF%81%CE%B1%CE%B9%CE%AC%CF%82-%CE%B5%CE%AF%CE%BD%CE%B1%CE%B9-%CE%BF-%CF%84%CE%B1%CF%87%CF%8D%CF%84%CE%B5%CF%81%CE%B1-%CE%B1%CE%BD%CE%B1%CF%80%CF%84%CF%85%CF%83%CF%83%CF%8C%CE%BC/" TargetMode="External"/><Relationship Id="rId5" Type="http://schemas.openxmlformats.org/officeDocument/2006/relationships/hyperlink" Target="https://www.naftemporiki.gr/finance/story/1228865/rota-gia-protia-sti-mesogeio-exei-balei-to-limani-tou-peiraia" TargetMode="External"/><Relationship Id="rId4" Type="http://schemas.openxmlformats.org/officeDocument/2006/relationships/hyperlink" Target="https://www.iefimerida.gr/news/391027/ta-shedia-tis-cosco-gia-limani-toy-peiraia-kentro-logistics-dyo-xenodohe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E399AB-B839-0247-A7A3-8A924C455C7C}"/>
              </a:ext>
            </a:extLst>
          </p:cNvPr>
          <p:cNvSpPr>
            <a:spLocks noGrp="1"/>
          </p:cNvSpPr>
          <p:nvPr>
            <p:ph type="ctrTitle"/>
          </p:nvPr>
        </p:nvSpPr>
        <p:spPr/>
        <p:txBody>
          <a:bodyPr/>
          <a:lstStyle/>
          <a:p>
            <a:r>
              <a:rPr lang="el-GR" b="1" i="1" dirty="0">
                <a:solidFill>
                  <a:schemeClr val="tx2">
                    <a:lumMod val="75000"/>
                  </a:schemeClr>
                </a:solidFill>
              </a:rPr>
              <a:t>Μεταφορές-</a:t>
            </a:r>
            <a:r>
              <a:rPr lang="en-US" b="1" i="1" dirty="0">
                <a:solidFill>
                  <a:schemeClr val="tx2">
                    <a:lumMod val="75000"/>
                  </a:schemeClr>
                </a:solidFill>
              </a:rPr>
              <a:t>Logistics-</a:t>
            </a:r>
            <a:r>
              <a:rPr lang="el-GR" b="1" i="1" dirty="0">
                <a:solidFill>
                  <a:schemeClr val="tx2">
                    <a:lumMod val="75000"/>
                  </a:schemeClr>
                </a:solidFill>
              </a:rPr>
              <a:t>Πειραιάς</a:t>
            </a:r>
            <a:endParaRPr lang="en-US" b="1" i="1" dirty="0">
              <a:solidFill>
                <a:schemeClr val="tx2">
                  <a:lumMod val="75000"/>
                </a:schemeClr>
              </a:solidFill>
            </a:endParaRPr>
          </a:p>
        </p:txBody>
      </p:sp>
    </p:spTree>
    <p:extLst>
      <p:ext uri="{BB962C8B-B14F-4D97-AF65-F5344CB8AC3E}">
        <p14:creationId xmlns:p14="http://schemas.microsoft.com/office/powerpoint/2010/main" val="138021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04800"/>
            <a:ext cx="8229600" cy="1143000"/>
          </a:xfrm>
        </p:spPr>
        <p:txBody>
          <a:bodyPr>
            <a:normAutofit fontScale="90000"/>
          </a:bodyPr>
          <a:lstStyle/>
          <a:p>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l-GR" sz="1600" dirty="0"/>
              <a:t>Σε μελέτη του ο ΙΟΒΕ σημειώνει ότι η μετατροπή του λιμανιού σε σύγχρονο διαμετακομιστικό κέντρο θα επηρεάσει το προϊόν των κλάδων που σχετίζονται με τις θαλάσσιες μεταφορές και ειδικότερα το προϊόν του κλάδου της εφοδιαστικής αλυσίδας (</a:t>
            </a:r>
            <a:r>
              <a:rPr lang="en-US" sz="1600" dirty="0"/>
              <a:t>logistics). </a:t>
            </a:r>
            <a:r>
              <a:rPr lang="el-GR" sz="1600" dirty="0"/>
              <a:t>Ο ΙΟΒΕ επικαλείται παλαιότερη μελέτη της Εθνικής Τράπεζας στην οποία αναφέρεται ότι η αύξηση της μεταφορικής δραστηριότητας εξαιτίας της ευρύτερης βελτίωσης του λιμένα αναμένεται να δράσει καταλυτικά στη βελτίωση του κύκλου εργασιών του κλάδου.</a:t>
            </a:r>
            <a:br>
              <a:rPr lang="el-GR" sz="1600" dirty="0"/>
            </a:br>
            <a:r>
              <a:rPr lang="el-GR" sz="1600" dirty="0"/>
              <a:t>Υπολογίζεται ότι ο επιπλέον κύκλος εργασιών στον κλάδο εφοδιαστικής αλυσίδας λόγω της βελτίωσης της λειτουργίας του λιμένα αναμένεται να ανέλθει από περίπου 0,8 δισ. ευρώ το 2018 και σε περίπου 2 δισ. ευρώ το 2025. Πέραν του κλάδου της εφοδιαστικής αλυσίδας, ενδεχόμενη βελτίωση των μεταφορικών υπηρεσιών που παρέχονται στο λιμάνι μπορεί υπό κατάλληλες συνθήκες να επηρεάσει και τον κύκλο εργασιών των σιδηροδρομικών μεταφορών. Σήμερα, εξαιτίας προβλημάτων που σχετίζονται τόσο με έλλειψη σε μηχανοδηγούς, αλλά και με την περιορισμένη ανάπτυξη του σιδηροδρομικού δικτύου, εκτιμάται ότι μεταφέρονται περίπου 19.760 </a:t>
            </a:r>
            <a:r>
              <a:rPr lang="en-US" sz="1600" dirty="0"/>
              <a:t>TEUs </a:t>
            </a:r>
            <a:r>
              <a:rPr lang="el-GR" sz="1600" dirty="0"/>
              <a:t>προς την Κεντρική Ευρώπη σε ετήσια βάση. Υποθέτοντας πως το πρόβλημα της έλλειψης μηχανοδηγών θα λυθεί με την ολοκλήρωση του διαγωνισμού για την πώληση των μετοχών του ΤΡΑΙΝΟΣΕ σε στρατηγικό επενδυτή, ενώ ταυτόχρονα θα ολοκληρωθεί και η υλοποίηση των απαραίτητων επενδύσεων σε σχετικές υποδομές (π.χ., νέα διπλή σιδηροδρομική γραμμή </a:t>
            </a:r>
            <a:r>
              <a:rPr lang="el-GR" sz="1600" dirty="0" err="1"/>
              <a:t>Τιθορέας</a:t>
            </a:r>
            <a:r>
              <a:rPr lang="el-GR" sz="1600" dirty="0"/>
              <a:t> - </a:t>
            </a:r>
            <a:r>
              <a:rPr lang="el-GR" sz="1600" dirty="0" err="1"/>
              <a:t>Λιανοκλαδίου</a:t>
            </a:r>
            <a:r>
              <a:rPr lang="el-GR" sz="1600" dirty="0"/>
              <a:t> - Δομοκού), ο αριθμός των εμπορευματοκιβωτίων μπορεί να αυξηθεί το 2016 σε 69.160 </a:t>
            </a:r>
            <a:r>
              <a:rPr lang="en-US" sz="1600" dirty="0"/>
              <a:t>TEUs </a:t>
            </a:r>
            <a:r>
              <a:rPr lang="el-GR" sz="1600" dirty="0"/>
              <a:t>και να διαμορφωθεί σε 197.600 </a:t>
            </a:r>
            <a:r>
              <a:rPr lang="en-US" sz="1600" dirty="0"/>
              <a:t>TEUs </a:t>
            </a:r>
            <a:r>
              <a:rPr lang="el-GR" sz="1600" dirty="0"/>
              <a:t>το 2019, που ισοδυναμεί με περίπου 20 δρομολόγια ανά ημέρα και προς τις δύο κατευθύνσεις (</a:t>
            </a:r>
            <a:r>
              <a:rPr lang="el-GR" sz="1600" dirty="0" err="1"/>
              <a:t>Θριάσιο</a:t>
            </a:r>
            <a:r>
              <a:rPr lang="el-GR" sz="1600" dirty="0"/>
              <a:t> Πεδίο - Κεντρική Ευρώπη)</a:t>
            </a:r>
            <a:br>
              <a:rPr lang="el-GR" sz="2400" dirty="0"/>
            </a:br>
            <a:endParaRPr lang="en-US" sz="2400" b="1" i="1" dirty="0">
              <a:solidFill>
                <a:schemeClr val="tx2">
                  <a:lumMod val="75000"/>
                </a:schemeClr>
              </a:solidFill>
            </a:endParaRPr>
          </a:p>
        </p:txBody>
      </p:sp>
      <p:pic>
        <p:nvPicPr>
          <p:cNvPr id="8" name="Content Placeholder 7">
            <a:extLst>
              <a:ext uri="{FF2B5EF4-FFF2-40B4-BE49-F238E27FC236}">
                <a16:creationId xmlns:a16="http://schemas.microsoft.com/office/drawing/2014/main" id="{4641BA17-4A28-7447-82F1-1BE1FDBF9E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4038600"/>
            <a:ext cx="4320000" cy="2723340"/>
          </a:xfrm>
        </p:spPr>
      </p:pic>
    </p:spTree>
    <p:extLst>
      <p:ext uri="{BB962C8B-B14F-4D97-AF65-F5344CB8AC3E}">
        <p14:creationId xmlns:p14="http://schemas.microsoft.com/office/powerpoint/2010/main" val="50119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28600"/>
            <a:ext cx="8229600" cy="1143000"/>
          </a:xfrm>
        </p:spPr>
        <p:txBody>
          <a:bodyPr>
            <a:normAutofit fontScale="90000"/>
          </a:bodyPr>
          <a:lstStyle/>
          <a:p>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l-GR" sz="1600" dirty="0"/>
              <a:t>Στη συνέχεια, υποθέτοντας ένα μέσο ετήσιο ρυθμό μεταβολής των διακινηθέντων φορτίων της τάξης του 15%, εκτιμάται πως το 2025 ο αριθμός των εμπορευματοκιβωτίων που θα μετακινούνται προς και από την Κεντρική Ευρώπη θα ξεπερνάει τα 450.000 </a:t>
            </a:r>
            <a:r>
              <a:rPr lang="en-US" sz="1600" dirty="0"/>
              <a:t>TEUs, </a:t>
            </a:r>
            <a:r>
              <a:rPr lang="el-GR" sz="1600" dirty="0"/>
              <a:t>που ισοδυναμεί με πάνω από 45 δρομολόγια ανά ημέρα. Υποθέτοντας ότι η τιμολογιακή πολιτική δεν είναι γραμμική ως προς το σύνολο των διακινηθέντων όγκων (από 1.579 ευρώ ανά </a:t>
            </a:r>
            <a:r>
              <a:rPr lang="en-US" sz="1600" dirty="0"/>
              <a:t>TEU </a:t>
            </a:r>
            <a:r>
              <a:rPr lang="el-GR" sz="1600" dirty="0"/>
              <a:t>για όγκους έως 20.000 </a:t>
            </a:r>
            <a:r>
              <a:rPr lang="en-US" sz="1600" dirty="0"/>
              <a:t>TEUs </a:t>
            </a:r>
            <a:r>
              <a:rPr lang="el-GR" sz="1600" dirty="0"/>
              <a:t>το έτος, μέχρι 1.000 ευρώ για όγκους από 450.000 </a:t>
            </a:r>
            <a:r>
              <a:rPr lang="en-US" sz="1600" dirty="0"/>
              <a:t>TEUs </a:t>
            </a:r>
            <a:r>
              <a:rPr lang="el-GR" sz="1600" dirty="0"/>
              <a:t>το έτος και άνω), ο κύκλος εργασιών των σιδηροδρομικών μεταφορών αναμένεται να σημειώσει ετήσια αύξηση που κυμαίνεται από 78 εκατ. ευρώ το 2017 έως και 418 εκατ. ευρώ το 2025. Συνολικά αναμένεται βελτίωση του κύκλου εργασιών κατά περίπου 2,2 δισ. ευρώ την περίοδο 2016-2025. </a:t>
            </a:r>
            <a:br>
              <a:rPr lang="el-GR" sz="1600" dirty="0"/>
            </a:br>
            <a:r>
              <a:rPr lang="el-GR" sz="1600" dirty="0"/>
              <a:t>Στην περίπτωση που ληφθούν υπόψη και οι πολλαπλασιαστικές επιδράσεις στους υπόλοιπους κλάδους της ελληνικής οικονομίας, εφαρμόζοντας τον πολλαπλασιαστή που προβλέπεται στη μελέτη της Εθνικής Τράπεζα , τότε η συνολική επίδραση σε όρους παραγόμενου προϊόντος αναμένεται να πλησιάσει τα 4 δισ. ευρώ το 2025 (20,7 δισ. ευρώ στο σύνολο της περιόδου 2016-2025).</a:t>
            </a:r>
            <a:br>
              <a:rPr lang="el-GR" sz="2400" dirty="0"/>
            </a:br>
            <a:endParaRPr lang="en-US" sz="2400" b="1" i="1" dirty="0">
              <a:solidFill>
                <a:schemeClr val="tx2">
                  <a:lumMod val="75000"/>
                </a:schemeClr>
              </a:solidFill>
            </a:endParaRPr>
          </a:p>
        </p:txBody>
      </p:sp>
      <p:pic>
        <p:nvPicPr>
          <p:cNvPr id="7" name="Content Placeholder 6">
            <a:extLst>
              <a:ext uri="{FF2B5EF4-FFF2-40B4-BE49-F238E27FC236}">
                <a16:creationId xmlns:a16="http://schemas.microsoft.com/office/drawing/2014/main" id="{B3A5CCAB-316C-1442-A735-B9723079EE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3702019"/>
            <a:ext cx="5148000" cy="3126164"/>
          </a:xfrm>
        </p:spPr>
      </p:pic>
    </p:spTree>
    <p:extLst>
      <p:ext uri="{BB962C8B-B14F-4D97-AF65-F5344CB8AC3E}">
        <p14:creationId xmlns:p14="http://schemas.microsoft.com/office/powerpoint/2010/main" val="306355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19200"/>
            <a:ext cx="8229600" cy="1905000"/>
          </a:xfrm>
        </p:spPr>
        <p:txBody>
          <a:bodyPr>
            <a:normAutofit fontScale="90000"/>
          </a:bodyPr>
          <a:lstStyle/>
          <a:p>
            <a:r>
              <a:rPr lang="el-GR" sz="1800" dirty="0"/>
              <a:t>Σύμφωνα με έρευνα του </a:t>
            </a:r>
            <a:r>
              <a:rPr lang="en-US" sz="1800" dirty="0" err="1"/>
              <a:t>Lloyd’sList</a:t>
            </a:r>
            <a:r>
              <a:rPr lang="en-US" sz="1800" dirty="0"/>
              <a:t>, </a:t>
            </a:r>
            <a:r>
              <a:rPr lang="el-GR" sz="1800" dirty="0"/>
              <a:t>τα πρώτα δέκα λιμάνια στον κόσμο είναι κατά σειρά τα εξής: Σαγκάη, Σιγκαπούρη, </a:t>
            </a:r>
            <a:r>
              <a:rPr lang="el-GR" sz="1800" dirty="0" err="1"/>
              <a:t>Σενζέν</a:t>
            </a:r>
            <a:r>
              <a:rPr lang="el-GR" sz="1800" dirty="0"/>
              <a:t>, </a:t>
            </a:r>
            <a:r>
              <a:rPr lang="el-GR" sz="1800" dirty="0" err="1"/>
              <a:t>Ζουσάν</a:t>
            </a:r>
            <a:r>
              <a:rPr lang="el-GR" sz="1800" dirty="0"/>
              <a:t>, </a:t>
            </a:r>
            <a:r>
              <a:rPr lang="el-GR" sz="1800" dirty="0" err="1"/>
              <a:t>Μπουσάν</a:t>
            </a:r>
            <a:r>
              <a:rPr lang="el-GR" sz="1800" dirty="0"/>
              <a:t>, Χονγκ Κονγκ, </a:t>
            </a:r>
            <a:r>
              <a:rPr lang="el-GR" sz="1800" dirty="0" err="1"/>
              <a:t>Γκουανγκζού</a:t>
            </a:r>
            <a:r>
              <a:rPr lang="el-GR" sz="1800" dirty="0"/>
              <a:t>, </a:t>
            </a:r>
            <a:r>
              <a:rPr lang="el-GR" sz="1800" dirty="0" err="1"/>
              <a:t>Τσινγκτάο</a:t>
            </a:r>
            <a:r>
              <a:rPr lang="el-GR" sz="1800" dirty="0"/>
              <a:t>, </a:t>
            </a:r>
            <a:r>
              <a:rPr lang="el-GR" sz="1800" dirty="0" err="1"/>
              <a:t>Ντουμπάι</a:t>
            </a:r>
            <a:r>
              <a:rPr lang="el-GR" sz="1800" dirty="0"/>
              <a:t> και </a:t>
            </a:r>
            <a:r>
              <a:rPr lang="el-GR" sz="1800" dirty="0" err="1"/>
              <a:t>Τιανζίν</a:t>
            </a:r>
            <a:r>
              <a:rPr lang="el-GR" sz="1800" dirty="0"/>
              <a:t>.</a:t>
            </a:r>
            <a:br>
              <a:rPr lang="el-GR" sz="1800" dirty="0"/>
            </a:br>
            <a:r>
              <a:rPr lang="el-GR" sz="1800" dirty="0"/>
              <a:t>Το πρώτο ευρωπαϊκό λιμάνι βρίσκεται στη 12</a:t>
            </a:r>
            <a:r>
              <a:rPr lang="el-GR" sz="1800" baseline="30000" dirty="0"/>
              <a:t>η</a:t>
            </a:r>
            <a:r>
              <a:rPr lang="el-GR" sz="1800" dirty="0"/>
              <a:t> θέση και είναι το Ρότερνταμ, ενώ το πρώτο αμερικάνικο, το </a:t>
            </a:r>
            <a:r>
              <a:rPr lang="el-GR" sz="1800" dirty="0" err="1"/>
              <a:t>Λος</a:t>
            </a:r>
            <a:r>
              <a:rPr lang="el-GR" sz="1800" dirty="0"/>
              <a:t> </a:t>
            </a:r>
            <a:r>
              <a:rPr lang="el-GR" sz="1800" dirty="0" err="1"/>
              <a:t>Άντζελες</a:t>
            </a:r>
            <a:r>
              <a:rPr lang="el-GR" sz="1800" dirty="0"/>
              <a:t>, βρίσκεται στη 18</a:t>
            </a:r>
            <a:r>
              <a:rPr lang="el-GR" sz="1800" baseline="30000" dirty="0"/>
              <a:t>η</a:t>
            </a:r>
            <a:r>
              <a:rPr lang="el-GR" sz="1800" dirty="0"/>
              <a:t> θέση. Συνολικά, από τα πρώτα 30 </a:t>
            </a:r>
            <a:r>
              <a:rPr lang="en-US" sz="1800" dirty="0" err="1"/>
              <a:t>containerterminal</a:t>
            </a:r>
            <a:r>
              <a:rPr lang="en-US" sz="1800" dirty="0"/>
              <a:t> </a:t>
            </a:r>
            <a:r>
              <a:rPr lang="el-GR" sz="1800" dirty="0"/>
              <a:t>για το 2016 τα 18 βρίσκονται στην Ασία.</a:t>
            </a:r>
            <a:br>
              <a:rPr lang="el-GR" sz="1800" dirty="0"/>
            </a:br>
            <a:r>
              <a:rPr lang="el-GR" sz="1800" dirty="0"/>
              <a:t>Σύμφωνα με στοιχεία της </a:t>
            </a:r>
            <a:r>
              <a:rPr lang="en-US" sz="1800" dirty="0"/>
              <a:t>Alpha Liner, </a:t>
            </a:r>
            <a:r>
              <a:rPr lang="el-GR" sz="1800" dirty="0"/>
              <a:t>το λιμάνι του Πειραιά έχει κερδίσει πέντε θέσεις στην παγκόσμια κατάταξη, ανεβαίνοντας στην 38</a:t>
            </a:r>
            <a:r>
              <a:rPr lang="el-GR" sz="1800" baseline="30000" dirty="0"/>
              <a:t>η</a:t>
            </a:r>
            <a:r>
              <a:rPr lang="el-GR" sz="1800" dirty="0"/>
              <a:t> θέση από την 43</a:t>
            </a:r>
            <a:r>
              <a:rPr lang="el-GR" sz="1800" baseline="30000" dirty="0"/>
              <a:t>η</a:t>
            </a:r>
            <a:r>
              <a:rPr lang="el-GR" sz="1800" dirty="0"/>
              <a:t> θέση το 2015.</a:t>
            </a:r>
            <a:br>
              <a:rPr lang="el-GR" sz="1300" dirty="0"/>
            </a:br>
            <a:br>
              <a:rPr lang="en-US" sz="1300" dirty="0"/>
            </a:br>
            <a:br>
              <a:rPr lang="el-GR" sz="2400" dirty="0"/>
            </a:br>
            <a:endParaRPr lang="en-US" sz="2400" b="1" i="1" dirty="0">
              <a:solidFill>
                <a:schemeClr val="tx2">
                  <a:lumMod val="75000"/>
                </a:schemeClr>
              </a:solidFill>
            </a:endParaRPr>
          </a:p>
        </p:txBody>
      </p:sp>
      <p:pic>
        <p:nvPicPr>
          <p:cNvPr id="7" name="Content Placeholder 6">
            <a:extLst>
              <a:ext uri="{FF2B5EF4-FFF2-40B4-BE49-F238E27FC236}">
                <a16:creationId xmlns:a16="http://schemas.microsoft.com/office/drawing/2014/main" id="{A1C12347-DDC6-C644-82CE-3F88163FF0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7" y="3276600"/>
            <a:ext cx="5524321" cy="3456000"/>
          </a:xfrm>
        </p:spPr>
      </p:pic>
    </p:spTree>
    <p:extLst>
      <p:ext uri="{BB962C8B-B14F-4D97-AF65-F5344CB8AC3E}">
        <p14:creationId xmlns:p14="http://schemas.microsoft.com/office/powerpoint/2010/main" val="41240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28600"/>
            <a:ext cx="8229600" cy="1143000"/>
          </a:xfrm>
        </p:spPr>
        <p:txBody>
          <a:bodyPr>
            <a:normAutofit fontScale="90000"/>
          </a:bodyPr>
          <a:lstStyle/>
          <a:p>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l-GR" sz="2400" dirty="0"/>
              <a:t>Την πρώτη θέση στη Μεσόγειο στη διακίνηση </a:t>
            </a:r>
            <a:r>
              <a:rPr lang="en-US" sz="2400" dirty="0"/>
              <a:t>containers </a:t>
            </a:r>
            <a:r>
              <a:rPr lang="el-GR" sz="2400" dirty="0"/>
              <a:t>θα διεκδικήσει το λιμάνι του Πειραιά μέχρι το 2019. Φέτος βρίσκεται στη τρίτη θέση με 3,67 εκατ. </a:t>
            </a:r>
            <a:r>
              <a:rPr lang="en-US" sz="2400" dirty="0" err="1"/>
              <a:t>teu</a:t>
            </a:r>
            <a:r>
              <a:rPr lang="en-US" sz="2400" dirty="0"/>
              <a:t> </a:t>
            </a:r>
            <a:r>
              <a:rPr lang="el-GR" sz="2400" dirty="0"/>
              <a:t>ετησίως, πίσω από το λιμάνι του </a:t>
            </a:r>
            <a:r>
              <a:rPr lang="el-GR" sz="2400" dirty="0" err="1"/>
              <a:t>Αλχεθίρας</a:t>
            </a:r>
            <a:r>
              <a:rPr lang="el-GR" sz="2400" dirty="0"/>
              <a:t> που είναι το πρώτο </a:t>
            </a:r>
            <a:r>
              <a:rPr lang="en-US" sz="2400" dirty="0"/>
              <a:t>container terminal </a:t>
            </a:r>
            <a:r>
              <a:rPr lang="el-GR" sz="2400" dirty="0"/>
              <a:t>με 4,76 εκατ. </a:t>
            </a:r>
            <a:r>
              <a:rPr lang="en-US" sz="2400" dirty="0" err="1"/>
              <a:t>teu</a:t>
            </a:r>
            <a:r>
              <a:rPr lang="en-US" sz="2400" dirty="0"/>
              <a:t>, </a:t>
            </a:r>
            <a:r>
              <a:rPr lang="el-GR" sz="2400" dirty="0"/>
              <a:t>ενώ δεύτερο είναι αυτό της Βαλένθια με 4,72 εκατ. </a:t>
            </a:r>
            <a:r>
              <a:rPr lang="en-US" sz="2400" dirty="0" err="1"/>
              <a:t>teu</a:t>
            </a:r>
            <a:r>
              <a:rPr lang="en-US" sz="2400" dirty="0"/>
              <a:t>.</a:t>
            </a:r>
            <a:br>
              <a:rPr lang="en-US" sz="2400" dirty="0"/>
            </a:br>
            <a:r>
              <a:rPr lang="el-GR" sz="2400" dirty="0"/>
              <a:t>Το 2018 ο στόχος είναι να φτάσει στη δεύτερη θέση και το 2019 να ανέβει στην πρώτη θέση ανάμεσα στα μεσογειακά λιμάνια</a:t>
            </a:r>
            <a:br>
              <a:rPr lang="el-GR" sz="2400" dirty="0"/>
            </a:br>
            <a:endParaRPr lang="en-US" sz="2400" b="1" i="1" dirty="0">
              <a:solidFill>
                <a:schemeClr val="tx2">
                  <a:lumMod val="75000"/>
                </a:schemeClr>
              </a:solidFill>
            </a:endParaRPr>
          </a:p>
        </p:txBody>
      </p:sp>
      <p:pic>
        <p:nvPicPr>
          <p:cNvPr id="6" name="Content Placeholder 5">
            <a:extLst>
              <a:ext uri="{FF2B5EF4-FFF2-40B4-BE49-F238E27FC236}">
                <a16:creationId xmlns:a16="http://schemas.microsoft.com/office/drawing/2014/main" id="{FCFF2DD3-BAC1-5141-B1F4-4AEB4B10DD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3352800"/>
            <a:ext cx="5400000" cy="3404188"/>
          </a:xfrm>
        </p:spPr>
      </p:pic>
    </p:spTree>
    <p:extLst>
      <p:ext uri="{BB962C8B-B14F-4D97-AF65-F5344CB8AC3E}">
        <p14:creationId xmlns:p14="http://schemas.microsoft.com/office/powerpoint/2010/main" val="28696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28600"/>
            <a:ext cx="8229600" cy="1143000"/>
          </a:xfrm>
        </p:spPr>
        <p:txBody>
          <a:bodyPr>
            <a:normAutofit fontScale="90000"/>
          </a:bodyPr>
          <a:lstStyle/>
          <a:p>
            <a:pPr algn="r"/>
            <a:br>
              <a:rPr lang="en-US" sz="2400"/>
            </a:br>
            <a:br>
              <a:rPr lang="en-US" sz="2400"/>
            </a:br>
            <a:br>
              <a:rPr lang="en-US" sz="2400"/>
            </a:br>
            <a:br>
              <a:rPr lang="en-US" sz="2400"/>
            </a:br>
            <a:br>
              <a:rPr lang="en-US" sz="2400"/>
            </a:br>
            <a:br>
              <a:rPr lang="en-US" sz="2400"/>
            </a:br>
            <a:br>
              <a:rPr lang="en-US" sz="2400"/>
            </a:br>
            <a:r>
              <a:rPr lang="el-GR" sz="2400"/>
              <a:t>τις </a:t>
            </a:r>
            <a:r>
              <a:rPr lang="el-GR" sz="2400" dirty="0"/>
              <a:t>θαλάσσιες μεταφορές, θα ήθελα να επισημάνω ότι, η ναυτιλία είναι αναπόσπαστο μέρος της εφοδιαστικής αλυσίδας και των αλυσίδων αξίας (</a:t>
            </a:r>
            <a:r>
              <a:rPr lang="en-US" sz="2400" dirty="0"/>
              <a:t>value chains) </a:t>
            </a:r>
            <a:r>
              <a:rPr lang="el-GR" sz="2400" dirty="0"/>
              <a:t>της ευρωπαϊκής οικονομίας. Αρκεί μονάχα να αναλογιστούμε πως, το 90% του παγκόσμιου εμπορίου, και ειδικότερα το 90% του εξωτερικού εμπορίου της Ευρωπαϊκής Ένωσης και άνω του 40% του εσωτερικού της, διακινείται δια θαλάσσης, για να συνειδητοποιήσουμε όλοι πόσο εμφανής είναι αυτή η σχέση αλληλεξάρτησης της παγκόσμιας οικονομίας από τις θαλάσσιες μεταφορές</a:t>
            </a:r>
            <a:endParaRPr lang="en-US" sz="2400" b="1" i="1" dirty="0">
              <a:solidFill>
                <a:schemeClr val="tx2">
                  <a:lumMod val="75000"/>
                </a:schemeClr>
              </a:solidFill>
            </a:endParaRPr>
          </a:p>
        </p:txBody>
      </p:sp>
      <p:pic>
        <p:nvPicPr>
          <p:cNvPr id="7" name="Content Placeholder 6">
            <a:extLst>
              <a:ext uri="{FF2B5EF4-FFF2-40B4-BE49-F238E27FC236}">
                <a16:creationId xmlns:a16="http://schemas.microsoft.com/office/drawing/2014/main" id="{B67CAC52-75B9-A74B-8D6D-6BC83C1632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3937795"/>
            <a:ext cx="4428000" cy="2920205"/>
          </a:xfrm>
        </p:spPr>
      </p:pic>
    </p:spTree>
    <p:extLst>
      <p:ext uri="{BB962C8B-B14F-4D97-AF65-F5344CB8AC3E}">
        <p14:creationId xmlns:p14="http://schemas.microsoft.com/office/powerpoint/2010/main" val="242779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sz="3000" b="1" dirty="0">
                <a:solidFill>
                  <a:schemeClr val="tx2">
                    <a:lumMod val="75000"/>
                  </a:schemeClr>
                </a:solidFill>
              </a:rPr>
              <a:t>ΠΗΓΕΣ</a:t>
            </a:r>
            <a:endParaRPr lang="en-US" sz="3000" b="1" dirty="0">
              <a:solidFill>
                <a:schemeClr val="tx2">
                  <a:lumMod val="75000"/>
                </a:schemeClr>
              </a:solidFill>
            </a:endParaRPr>
          </a:p>
        </p:txBody>
      </p:sp>
      <p:sp>
        <p:nvSpPr>
          <p:cNvPr id="3" name="Θέση περιεχομένου 2"/>
          <p:cNvSpPr>
            <a:spLocks noGrp="1"/>
          </p:cNvSpPr>
          <p:nvPr>
            <p:ph idx="1"/>
          </p:nvPr>
        </p:nvSpPr>
        <p:spPr>
          <a:xfrm>
            <a:off x="457200" y="1219200"/>
            <a:ext cx="8382000" cy="5257800"/>
          </a:xfrm>
        </p:spPr>
        <p:txBody>
          <a:bodyPr>
            <a:normAutofit/>
          </a:bodyPr>
          <a:lstStyle/>
          <a:p>
            <a:pPr algn="just"/>
            <a:r>
              <a:rPr lang="en-US" sz="1600" dirty="0">
                <a:hlinkClick r:id="rId3">
                  <a:extLst>
                    <a:ext uri="{A12FA001-AC4F-418D-AE19-62706E023703}">
                      <ahyp:hlinkClr xmlns:ahyp="http://schemas.microsoft.com/office/drawing/2018/hyperlinkcolor" val="tx"/>
                    </a:ext>
                  </a:extLst>
                </a:hlinkClick>
              </a:rPr>
              <a:t>https://www.naftemporiki.gr/afieromata/story/1319113/se-puli-emporiou-metaksu-asias-kai-europis-metatrepoun-tinellada-oi-ependuseis-sta-limania</a:t>
            </a:r>
            <a:endParaRPr lang="el-GR" sz="1600" dirty="0"/>
          </a:p>
          <a:p>
            <a:pPr algn="just"/>
            <a:r>
              <a:rPr lang="en-US" sz="1600" dirty="0">
                <a:hlinkClick r:id="rId4">
                  <a:extLst>
                    <a:ext uri="{A12FA001-AC4F-418D-AE19-62706E023703}">
                      <ahyp:hlinkClr xmlns:ahyp="http://schemas.microsoft.com/office/drawing/2018/hyperlinkcolor" val="tx"/>
                    </a:ext>
                  </a:extLst>
                </a:hlinkClick>
              </a:rPr>
              <a:t>https://www.iefimerida.gr/news/391027/ta-shedia-tis-cosco-gia-limani-toy-peiraia-kentro-logistics-dyo-xenodoheia</a:t>
            </a:r>
            <a:endParaRPr lang="el-GR" sz="1600" dirty="0"/>
          </a:p>
          <a:p>
            <a:pPr algn="just"/>
            <a:r>
              <a:rPr lang="en-US" sz="1600" dirty="0">
                <a:hlinkClick r:id="rId5">
                  <a:extLst>
                    <a:ext uri="{A12FA001-AC4F-418D-AE19-62706E023703}">
                      <ahyp:hlinkClr xmlns:ahyp="http://schemas.microsoft.com/office/drawing/2018/hyperlinkcolor" val="tx"/>
                    </a:ext>
                  </a:extLst>
                </a:hlinkClick>
              </a:rPr>
              <a:t>https://www.naftemporiki.gr/finance/story/1228865/rota-gia-protia-sti-mesogeio-exei-balei-to-limani-tou-peiraia</a:t>
            </a:r>
            <a:endParaRPr lang="el-GR" sz="1600" dirty="0"/>
          </a:p>
          <a:p>
            <a:pPr algn="just"/>
            <a:r>
              <a:rPr lang="en-US" sz="1600" dirty="0">
                <a:hlinkClick r:id="rId6">
                  <a:extLst>
                    <a:ext uri="{A12FA001-AC4F-418D-AE19-62706E023703}">
                      <ahyp:hlinkClr xmlns:ahyp="http://schemas.microsoft.com/office/drawing/2018/hyperlinkcolor" val="tx"/>
                    </a:ext>
                  </a:extLst>
                </a:hlinkClick>
              </a:rPr>
              <a:t>https://www.metaforespress.gr/naftilia/o-%CF%80%CE%B5%CE%B9%CF%81%CE%B1%CE%B9%CE%AC%CF%82-%CE%B5%CE%AF%CE%BD%CE%B1%CE%B9-%CE%BF-%CF%84%CE%B1%CF%87%CF%8D%CF%84%CE%B5%CF%81%CE%B1-%CE%B1%CE%BD%CE%B1%CF%80%CF%84%CF%85%CF%83%CF%83%CF%8C%CE%BC/</a:t>
            </a:r>
            <a:endParaRPr lang="el-GR" sz="1600" dirty="0"/>
          </a:p>
          <a:p>
            <a:pPr algn="just"/>
            <a:r>
              <a:rPr lang="en-US" sz="1600" dirty="0">
                <a:hlinkClick r:id="rId7">
                  <a:extLst>
                    <a:ext uri="{A12FA001-AC4F-418D-AE19-62706E023703}">
                      <ahyp:hlinkClr xmlns:ahyp="http://schemas.microsoft.com/office/drawing/2018/hyperlinkcolor" val="tx"/>
                    </a:ext>
                  </a:extLst>
                </a:hlinkClick>
              </a:rPr>
              <a:t>http://www.mononews.gr/business/stin-7i-thesi-ton-megaliteron-evropaikon-emporikon-limanion-o-pireas</a:t>
            </a:r>
            <a:endParaRPr lang="el-GR" sz="1600" dirty="0"/>
          </a:p>
          <a:p>
            <a:pPr algn="just"/>
            <a:r>
              <a:rPr lang="en-US" sz="1600" dirty="0">
                <a:hlinkClick r:id="rId8">
                  <a:extLst>
                    <a:ext uri="{A12FA001-AC4F-418D-AE19-62706E023703}">
                      <ahyp:hlinkClr xmlns:ahyp="http://schemas.microsoft.com/office/drawing/2018/hyperlinkcolor" val="tx"/>
                    </a:ext>
                  </a:extLst>
                </a:hlinkClick>
              </a:rPr>
              <a:t>http://www.toxrima.gr/tag/%CE%BB%CE%B9%CE%BC%CE%AC%CE%BD%CE%B9/</a:t>
            </a:r>
            <a:endParaRPr lang="el-GR" sz="1600" dirty="0"/>
          </a:p>
          <a:p>
            <a:pPr algn="just"/>
            <a:r>
              <a:rPr lang="el-GR" sz="1600" dirty="0"/>
              <a:t>ΟΛΠ, </a:t>
            </a:r>
            <a:r>
              <a:rPr lang="en-US" sz="1600" dirty="0"/>
              <a:t>Annual Report 2017</a:t>
            </a:r>
          </a:p>
          <a:p>
            <a:pPr marL="0" indent="0">
              <a:buNone/>
            </a:pPr>
            <a:endParaRPr lang="en-US" sz="1600" dirty="0"/>
          </a:p>
          <a:p>
            <a:endParaRPr lang="el-GR" sz="1800" dirty="0"/>
          </a:p>
          <a:p>
            <a:endParaRPr lang="el-GR" sz="1800" dirty="0"/>
          </a:p>
        </p:txBody>
      </p:sp>
    </p:spTree>
    <p:extLst>
      <p:ext uri="{BB962C8B-B14F-4D97-AF65-F5344CB8AC3E}">
        <p14:creationId xmlns:p14="http://schemas.microsoft.com/office/powerpoint/2010/main" val="7974807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3858</TotalTime>
  <Words>282</Words>
  <Application>Microsoft Macintosh PowerPoint</Application>
  <PresentationFormat>On-screen Show (4:3)</PresentationFormat>
  <Paragraphs>21</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Θέμα του Office</vt:lpstr>
      <vt:lpstr>Μεταφορές-Logistics-Πειραιάς</vt:lpstr>
      <vt:lpstr>             Σε μελέτη του ο ΙΟΒΕ σημειώνει ότι η μετατροπή του λιμανιού σε σύγχρονο διαμετακομιστικό κέντρο θα επηρεάσει το προϊόν των κλάδων που σχετίζονται με τις θαλάσσιες μεταφορές και ειδικότερα το προϊόν του κλάδου της εφοδιαστικής αλυσίδας (logistics). Ο ΙΟΒΕ επικαλείται παλαιότερη μελέτη της Εθνικής Τράπεζας στην οποία αναφέρεται ότι η αύξηση της μεταφορικής δραστηριότητας εξαιτίας της ευρύτερης βελτίωσης του λιμένα αναμένεται να δράσει καταλυτικά στη βελτίωση του κύκλου εργασιών του κλάδου. Υπολογίζεται ότι ο επιπλέον κύκλος εργασιών στον κλάδο εφοδιαστικής αλυσίδας λόγω της βελτίωσης της λειτουργίας του λιμένα αναμένεται να ανέλθει από περίπου 0,8 δισ. ευρώ το 2018 και σε περίπου 2 δισ. ευρώ το 2025. Πέραν του κλάδου της εφοδιαστικής αλυσίδας, ενδεχόμενη βελτίωση των μεταφορικών υπηρεσιών που παρέχονται στο λιμάνι μπορεί υπό κατάλληλες συνθήκες να επηρεάσει και τον κύκλο εργασιών των σιδηροδρομικών μεταφορών. Σήμερα, εξαιτίας προβλημάτων που σχετίζονται τόσο με έλλειψη σε μηχανοδηγούς, αλλά και με την περιορισμένη ανάπτυξη του σιδηροδρομικού δικτύου, εκτιμάται ότι μεταφέρονται περίπου 19.760 TEUs προς την Κεντρική Ευρώπη σε ετήσια βάση. Υποθέτοντας πως το πρόβλημα της έλλειψης μηχανοδηγών θα λυθεί με την ολοκλήρωση του διαγωνισμού για την πώληση των μετοχών του ΤΡΑΙΝΟΣΕ σε στρατηγικό επενδυτή, ενώ ταυτόχρονα θα ολοκληρωθεί και η υλοποίηση των απαραίτητων επενδύσεων σε σχετικές υποδομές (π.χ., νέα διπλή σιδηροδρομική γραμμή Τιθορέας - Λιανοκλαδίου - Δομοκού), ο αριθμός των εμπορευματοκιβωτίων μπορεί να αυξηθεί το 2016 σε 69.160 TEUs και να διαμορφωθεί σε 197.600 TEUs το 2019, που ισοδυναμεί με περίπου 20 δρομολόγια ανά ημέρα και προς τις δύο κατευθύνσεις (Θριάσιο Πεδίο - Κεντρική Ευρώπη) </vt:lpstr>
      <vt:lpstr>             Στη συνέχεια, υποθέτοντας ένα μέσο ετήσιο ρυθμό μεταβολής των διακινηθέντων φορτίων της τάξης του 15%, εκτιμάται πως το 2025 ο αριθμός των εμπορευματοκιβωτίων που θα μετακινούνται προς και από την Κεντρική Ευρώπη θα ξεπερνάει τα 450.000 TEUs, που ισοδυναμεί με πάνω από 45 δρομολόγια ανά ημέρα. Υποθέτοντας ότι η τιμολογιακή πολιτική δεν είναι γραμμική ως προς το σύνολο των διακινηθέντων όγκων (από 1.579 ευρώ ανά TEU για όγκους έως 20.000 TEUs το έτος, μέχρι 1.000 ευρώ για όγκους από 450.000 TEUs το έτος και άνω), ο κύκλος εργασιών των σιδηροδρομικών μεταφορών αναμένεται να σημειώσει ετήσια αύξηση που κυμαίνεται από 78 εκατ. ευρώ το 2017 έως και 418 εκατ. ευρώ το 2025. Συνολικά αναμένεται βελτίωση του κύκλου εργασιών κατά περίπου 2,2 δισ. ευρώ την περίοδο 2016-2025.  Στην περίπτωση που ληφθούν υπόψη και οι πολλαπλασιαστικές επιδράσεις στους υπόλοιπους κλάδους της ελληνικής οικονομίας, εφαρμόζοντας τον πολλαπλασιαστή που προβλέπεται στη μελέτη της Εθνικής Τράπεζα , τότε η συνολική επίδραση σε όρους παραγόμενου προϊόντος αναμένεται να πλησιάσει τα 4 δισ. ευρώ το 2025 (20,7 δισ. ευρώ στο σύνολο της περιόδου 2016-2025). </vt:lpstr>
      <vt:lpstr>Σύμφωνα με έρευνα του Lloyd’sList, τα πρώτα δέκα λιμάνια στον κόσμο είναι κατά σειρά τα εξής: Σαγκάη, Σιγκαπούρη, Σενζέν, Ζουσάν, Μπουσάν, Χονγκ Κονγκ, Γκουανγκζού, Τσινγκτάο, Ντουμπάι και Τιανζίν. Το πρώτο ευρωπαϊκό λιμάνι βρίσκεται στη 12η θέση και είναι το Ρότερνταμ, ενώ το πρώτο αμερικάνικο, το Λος Άντζελες, βρίσκεται στη 18η θέση. Συνολικά, από τα πρώτα 30 containerterminal για το 2016 τα 18 βρίσκονται στην Ασία. Σύμφωνα με στοιχεία της Alpha Liner, το λιμάνι του Πειραιά έχει κερδίσει πέντε θέσεις στην παγκόσμια κατάταξη, ανεβαίνοντας στην 38η θέση από την 43η θέση το 2015.   </vt:lpstr>
      <vt:lpstr>        Την πρώτη θέση στη Μεσόγειο στη διακίνηση containers θα διεκδικήσει το λιμάνι του Πειραιά μέχρι το 2019. Φέτος βρίσκεται στη τρίτη θέση με 3,67 εκατ. teu ετησίως, πίσω από το λιμάνι του Αλχεθίρας που είναι το πρώτο container terminal με 4,76 εκατ. teu, ενώ δεύτερο είναι αυτό της Βαλένθια με 4,72 εκατ. teu. Το 2018 ο στόχος είναι να φτάσει στη δεύτερη θέση και το 2019 να ανέβει στην πρώτη θέση ανάμεσα στα μεσογειακά λιμάνια </vt:lpstr>
      <vt:lpstr>       τις θαλάσσιες μεταφορές, θα ήθελα να επισημάνω ότι, η ναυτιλία είναι αναπόσπαστο μέρος της εφοδιαστικής αλυσίδας και των αλυσίδων αξίας (value chains) της ευρωπαϊκής οικονομίας. Αρκεί μονάχα να αναλογιστούμε πως, το 90% του παγκόσμιου εμπορίου, και ειδικότερα το 90% του εξωτερικού εμπορίου της Ευρωπαϊκής Ένωσης και άνω του 40% του εσωτερικού της, διακινείται δια θαλάσσης, για να συνειδητοποιήσουμε όλοι πόσο εμφανής είναι αυτή η σχέση αλληλεξάρτησης της παγκόσμιας οικονομίας από τις θαλάσσιες μεταφορές</vt:lpstr>
      <vt:lpstr>ΠΗΓΕΣ</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Windows User</dc:creator>
  <cp:lastModifiedBy>Microsoft Office User</cp:lastModifiedBy>
  <cp:revision>387</cp:revision>
  <dcterms:created xsi:type="dcterms:W3CDTF">2015-12-16T09:46:27Z</dcterms:created>
  <dcterms:modified xsi:type="dcterms:W3CDTF">2018-11-19T12:59:56Z</dcterms:modified>
</cp:coreProperties>
</file>