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Lst>
  <p:notesMasterIdLst>
    <p:notesMasterId r:id="rId16"/>
  </p:notesMasterIdLst>
  <p:sldIdLst>
    <p:sldId id="284" r:id="rId2"/>
    <p:sldId id="272" r:id="rId3"/>
    <p:sldId id="273" r:id="rId4"/>
    <p:sldId id="274" r:id="rId5"/>
    <p:sldId id="276" r:id="rId6"/>
    <p:sldId id="277" r:id="rId7"/>
    <p:sldId id="275" r:id="rId8"/>
    <p:sldId id="278" r:id="rId9"/>
    <p:sldId id="279" r:id="rId10"/>
    <p:sldId id="280" r:id="rId11"/>
    <p:sldId id="281" r:id="rId12"/>
    <p:sldId id="282" r:id="rId13"/>
    <p:sldId id="283" r:id="rId14"/>
    <p:sldId id="285"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DE517"/>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AD9C5A-2788-412B-A48E-B46FCBA1306C}" type="datetimeFigureOut">
              <a:rPr lang="el-GR" smtClean="0"/>
              <a:pPr/>
              <a:t>28/4/2020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4A291F-A6C4-4CF4-B79F-1006E09B7FDB}"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6F504A-4BE2-46DE-A98C-8E41E636740D}" type="datetime1">
              <a:rPr lang="el-GR" smtClean="0"/>
              <a:pPr/>
              <a:t>28/4/2020</a:t>
            </a:fld>
            <a:endParaRPr lang="el-G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l-GR" smtClean="0"/>
              <a:t>Λυμπιτάκη Μαρία _ Πληροφορική Α Λυκείου</a:t>
            </a:r>
            <a:endParaRPr lang="el-G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817C657-6A34-40E7-AC49-FAA15977E81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5DE9F4D-A749-448C-846B-CA990EBC8792}" type="datetime1">
              <a:rPr lang="el-GR" smtClean="0"/>
              <a:pPr/>
              <a:t>28/4/2020</a:t>
            </a:fld>
            <a:endParaRPr lang="el-GR"/>
          </a:p>
        </p:txBody>
      </p:sp>
      <p:sp>
        <p:nvSpPr>
          <p:cNvPr id="5" name="Footer Placeholder 4"/>
          <p:cNvSpPr>
            <a:spLocks noGrp="1"/>
          </p:cNvSpPr>
          <p:nvPr>
            <p:ph type="ftr" sz="quarter" idx="11"/>
          </p:nvPr>
        </p:nvSpPr>
        <p:spPr/>
        <p:txBody>
          <a:bodyPr/>
          <a:lstStyle>
            <a:extLst/>
          </a:lstStyle>
          <a:p>
            <a:r>
              <a:rPr lang="el-GR" smtClean="0"/>
              <a:t>Λυμπιτάκη Μαρία _ Πληροφορική Α Λυκείου</a:t>
            </a:r>
            <a:endParaRPr lang="el-GR"/>
          </a:p>
        </p:txBody>
      </p:sp>
      <p:sp>
        <p:nvSpPr>
          <p:cNvPr id="6" name="Slide Number Placeholder 5"/>
          <p:cNvSpPr>
            <a:spLocks noGrp="1"/>
          </p:cNvSpPr>
          <p:nvPr>
            <p:ph type="sldNum" sz="quarter" idx="12"/>
          </p:nvPr>
        </p:nvSpPr>
        <p:spPr/>
        <p:txBody>
          <a:bodyPr/>
          <a:lstStyle>
            <a:extLst/>
          </a:lstStyle>
          <a:p>
            <a:fld id="{F817C657-6A34-40E7-AC49-FAA15977E81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8C0726-F936-4E4B-8C8B-88DA14867AB0}" type="datetime1">
              <a:rPr lang="el-GR" smtClean="0"/>
              <a:pPr/>
              <a:t>28/4/2020</a:t>
            </a:fld>
            <a:endParaRPr lang="el-GR"/>
          </a:p>
        </p:txBody>
      </p:sp>
      <p:sp>
        <p:nvSpPr>
          <p:cNvPr id="5" name="Footer Placeholder 4"/>
          <p:cNvSpPr>
            <a:spLocks noGrp="1"/>
          </p:cNvSpPr>
          <p:nvPr>
            <p:ph type="ftr" sz="quarter" idx="11"/>
          </p:nvPr>
        </p:nvSpPr>
        <p:spPr/>
        <p:txBody>
          <a:bodyPr/>
          <a:lstStyle>
            <a:extLst/>
          </a:lstStyle>
          <a:p>
            <a:r>
              <a:rPr lang="el-GR" smtClean="0"/>
              <a:t>Λυμπιτάκη Μαρία _ Πληροφορική Α Λυκείου</a:t>
            </a:r>
            <a:endParaRPr lang="el-GR"/>
          </a:p>
        </p:txBody>
      </p:sp>
      <p:sp>
        <p:nvSpPr>
          <p:cNvPr id="6" name="Slide Number Placeholder 5"/>
          <p:cNvSpPr>
            <a:spLocks noGrp="1"/>
          </p:cNvSpPr>
          <p:nvPr>
            <p:ph type="sldNum" sz="quarter" idx="12"/>
          </p:nvPr>
        </p:nvSpPr>
        <p:spPr/>
        <p:txBody>
          <a:bodyPr/>
          <a:lstStyle>
            <a:extLst/>
          </a:lstStyle>
          <a:p>
            <a:fld id="{F817C657-6A34-40E7-AC49-FAA15977E81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768837-CBA6-4D37-BA43-19ADC980F567}" type="datetime1">
              <a:rPr lang="el-GR" smtClean="0"/>
              <a:pPr/>
              <a:t>28/4/2020</a:t>
            </a:fld>
            <a:endParaRPr lang="el-GR"/>
          </a:p>
        </p:txBody>
      </p:sp>
      <p:sp>
        <p:nvSpPr>
          <p:cNvPr id="5" name="Footer Placeholder 4"/>
          <p:cNvSpPr>
            <a:spLocks noGrp="1"/>
          </p:cNvSpPr>
          <p:nvPr>
            <p:ph type="ftr" sz="quarter" idx="11"/>
          </p:nvPr>
        </p:nvSpPr>
        <p:spPr/>
        <p:txBody>
          <a:bodyPr/>
          <a:lstStyle>
            <a:extLst/>
          </a:lstStyle>
          <a:p>
            <a:r>
              <a:rPr lang="el-GR" smtClean="0"/>
              <a:t>Λυμπιτάκη Μαρία _ Πληροφορική Α Λυκείου</a:t>
            </a:r>
            <a:endParaRPr lang="el-GR"/>
          </a:p>
        </p:txBody>
      </p:sp>
      <p:sp>
        <p:nvSpPr>
          <p:cNvPr id="6" name="Slide Number Placeholder 5"/>
          <p:cNvSpPr>
            <a:spLocks noGrp="1"/>
          </p:cNvSpPr>
          <p:nvPr>
            <p:ph type="sldNum" sz="quarter" idx="12"/>
          </p:nvPr>
        </p:nvSpPr>
        <p:spPr/>
        <p:txBody>
          <a:bodyPr/>
          <a:lstStyle>
            <a:extLst/>
          </a:lstStyle>
          <a:p>
            <a:fld id="{F817C657-6A34-40E7-AC49-FAA15977E81E}" type="slidenum">
              <a:rPr lang="el-GR" smtClean="0"/>
              <a:pPr/>
              <a:t>‹#›</a:t>
            </a:fld>
            <a:endParaRPr lang="el-G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1612CE7-89C1-47F3-A7A9-947E5B9DD097}" type="datetime1">
              <a:rPr lang="el-GR" smtClean="0"/>
              <a:pPr/>
              <a:t>28/4/2020</a:t>
            </a:fld>
            <a:endParaRPr lang="el-GR"/>
          </a:p>
        </p:txBody>
      </p:sp>
      <p:sp>
        <p:nvSpPr>
          <p:cNvPr id="5" name="Footer Placeholder 4"/>
          <p:cNvSpPr>
            <a:spLocks noGrp="1"/>
          </p:cNvSpPr>
          <p:nvPr>
            <p:ph type="ftr" sz="quarter" idx="11"/>
          </p:nvPr>
        </p:nvSpPr>
        <p:spPr/>
        <p:txBody>
          <a:bodyPr/>
          <a:lstStyle>
            <a:extLst/>
          </a:lstStyle>
          <a:p>
            <a:r>
              <a:rPr lang="el-GR" smtClean="0"/>
              <a:t>Λυμπιτάκη Μαρία _ Πληροφορική Α Λυκείου</a:t>
            </a:r>
            <a:endParaRPr lang="el-GR"/>
          </a:p>
        </p:txBody>
      </p:sp>
      <p:sp>
        <p:nvSpPr>
          <p:cNvPr id="6" name="Slide Number Placeholder 5"/>
          <p:cNvSpPr>
            <a:spLocks noGrp="1"/>
          </p:cNvSpPr>
          <p:nvPr>
            <p:ph type="sldNum" sz="quarter" idx="12"/>
          </p:nvPr>
        </p:nvSpPr>
        <p:spPr/>
        <p:txBody>
          <a:bodyPr/>
          <a:lstStyle>
            <a:extLst/>
          </a:lstStyle>
          <a:p>
            <a:fld id="{F817C657-6A34-40E7-AC49-FAA15977E81E}" type="slidenum">
              <a:rPr lang="el-GR" smtClean="0"/>
              <a:pPr/>
              <a:t>‹#›</a:t>
            </a:fld>
            <a:endParaRPr lang="el-G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6A7A1A-AE05-4955-B17A-CF770454429D}" type="datetime1">
              <a:rPr lang="el-GR" smtClean="0"/>
              <a:pPr/>
              <a:t>28/4/2020</a:t>
            </a:fld>
            <a:endParaRPr lang="el-GR"/>
          </a:p>
        </p:txBody>
      </p:sp>
      <p:sp>
        <p:nvSpPr>
          <p:cNvPr id="6" name="Footer Placeholder 5"/>
          <p:cNvSpPr>
            <a:spLocks noGrp="1"/>
          </p:cNvSpPr>
          <p:nvPr>
            <p:ph type="ftr" sz="quarter" idx="11"/>
          </p:nvPr>
        </p:nvSpPr>
        <p:spPr/>
        <p:txBody>
          <a:bodyPr/>
          <a:lstStyle>
            <a:extLst/>
          </a:lstStyle>
          <a:p>
            <a:r>
              <a:rPr lang="el-GR" smtClean="0"/>
              <a:t>Λυμπιτάκη Μαρία _ Πληροφορική Α Λυκείου</a:t>
            </a:r>
            <a:endParaRPr lang="el-GR"/>
          </a:p>
        </p:txBody>
      </p:sp>
      <p:sp>
        <p:nvSpPr>
          <p:cNvPr id="7" name="Slide Number Placeholder 6"/>
          <p:cNvSpPr>
            <a:spLocks noGrp="1"/>
          </p:cNvSpPr>
          <p:nvPr>
            <p:ph type="sldNum" sz="quarter" idx="12"/>
          </p:nvPr>
        </p:nvSpPr>
        <p:spPr/>
        <p:txBody>
          <a:bodyPr/>
          <a:lstStyle>
            <a:extLst/>
          </a:lstStyle>
          <a:p>
            <a:fld id="{F817C657-6A34-40E7-AC49-FAA15977E81E}" type="slidenum">
              <a:rPr lang="el-GR" smtClean="0"/>
              <a:pPr/>
              <a:t>‹#›</a:t>
            </a:fld>
            <a:endParaRPr lang="el-G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E87EA3D-6747-4A7C-A452-AB701B345193}" type="datetime1">
              <a:rPr lang="el-GR" smtClean="0"/>
              <a:pPr/>
              <a:t>28/4/2020</a:t>
            </a:fld>
            <a:endParaRPr lang="el-GR"/>
          </a:p>
        </p:txBody>
      </p:sp>
      <p:sp>
        <p:nvSpPr>
          <p:cNvPr id="8" name="Footer Placeholder 7"/>
          <p:cNvSpPr>
            <a:spLocks noGrp="1"/>
          </p:cNvSpPr>
          <p:nvPr>
            <p:ph type="ftr" sz="quarter" idx="11"/>
          </p:nvPr>
        </p:nvSpPr>
        <p:spPr/>
        <p:txBody>
          <a:bodyPr/>
          <a:lstStyle>
            <a:extLst/>
          </a:lstStyle>
          <a:p>
            <a:r>
              <a:rPr lang="el-GR" smtClean="0"/>
              <a:t>Λυμπιτάκη Μαρία _ Πληροφορική Α Λυκείου</a:t>
            </a:r>
            <a:endParaRPr lang="el-GR"/>
          </a:p>
        </p:txBody>
      </p:sp>
      <p:sp>
        <p:nvSpPr>
          <p:cNvPr id="9" name="Slide Number Placeholder 8"/>
          <p:cNvSpPr>
            <a:spLocks noGrp="1"/>
          </p:cNvSpPr>
          <p:nvPr>
            <p:ph type="sldNum" sz="quarter" idx="12"/>
          </p:nvPr>
        </p:nvSpPr>
        <p:spPr/>
        <p:txBody>
          <a:bodyPr/>
          <a:lstStyle>
            <a:extLst/>
          </a:lstStyle>
          <a:p>
            <a:fld id="{F817C657-6A34-40E7-AC49-FAA15977E81E}"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6DB29D6-0AA4-474A-AFBF-815E9283B00E}" type="datetime1">
              <a:rPr lang="el-GR" smtClean="0"/>
              <a:pPr/>
              <a:t>28/4/2020</a:t>
            </a:fld>
            <a:endParaRPr lang="el-GR"/>
          </a:p>
        </p:txBody>
      </p:sp>
      <p:sp>
        <p:nvSpPr>
          <p:cNvPr id="4" name="Footer Placeholder 3"/>
          <p:cNvSpPr>
            <a:spLocks noGrp="1"/>
          </p:cNvSpPr>
          <p:nvPr>
            <p:ph type="ftr" sz="quarter" idx="11"/>
          </p:nvPr>
        </p:nvSpPr>
        <p:spPr/>
        <p:txBody>
          <a:bodyPr/>
          <a:lstStyle>
            <a:extLst/>
          </a:lstStyle>
          <a:p>
            <a:r>
              <a:rPr lang="el-GR" smtClean="0"/>
              <a:t>Λυμπιτάκη Μαρία _ Πληροφορική Α Λυκείου</a:t>
            </a:r>
            <a:endParaRPr lang="el-GR"/>
          </a:p>
        </p:txBody>
      </p:sp>
      <p:sp>
        <p:nvSpPr>
          <p:cNvPr id="5" name="Slide Number Placeholder 4"/>
          <p:cNvSpPr>
            <a:spLocks noGrp="1"/>
          </p:cNvSpPr>
          <p:nvPr>
            <p:ph type="sldNum" sz="quarter" idx="12"/>
          </p:nvPr>
        </p:nvSpPr>
        <p:spPr/>
        <p:txBody>
          <a:bodyPr/>
          <a:lstStyle>
            <a:extLst/>
          </a:lstStyle>
          <a:p>
            <a:fld id="{F817C657-6A34-40E7-AC49-FAA15977E81E}" type="slidenum">
              <a:rPr lang="el-GR" smtClean="0"/>
              <a:pPr/>
              <a:t>‹#›</a:t>
            </a:fld>
            <a:endParaRPr lang="el-G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CD72799-673C-45A0-BB09-BBA504807570}" type="datetime1">
              <a:rPr lang="el-GR" smtClean="0"/>
              <a:pPr/>
              <a:t>28/4/2020</a:t>
            </a:fld>
            <a:endParaRPr lang="el-GR"/>
          </a:p>
        </p:txBody>
      </p:sp>
      <p:sp>
        <p:nvSpPr>
          <p:cNvPr id="3" name="Footer Placeholder 2"/>
          <p:cNvSpPr>
            <a:spLocks noGrp="1"/>
          </p:cNvSpPr>
          <p:nvPr>
            <p:ph type="ftr" sz="quarter" idx="11"/>
          </p:nvPr>
        </p:nvSpPr>
        <p:spPr/>
        <p:txBody>
          <a:bodyPr/>
          <a:lstStyle>
            <a:extLst/>
          </a:lstStyle>
          <a:p>
            <a:r>
              <a:rPr lang="el-GR" smtClean="0"/>
              <a:t>Λυμπιτάκη Μαρία _ Πληροφορική Α Λυκείου</a:t>
            </a:r>
            <a:endParaRPr lang="el-GR"/>
          </a:p>
        </p:txBody>
      </p:sp>
      <p:sp>
        <p:nvSpPr>
          <p:cNvPr id="4" name="Slide Number Placeholder 3"/>
          <p:cNvSpPr>
            <a:spLocks noGrp="1"/>
          </p:cNvSpPr>
          <p:nvPr>
            <p:ph type="sldNum" sz="quarter" idx="12"/>
          </p:nvPr>
        </p:nvSpPr>
        <p:spPr/>
        <p:txBody>
          <a:bodyPr/>
          <a:lstStyle>
            <a:extLst/>
          </a:lstStyle>
          <a:p>
            <a:fld id="{F817C657-6A34-40E7-AC49-FAA15977E81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8182F43-E6B1-4E2D-9327-E35D0DDBC113}" type="datetime1">
              <a:rPr lang="el-GR" smtClean="0"/>
              <a:pPr/>
              <a:t>28/4/2020</a:t>
            </a:fld>
            <a:endParaRPr lang="el-GR"/>
          </a:p>
        </p:txBody>
      </p:sp>
      <p:sp>
        <p:nvSpPr>
          <p:cNvPr id="6" name="Footer Placeholder 5"/>
          <p:cNvSpPr>
            <a:spLocks noGrp="1"/>
          </p:cNvSpPr>
          <p:nvPr>
            <p:ph type="ftr" sz="quarter" idx="11"/>
          </p:nvPr>
        </p:nvSpPr>
        <p:spPr/>
        <p:txBody>
          <a:bodyPr/>
          <a:lstStyle>
            <a:extLst/>
          </a:lstStyle>
          <a:p>
            <a:r>
              <a:rPr lang="el-GR" smtClean="0"/>
              <a:t>Λυμπιτάκη Μαρία _ Πληροφορική Α Λυκείου</a:t>
            </a:r>
            <a:endParaRPr lang="el-GR"/>
          </a:p>
        </p:txBody>
      </p:sp>
      <p:sp>
        <p:nvSpPr>
          <p:cNvPr id="7" name="Slide Number Placeholder 6"/>
          <p:cNvSpPr>
            <a:spLocks noGrp="1"/>
          </p:cNvSpPr>
          <p:nvPr>
            <p:ph type="sldNum" sz="quarter" idx="12"/>
          </p:nvPr>
        </p:nvSpPr>
        <p:spPr/>
        <p:txBody>
          <a:bodyPr/>
          <a:lstStyle>
            <a:extLst/>
          </a:lstStyle>
          <a:p>
            <a:fld id="{F817C657-6A34-40E7-AC49-FAA15977E81E}"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0449499-C128-4A27-BBE2-7832A00FF12C}" type="datetime1">
              <a:rPr lang="el-GR" smtClean="0"/>
              <a:pPr/>
              <a:t>28/4/2020</a:t>
            </a:fld>
            <a:endParaRPr lang="el-G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l-GR" smtClean="0"/>
              <a:t>Λυμπιτάκη Μαρία _ Πληροφορική Α Λυκείου</a:t>
            </a:r>
            <a:endParaRPr lang="el-G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817C657-6A34-40E7-AC49-FAA15977E81E}" type="slidenum">
              <a:rPr lang="el-GR" smtClean="0"/>
              <a:pPr/>
              <a:t>‹#›</a:t>
            </a:fld>
            <a:endParaRPr lang="el-G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D2E19B2-CDCB-4483-87E8-5539CFB04BEB}" type="datetime1">
              <a:rPr lang="el-GR" smtClean="0"/>
              <a:pPr/>
              <a:t>28/4/2020</a:t>
            </a:fld>
            <a:endParaRPr lang="el-G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l-GR" smtClean="0"/>
              <a:t>Λυμπιτάκη Μαρία _ Πληροφορική Α Λυκείου</a:t>
            </a:r>
            <a:endParaRPr lang="el-G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817C657-6A34-40E7-AC49-FAA15977E81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l.wikipedia.org/wiki/Instagram#cite_note-3" TargetMode="External"/><Relationship Id="rId2" Type="http://schemas.openxmlformats.org/officeDocument/2006/relationships/hyperlink" Target="https://el.wikipedia.org/wiki/Facebook"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l-GR" smtClean="0"/>
              <a:t>Λυμπιτάκη Μαρία _ Πληροφορική Α Λυκείου</a:t>
            </a:r>
            <a:endParaRPr lang="el-GR"/>
          </a:p>
        </p:txBody>
      </p:sp>
      <p:sp>
        <p:nvSpPr>
          <p:cNvPr id="4" name="Slide Number Placeholder 3"/>
          <p:cNvSpPr>
            <a:spLocks noGrp="1"/>
          </p:cNvSpPr>
          <p:nvPr>
            <p:ph type="sldNum" sz="quarter" idx="12"/>
          </p:nvPr>
        </p:nvSpPr>
        <p:spPr/>
        <p:txBody>
          <a:bodyPr/>
          <a:lstStyle/>
          <a:p>
            <a:fld id="{F817C657-6A34-40E7-AC49-FAA15977E81E}" type="slidenum">
              <a:rPr lang="el-GR" smtClean="0"/>
              <a:pPr/>
              <a:t>1</a:t>
            </a:fld>
            <a:endParaRPr lang="el-GR"/>
          </a:p>
        </p:txBody>
      </p:sp>
      <p:sp>
        <p:nvSpPr>
          <p:cNvPr id="5" name="Title 4"/>
          <p:cNvSpPr>
            <a:spLocks noGrp="1"/>
          </p:cNvSpPr>
          <p:nvPr>
            <p:ph type="title"/>
          </p:nvPr>
        </p:nvSpPr>
        <p:spPr/>
        <p:txBody>
          <a:bodyPr/>
          <a:lstStyle/>
          <a:p>
            <a:pPr algn="ctr"/>
            <a:r>
              <a:rPr lang="el-GR" dirty="0" smtClean="0"/>
              <a:t>ΚΟΙΝΩΝΙΚΑ ΔΙΚΤΥΑ</a:t>
            </a:r>
            <a:endParaRPr lang="el-GR" dirty="0"/>
          </a:p>
        </p:txBody>
      </p:sp>
      <p:pic>
        <p:nvPicPr>
          <p:cNvPr id="32770" name="Picture 2" descr="Εικόνα"/>
          <p:cNvPicPr>
            <a:picLocks noChangeAspect="1" noChangeArrowheads="1"/>
          </p:cNvPicPr>
          <p:nvPr/>
        </p:nvPicPr>
        <p:blipFill>
          <a:blip r:embed="rId2"/>
          <a:srcRect/>
          <a:stretch>
            <a:fillRect/>
          </a:stretch>
        </p:blipFill>
        <p:spPr bwMode="auto">
          <a:xfrm>
            <a:off x="785786" y="1500174"/>
            <a:ext cx="3643338" cy="3126379"/>
          </a:xfrm>
          <a:prstGeom prst="rect">
            <a:avLst/>
          </a:prstGeom>
          <a:noFill/>
        </p:spPr>
      </p:pic>
      <p:pic>
        <p:nvPicPr>
          <p:cNvPr id="32772" name="Picture 4" descr="Εικόνα"/>
          <p:cNvPicPr>
            <a:picLocks noChangeAspect="1" noChangeArrowheads="1"/>
          </p:cNvPicPr>
          <p:nvPr/>
        </p:nvPicPr>
        <p:blipFill>
          <a:blip r:embed="rId3"/>
          <a:srcRect/>
          <a:stretch>
            <a:fillRect/>
          </a:stretch>
        </p:blipFill>
        <p:spPr bwMode="auto">
          <a:xfrm>
            <a:off x="5357818" y="2786058"/>
            <a:ext cx="2809875" cy="280987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72518" cy="2804928"/>
          </a:xfrm>
        </p:spPr>
        <p:txBody>
          <a:bodyPr>
            <a:normAutofit fontScale="62500" lnSpcReduction="20000"/>
          </a:bodyPr>
          <a:lstStyle/>
          <a:p>
            <a:r>
              <a:rPr lang="el-GR" dirty="0" smtClean="0"/>
              <a:t>Οι </a:t>
            </a:r>
            <a:r>
              <a:rPr lang="el-GR" dirty="0" smtClean="0"/>
              <a:t>χρήστες Κοινωνικών Δικτύων πολλές φορές μοιράζονται φωτογραφίες ή αναρτούν προσωπικά τους δεδομένα που δεν θα ήθελαν να είναι διαθέσιμα σε όλους στον πραγματικό κόσμο. </a:t>
            </a:r>
            <a:endParaRPr lang="el-GR" dirty="0" smtClean="0"/>
          </a:p>
          <a:p>
            <a:r>
              <a:rPr lang="el-GR" dirty="0" smtClean="0"/>
              <a:t>Η </a:t>
            </a:r>
            <a:r>
              <a:rPr lang="el-GR" dirty="0" smtClean="0"/>
              <a:t>καταχώριση και δημοσίευση προσωπικών πληροφοριών αφορά πλέον σε πολύ μεγαλύτερο αριθμό ατόμων από ό,τι στο παρελθόν. </a:t>
            </a:r>
            <a:endParaRPr lang="el-GR" dirty="0" smtClean="0"/>
          </a:p>
          <a:p>
            <a:r>
              <a:rPr lang="el-GR" dirty="0" smtClean="0">
                <a:solidFill>
                  <a:schemeClr val="accent2"/>
                </a:solidFill>
              </a:rPr>
              <a:t>Ο,τι </a:t>
            </a:r>
            <a:r>
              <a:rPr lang="el-GR" dirty="0" smtClean="0">
                <a:solidFill>
                  <a:schemeClr val="accent2"/>
                </a:solidFill>
              </a:rPr>
              <a:t>αναρτηθεί μένει για πάντα, με αποτέλεσμα να επηρεάζει και το μέλλον σας. </a:t>
            </a:r>
            <a:endParaRPr lang="el-GR" dirty="0" smtClean="0">
              <a:solidFill>
                <a:schemeClr val="accent2"/>
              </a:solidFill>
            </a:endParaRPr>
          </a:p>
          <a:p>
            <a:r>
              <a:rPr lang="el-GR" dirty="0" smtClean="0"/>
              <a:t>Ακόμα </a:t>
            </a:r>
            <a:r>
              <a:rPr lang="el-GR" dirty="0" smtClean="0"/>
              <a:t>και να διαγράψετε κάτι, δεν είναι σίγουρο ότι μέχρι τη διαγραφή δεν το έχει πάρει και αναμεταδώσει κάποιος άλλος. Είναι σύνηθες πλέον το φαινόμενο πριν από την πρόσληψη σε κάποια θέση εργασίας, η εταιρεία να ερευνά το προφίλ του υποψηφίου στα Κοινωνικά Δίκτυα.</a:t>
            </a:r>
            <a:endParaRPr lang="el-GR" dirty="0"/>
          </a:p>
        </p:txBody>
      </p:sp>
      <p:sp>
        <p:nvSpPr>
          <p:cNvPr id="3" name="Footer Placeholder 2"/>
          <p:cNvSpPr>
            <a:spLocks noGrp="1"/>
          </p:cNvSpPr>
          <p:nvPr>
            <p:ph type="ftr" sz="quarter" idx="11"/>
          </p:nvPr>
        </p:nvSpPr>
        <p:spPr>
          <a:xfrm>
            <a:off x="5786446" y="6357958"/>
            <a:ext cx="2350681" cy="365125"/>
          </a:xfrm>
        </p:spPr>
        <p:txBody>
          <a:bodyPr/>
          <a:lstStyle/>
          <a:p>
            <a:r>
              <a:rPr lang="el-GR" dirty="0" smtClean="0"/>
              <a:t>Λυμπιτάκη Μαρία _ Πληροφορική Α Λυκείου</a:t>
            </a:r>
            <a:endParaRPr lang="el-GR" dirty="0"/>
          </a:p>
        </p:txBody>
      </p:sp>
      <p:sp>
        <p:nvSpPr>
          <p:cNvPr id="4" name="Slide Number Placeholder 3"/>
          <p:cNvSpPr>
            <a:spLocks noGrp="1"/>
          </p:cNvSpPr>
          <p:nvPr>
            <p:ph type="sldNum" sz="quarter" idx="12"/>
          </p:nvPr>
        </p:nvSpPr>
        <p:spPr/>
        <p:txBody>
          <a:bodyPr/>
          <a:lstStyle/>
          <a:p>
            <a:fld id="{F817C657-6A34-40E7-AC49-FAA15977E81E}" type="slidenum">
              <a:rPr lang="el-GR" smtClean="0"/>
              <a:pPr/>
              <a:t>10</a:t>
            </a:fld>
            <a:endParaRPr lang="el-GR"/>
          </a:p>
        </p:txBody>
      </p:sp>
      <p:sp>
        <p:nvSpPr>
          <p:cNvPr id="5" name="Title 4"/>
          <p:cNvSpPr>
            <a:spLocks noGrp="1"/>
          </p:cNvSpPr>
          <p:nvPr>
            <p:ph type="title"/>
          </p:nvPr>
        </p:nvSpPr>
        <p:spPr>
          <a:xfrm>
            <a:off x="428596" y="571480"/>
            <a:ext cx="8229600" cy="868346"/>
          </a:xfrm>
        </p:spPr>
        <p:txBody>
          <a:bodyPr>
            <a:normAutofit fontScale="90000"/>
          </a:bodyPr>
          <a:lstStyle/>
          <a:p>
            <a:r>
              <a:rPr lang="el-GR" dirty="0" smtClean="0">
                <a:solidFill>
                  <a:schemeClr val="accent2"/>
                </a:solidFill>
              </a:rPr>
              <a:t>Διαμοιρασμός Προσωπικών Δεδομένων. </a:t>
            </a:r>
            <a:br>
              <a:rPr lang="el-GR" dirty="0" smtClean="0">
                <a:solidFill>
                  <a:schemeClr val="accent2"/>
                </a:solidFill>
              </a:rPr>
            </a:br>
            <a:endParaRPr lang="el-GR" dirty="0"/>
          </a:p>
        </p:txBody>
      </p:sp>
      <p:pic>
        <p:nvPicPr>
          <p:cNvPr id="36868" name="Picture 4" descr="https://media.enikonomia.gr/data/photos/resized/720_178846_3c7439aafb-a77890d6904a68a7.jpg"/>
          <p:cNvPicPr>
            <a:picLocks noChangeAspect="1" noChangeArrowheads="1"/>
          </p:cNvPicPr>
          <p:nvPr/>
        </p:nvPicPr>
        <p:blipFill>
          <a:blip r:embed="rId2"/>
          <a:srcRect/>
          <a:stretch>
            <a:fillRect/>
          </a:stretch>
        </p:blipFill>
        <p:spPr bwMode="auto">
          <a:xfrm>
            <a:off x="500034" y="4357694"/>
            <a:ext cx="4191029" cy="235745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901014" cy="2519176"/>
          </a:xfrm>
        </p:spPr>
        <p:txBody>
          <a:bodyPr>
            <a:normAutofit fontScale="70000" lnSpcReduction="20000"/>
          </a:bodyPr>
          <a:lstStyle/>
          <a:p>
            <a:r>
              <a:rPr lang="el-GR" dirty="0" smtClean="0"/>
              <a:t>Ακόμα </a:t>
            </a:r>
            <a:r>
              <a:rPr lang="el-GR" dirty="0" smtClean="0"/>
              <a:t>και αν ο χρήστης είναι προσεκτικός με τον διαμοιρασμό των προσωπικών του δεδομένων σε αγνώστους, υπάρχει ο κίνδυνος της παραχώρησης προσωπικών δεδομένων με βάση τους όρους χρήσης της υπηρεσίας. </a:t>
            </a:r>
            <a:endParaRPr lang="el-GR" dirty="0" smtClean="0"/>
          </a:p>
          <a:p>
            <a:r>
              <a:rPr lang="el-GR" dirty="0" smtClean="0"/>
              <a:t>Με </a:t>
            </a:r>
            <a:r>
              <a:rPr lang="el-GR" dirty="0" smtClean="0"/>
              <a:t>την εγγραφή σε ένα Κοινωνικό Δίκτυο, συνήθως η εταιρεία πάροχος της υπηρεσίας </a:t>
            </a:r>
            <a:r>
              <a:rPr lang="el-GR" dirty="0" smtClean="0">
                <a:solidFill>
                  <a:schemeClr val="accent2"/>
                </a:solidFill>
              </a:rPr>
              <a:t>αποκτά αυτόματα πρόσβαση σε όλα τα προσωπικά δεδομένα και διατηρεί υπό τον έλεγχό της οποιοδήποτε περιεχόμενο «ανεβάσει» ο χρήστης. </a:t>
            </a:r>
            <a:endParaRPr lang="el-GR" dirty="0" smtClean="0">
              <a:solidFill>
                <a:schemeClr val="accent2"/>
              </a:solidFill>
            </a:endParaRPr>
          </a:p>
        </p:txBody>
      </p:sp>
      <p:sp>
        <p:nvSpPr>
          <p:cNvPr id="3" name="Footer Placeholder 2"/>
          <p:cNvSpPr>
            <a:spLocks noGrp="1"/>
          </p:cNvSpPr>
          <p:nvPr>
            <p:ph type="ftr" sz="quarter" idx="11"/>
          </p:nvPr>
        </p:nvSpPr>
        <p:spPr/>
        <p:txBody>
          <a:bodyPr/>
          <a:lstStyle/>
          <a:p>
            <a:r>
              <a:rPr lang="el-GR" smtClean="0"/>
              <a:t>Λυμπιτάκη Μαρία _ Πληροφορική Α Λυκείου</a:t>
            </a:r>
            <a:endParaRPr lang="el-GR"/>
          </a:p>
        </p:txBody>
      </p:sp>
      <p:sp>
        <p:nvSpPr>
          <p:cNvPr id="4" name="Slide Number Placeholder 3"/>
          <p:cNvSpPr>
            <a:spLocks noGrp="1"/>
          </p:cNvSpPr>
          <p:nvPr>
            <p:ph type="sldNum" sz="quarter" idx="12"/>
          </p:nvPr>
        </p:nvSpPr>
        <p:spPr/>
        <p:txBody>
          <a:bodyPr/>
          <a:lstStyle/>
          <a:p>
            <a:fld id="{F817C657-6A34-40E7-AC49-FAA15977E81E}" type="slidenum">
              <a:rPr lang="el-GR" smtClean="0"/>
              <a:pPr/>
              <a:t>11</a:t>
            </a:fld>
            <a:endParaRPr lang="el-GR"/>
          </a:p>
        </p:txBody>
      </p:sp>
      <p:sp>
        <p:nvSpPr>
          <p:cNvPr id="5" name="Title 4"/>
          <p:cNvSpPr>
            <a:spLocks noGrp="1"/>
          </p:cNvSpPr>
          <p:nvPr>
            <p:ph type="title"/>
          </p:nvPr>
        </p:nvSpPr>
        <p:spPr/>
        <p:txBody>
          <a:bodyPr>
            <a:normAutofit fontScale="90000"/>
          </a:bodyPr>
          <a:lstStyle/>
          <a:p>
            <a:r>
              <a:rPr lang="el-GR" dirty="0" smtClean="0"/>
              <a:t>Παραχώρηση Προσωπικών Δεδομένων.</a:t>
            </a:r>
            <a:endParaRPr lang="el-GR" dirty="0"/>
          </a:p>
        </p:txBody>
      </p:sp>
      <p:pic>
        <p:nvPicPr>
          <p:cNvPr id="35842" name="Picture 2" descr="Σχετική εικόνα"/>
          <p:cNvPicPr>
            <a:picLocks noChangeAspect="1" noChangeArrowheads="1"/>
          </p:cNvPicPr>
          <p:nvPr/>
        </p:nvPicPr>
        <p:blipFill>
          <a:blip r:embed="rId2"/>
          <a:srcRect/>
          <a:stretch>
            <a:fillRect/>
          </a:stretch>
        </p:blipFill>
        <p:spPr bwMode="auto">
          <a:xfrm>
            <a:off x="4429124" y="3714752"/>
            <a:ext cx="4405342" cy="2643206"/>
          </a:xfrm>
          <a:prstGeom prst="rect">
            <a:avLst/>
          </a:prstGeom>
          <a:noFill/>
        </p:spPr>
      </p:pic>
      <p:sp>
        <p:nvSpPr>
          <p:cNvPr id="7" name="Rectangle 6"/>
          <p:cNvSpPr/>
          <p:nvPr/>
        </p:nvSpPr>
        <p:spPr>
          <a:xfrm>
            <a:off x="642910" y="3857628"/>
            <a:ext cx="3643338" cy="2862322"/>
          </a:xfrm>
          <a:prstGeom prst="rect">
            <a:avLst/>
          </a:prstGeom>
        </p:spPr>
        <p:txBody>
          <a:bodyPr wrap="square">
            <a:spAutoFit/>
          </a:bodyPr>
          <a:lstStyle/>
          <a:p>
            <a:r>
              <a:rPr lang="el-GR" dirty="0" smtClean="0"/>
              <a:t>Δεν είναι λίγες οι περιπτώσεις εμπορίας προσωπικών δεδομένων από τις εταιρείες σε τρίτους. Η πιο αθώα μορφή είναι </a:t>
            </a:r>
            <a:r>
              <a:rPr lang="el-GR" dirty="0" smtClean="0">
                <a:solidFill>
                  <a:schemeClr val="accent2"/>
                </a:solidFill>
              </a:rPr>
              <a:t>οι στοχευμένες διαφημίσεις </a:t>
            </a:r>
            <a:r>
              <a:rPr lang="el-GR" dirty="0" smtClean="0"/>
              <a:t>που εμφανίζονται στο προφίλ του χρήστη ανάλογα με το περιεχόμενο των αναρτήσεών του.</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214422"/>
            <a:ext cx="8229600" cy="3876498"/>
          </a:xfrm>
        </p:spPr>
        <p:txBody>
          <a:bodyPr>
            <a:normAutofit fontScale="77500" lnSpcReduction="20000"/>
          </a:bodyPr>
          <a:lstStyle/>
          <a:p>
            <a:r>
              <a:rPr lang="el-GR" dirty="0" smtClean="0"/>
              <a:t>Είναι </a:t>
            </a:r>
            <a:r>
              <a:rPr lang="el-GR" dirty="0" smtClean="0">
                <a:solidFill>
                  <a:schemeClr val="accent2"/>
                </a:solidFill>
              </a:rPr>
              <a:t>πολύ εύκολη η δημιουργία ενός ψεύτικου προφίλ. </a:t>
            </a:r>
            <a:r>
              <a:rPr lang="el-GR" dirty="0" smtClean="0"/>
              <a:t>Μπορεί κάποιος ενήλικος να προσποιηθεί ότι είναι μαθητής για να πλησιάσει μία ομάδα </a:t>
            </a:r>
            <a:r>
              <a:rPr lang="el-GR" dirty="0" smtClean="0"/>
              <a:t>παιδιών</a:t>
            </a:r>
            <a:endParaRPr lang="el-GR" dirty="0" smtClean="0"/>
          </a:p>
          <a:p>
            <a:r>
              <a:rPr lang="el-GR" dirty="0" smtClean="0"/>
              <a:t>Επίσης, μετά από εξαγωγή πληροφοριών από τα </a:t>
            </a:r>
            <a:r>
              <a:rPr lang="el-GR" dirty="0" smtClean="0">
                <a:solidFill>
                  <a:schemeClr val="accent2"/>
                </a:solidFill>
              </a:rPr>
              <a:t>προσωπικά δεδομένα στο προφίλ ενός χρήστη μπορούν να σταλούν εξατομικευμένα μηνύματα εξαπάτησης</a:t>
            </a:r>
            <a:r>
              <a:rPr lang="el-GR" dirty="0" smtClean="0"/>
              <a:t> που προσομοιάζουν σε μεγάλο βαθμό σε πραγματικά. </a:t>
            </a:r>
            <a:endParaRPr lang="el-GR" dirty="0" smtClean="0"/>
          </a:p>
          <a:p>
            <a:r>
              <a:rPr lang="el-GR" dirty="0" smtClean="0"/>
              <a:t>Το </a:t>
            </a:r>
            <a:r>
              <a:rPr lang="el-GR" dirty="0" smtClean="0"/>
              <a:t>μήνυμα φαίνεται να προέρχεται από την Τράπεζα με την οποία όντως έχει συναλλαγές ο </a:t>
            </a:r>
            <a:r>
              <a:rPr lang="el-GR" dirty="0" smtClean="0"/>
              <a:t>χρήστης. </a:t>
            </a:r>
            <a:r>
              <a:rPr lang="el-GR" dirty="0" smtClean="0"/>
              <a:t>Ο χρήστης, νομίζοντας ότι το μήνυμα είναι πραγματικό, συμπληρώνει τα στοιχεία με τα οποία έχει πρόσβαση στον λογαριασμό του, κάνοντάς τα γνωστά στους υποκλοπείς.</a:t>
            </a:r>
          </a:p>
          <a:p>
            <a:endParaRPr lang="el-GR" dirty="0"/>
          </a:p>
        </p:txBody>
      </p:sp>
      <p:sp>
        <p:nvSpPr>
          <p:cNvPr id="3" name="Footer Placeholder 2"/>
          <p:cNvSpPr>
            <a:spLocks noGrp="1"/>
          </p:cNvSpPr>
          <p:nvPr>
            <p:ph type="ftr" sz="quarter" idx="11"/>
          </p:nvPr>
        </p:nvSpPr>
        <p:spPr>
          <a:xfrm>
            <a:off x="214282" y="6492875"/>
            <a:ext cx="2350681" cy="365125"/>
          </a:xfrm>
        </p:spPr>
        <p:txBody>
          <a:bodyPr/>
          <a:lstStyle/>
          <a:p>
            <a:r>
              <a:rPr lang="el-GR" dirty="0" smtClean="0"/>
              <a:t>Λυμπιτάκη Μαρία _ Πληροφορική Α Λυκείου</a:t>
            </a:r>
            <a:endParaRPr lang="el-GR" dirty="0"/>
          </a:p>
        </p:txBody>
      </p:sp>
      <p:sp>
        <p:nvSpPr>
          <p:cNvPr id="4" name="Slide Number Placeholder 3"/>
          <p:cNvSpPr>
            <a:spLocks noGrp="1"/>
          </p:cNvSpPr>
          <p:nvPr>
            <p:ph type="sldNum" sz="quarter" idx="12"/>
          </p:nvPr>
        </p:nvSpPr>
        <p:spPr/>
        <p:txBody>
          <a:bodyPr/>
          <a:lstStyle/>
          <a:p>
            <a:fld id="{F817C657-6A34-40E7-AC49-FAA15977E81E}" type="slidenum">
              <a:rPr lang="el-GR" smtClean="0"/>
              <a:pPr/>
              <a:t>12</a:t>
            </a:fld>
            <a:endParaRPr lang="el-GR"/>
          </a:p>
        </p:txBody>
      </p:sp>
      <p:sp>
        <p:nvSpPr>
          <p:cNvPr id="5" name="Title 4"/>
          <p:cNvSpPr>
            <a:spLocks noGrp="1"/>
          </p:cNvSpPr>
          <p:nvPr>
            <p:ph type="title"/>
          </p:nvPr>
        </p:nvSpPr>
        <p:spPr>
          <a:xfrm>
            <a:off x="214282" y="142852"/>
            <a:ext cx="8615394" cy="1143000"/>
          </a:xfrm>
        </p:spPr>
        <p:txBody>
          <a:bodyPr>
            <a:normAutofit fontScale="90000"/>
          </a:bodyPr>
          <a:lstStyle/>
          <a:p>
            <a:r>
              <a:rPr lang="el-GR" dirty="0" smtClean="0"/>
              <a:t>Εξαπάτηση και κλοπή ταυτότητας.</a:t>
            </a:r>
            <a:endParaRPr lang="el-GR" dirty="0"/>
          </a:p>
        </p:txBody>
      </p:sp>
      <p:pic>
        <p:nvPicPr>
          <p:cNvPr id="34818" name="Picture 2" descr="https://www.tanea.gr/wp-content/uploads/2019/08/exapatisi_internet.jpg"/>
          <p:cNvPicPr>
            <a:picLocks noChangeAspect="1" noChangeArrowheads="1"/>
          </p:cNvPicPr>
          <p:nvPr/>
        </p:nvPicPr>
        <p:blipFill>
          <a:blip r:embed="rId2"/>
          <a:srcRect/>
          <a:stretch>
            <a:fillRect/>
          </a:stretch>
        </p:blipFill>
        <p:spPr bwMode="auto">
          <a:xfrm>
            <a:off x="4071934" y="4571984"/>
            <a:ext cx="4066766" cy="228601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695618"/>
            <a:ext cx="3900486" cy="5162382"/>
          </a:xfrm>
        </p:spPr>
        <p:txBody>
          <a:bodyPr>
            <a:normAutofit fontScale="70000" lnSpcReduction="20000"/>
          </a:bodyPr>
          <a:lstStyle/>
          <a:p>
            <a:pPr algn="just"/>
            <a:r>
              <a:rPr lang="el-GR" dirty="0" smtClean="0"/>
              <a:t>Υπάρχουν κακόβουλοι </a:t>
            </a:r>
            <a:r>
              <a:rPr lang="el-GR" dirty="0" smtClean="0"/>
              <a:t>χρήστες που στοχοποιούν άλλους και μεταφέρουν φαινόμενα</a:t>
            </a:r>
            <a:r>
              <a:rPr lang="el-GR" dirty="0" smtClean="0">
                <a:solidFill>
                  <a:schemeClr val="accent2"/>
                </a:solidFill>
              </a:rPr>
              <a:t> παρενόχλησης και εκφοβισμού στον ψηφιακό κόσμο.</a:t>
            </a:r>
            <a:r>
              <a:rPr lang="el-GR" dirty="0" smtClean="0"/>
              <a:t> </a:t>
            </a:r>
            <a:endParaRPr lang="el-GR" dirty="0" smtClean="0"/>
          </a:p>
          <a:p>
            <a:pPr algn="just"/>
            <a:r>
              <a:rPr lang="el-GR" dirty="0" smtClean="0"/>
              <a:t>Τέτοια </a:t>
            </a:r>
            <a:r>
              <a:rPr lang="el-GR" dirty="0" smtClean="0"/>
              <a:t>παραδείγματα μπορεί να είναι η επεξεργασία μιας φωτογραφίας που έχει ανεβάσει το ίδιο το θύμα με σκοπό τη </a:t>
            </a:r>
            <a:r>
              <a:rPr lang="el-GR" dirty="0" smtClean="0">
                <a:solidFill>
                  <a:schemeClr val="accent2"/>
                </a:solidFill>
              </a:rPr>
              <a:t>γελοιοποίησή του. </a:t>
            </a:r>
            <a:r>
              <a:rPr lang="el-GR" dirty="0" smtClean="0"/>
              <a:t>Μπορεί ακόμα να είναι </a:t>
            </a:r>
            <a:r>
              <a:rPr lang="el-GR" dirty="0" smtClean="0">
                <a:solidFill>
                  <a:schemeClr val="accent2"/>
                </a:solidFill>
              </a:rPr>
              <a:t>η μαζική αποστολή λεκτικών υβριστικών μηνυμάτων </a:t>
            </a:r>
            <a:r>
              <a:rPr lang="el-GR" dirty="0" smtClean="0"/>
              <a:t>στο προφίλ του ή αποστολή κοροϊδευτικών φράσεων.</a:t>
            </a:r>
          </a:p>
          <a:p>
            <a:endParaRPr lang="el-GR" dirty="0"/>
          </a:p>
        </p:txBody>
      </p:sp>
      <p:sp>
        <p:nvSpPr>
          <p:cNvPr id="3" name="Footer Placeholder 2"/>
          <p:cNvSpPr>
            <a:spLocks noGrp="1"/>
          </p:cNvSpPr>
          <p:nvPr>
            <p:ph type="ftr" sz="quarter" idx="11"/>
          </p:nvPr>
        </p:nvSpPr>
        <p:spPr/>
        <p:txBody>
          <a:bodyPr/>
          <a:lstStyle/>
          <a:p>
            <a:r>
              <a:rPr lang="el-GR" smtClean="0"/>
              <a:t>Λυμπιτάκη Μαρία _ Πληροφορική Α Λυκείου</a:t>
            </a:r>
            <a:endParaRPr lang="el-GR"/>
          </a:p>
        </p:txBody>
      </p:sp>
      <p:sp>
        <p:nvSpPr>
          <p:cNvPr id="4" name="Slide Number Placeholder 3"/>
          <p:cNvSpPr>
            <a:spLocks noGrp="1"/>
          </p:cNvSpPr>
          <p:nvPr>
            <p:ph type="sldNum" sz="quarter" idx="12"/>
          </p:nvPr>
        </p:nvSpPr>
        <p:spPr/>
        <p:txBody>
          <a:bodyPr/>
          <a:lstStyle/>
          <a:p>
            <a:fld id="{F817C657-6A34-40E7-AC49-FAA15977E81E}" type="slidenum">
              <a:rPr lang="el-GR" smtClean="0"/>
              <a:pPr/>
              <a:t>13</a:t>
            </a:fld>
            <a:endParaRPr lang="el-GR"/>
          </a:p>
        </p:txBody>
      </p:sp>
      <p:sp>
        <p:nvSpPr>
          <p:cNvPr id="5" name="Title 4"/>
          <p:cNvSpPr>
            <a:spLocks noGrp="1"/>
          </p:cNvSpPr>
          <p:nvPr>
            <p:ph type="title"/>
          </p:nvPr>
        </p:nvSpPr>
        <p:spPr/>
        <p:txBody>
          <a:bodyPr>
            <a:normAutofit fontScale="90000"/>
          </a:bodyPr>
          <a:lstStyle/>
          <a:p>
            <a:r>
              <a:rPr lang="el-GR" dirty="0" smtClean="0"/>
              <a:t>Ηλεκτρονικός Εκφοβισμός (Cyber-Bullying).</a:t>
            </a:r>
            <a:endParaRPr lang="el-GR" dirty="0"/>
          </a:p>
        </p:txBody>
      </p:sp>
      <p:pic>
        <p:nvPicPr>
          <p:cNvPr id="6" name="Picture 2" descr="Σχετική εικόνα"/>
          <p:cNvPicPr>
            <a:picLocks noChangeAspect="1" noChangeArrowheads="1"/>
          </p:cNvPicPr>
          <p:nvPr/>
        </p:nvPicPr>
        <p:blipFill>
          <a:blip r:embed="rId2" cstate="print"/>
          <a:srcRect/>
          <a:stretch>
            <a:fillRect/>
          </a:stretch>
        </p:blipFill>
        <p:spPr bwMode="auto">
          <a:xfrm>
            <a:off x="4643438" y="2428868"/>
            <a:ext cx="4056122" cy="271464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l-GR" smtClean="0"/>
              <a:t>Λυμπιτάκη Μαρία _ Πληροφορική Α Λυκείου</a:t>
            </a:r>
            <a:endParaRPr lang="el-GR"/>
          </a:p>
        </p:txBody>
      </p:sp>
      <p:sp>
        <p:nvSpPr>
          <p:cNvPr id="4" name="Slide Number Placeholder 3"/>
          <p:cNvSpPr>
            <a:spLocks noGrp="1"/>
          </p:cNvSpPr>
          <p:nvPr>
            <p:ph type="sldNum" sz="quarter" idx="12"/>
          </p:nvPr>
        </p:nvSpPr>
        <p:spPr/>
        <p:txBody>
          <a:bodyPr/>
          <a:lstStyle/>
          <a:p>
            <a:fld id="{F817C657-6A34-40E7-AC49-FAA15977E81E}" type="slidenum">
              <a:rPr lang="el-GR" smtClean="0"/>
              <a:pPr/>
              <a:t>14</a:t>
            </a:fld>
            <a:endParaRPr lang="el-GR"/>
          </a:p>
        </p:txBody>
      </p:sp>
      <p:sp>
        <p:nvSpPr>
          <p:cNvPr id="7" name="Rectangle 6"/>
          <p:cNvSpPr/>
          <p:nvPr/>
        </p:nvSpPr>
        <p:spPr>
          <a:xfrm>
            <a:off x="928662" y="428604"/>
            <a:ext cx="7286676" cy="2031325"/>
          </a:xfrm>
          <a:prstGeom prst="rect">
            <a:avLst/>
          </a:prstGeom>
        </p:spPr>
        <p:txBody>
          <a:bodyPr wrap="square">
            <a:spAutoFit/>
          </a:bodyPr>
          <a:lstStyle/>
          <a:p>
            <a:endParaRPr lang="el-GR" dirty="0" smtClean="0">
              <a:solidFill>
                <a:schemeClr val="accent2"/>
              </a:solidFill>
            </a:endParaRPr>
          </a:p>
          <a:p>
            <a:pPr algn="just"/>
            <a:r>
              <a:rPr lang="el-GR" dirty="0" smtClean="0">
                <a:solidFill>
                  <a:schemeClr val="accent2"/>
                </a:solidFill>
              </a:rPr>
              <a:t>Σημαντική </a:t>
            </a:r>
            <a:r>
              <a:rPr lang="el-GR" dirty="0" smtClean="0">
                <a:solidFill>
                  <a:schemeClr val="accent2"/>
                </a:solidFill>
              </a:rPr>
              <a:t>είναι η άμεση αναφορά του προβλήματος πριν πάρει διαστάσεις για την έγκαιρη αντιμετώπισή του. </a:t>
            </a:r>
            <a:r>
              <a:rPr lang="el-GR" dirty="0" smtClean="0"/>
              <a:t>Θυμίζουμε ότι ακόμα και ένα αθώο, κατά τη γνώμη κάποιων, αστείο μπορεί να πάρει γρήγορα εκρηκτικές διαστάσεις και να διαδοθεί με μεγάλη ταχύτητα στον κόσμο του Διαδικτύου.</a:t>
            </a:r>
            <a:endParaRPr lang="el-GR" dirty="0" smtClean="0"/>
          </a:p>
        </p:txBody>
      </p:sp>
      <p:pic>
        <p:nvPicPr>
          <p:cNvPr id="38916" name="Picture 4" descr="Διαδικτυακός εκφοβισμός - Dimpapp"/>
          <p:cNvPicPr>
            <a:picLocks noChangeAspect="1" noChangeArrowheads="1"/>
          </p:cNvPicPr>
          <p:nvPr/>
        </p:nvPicPr>
        <p:blipFill>
          <a:blip r:embed="rId2"/>
          <a:srcRect/>
          <a:stretch>
            <a:fillRect/>
          </a:stretch>
        </p:blipFill>
        <p:spPr bwMode="auto">
          <a:xfrm>
            <a:off x="1714480" y="2571744"/>
            <a:ext cx="5715000" cy="33337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472" y="1500174"/>
            <a:ext cx="6286544" cy="3500461"/>
          </a:xfrm>
        </p:spPr>
        <p:txBody>
          <a:bodyPr>
            <a:normAutofit/>
          </a:bodyPr>
          <a:lstStyle/>
          <a:p>
            <a:r>
              <a:rPr lang="el-GR" dirty="0" smtClean="0"/>
              <a:t>Μέσα ή ιστοσελίδες Κοινωνικής Δικτύωσης</a:t>
            </a:r>
          </a:p>
          <a:p>
            <a:r>
              <a:rPr lang="el-GR" dirty="0" smtClean="0"/>
              <a:t>Μικρο-ιστολόγια</a:t>
            </a:r>
          </a:p>
          <a:p>
            <a:r>
              <a:rPr lang="el-GR" dirty="0" smtClean="0"/>
              <a:t>Ιστολόγια</a:t>
            </a:r>
          </a:p>
          <a:p>
            <a:r>
              <a:rPr lang="el-GR" dirty="0" smtClean="0"/>
              <a:t>Wiki</a:t>
            </a:r>
          </a:p>
          <a:p>
            <a:endParaRPr lang="el-GR" dirty="0"/>
          </a:p>
        </p:txBody>
      </p:sp>
      <p:sp>
        <p:nvSpPr>
          <p:cNvPr id="3" name="Footer Placeholder 2"/>
          <p:cNvSpPr>
            <a:spLocks noGrp="1"/>
          </p:cNvSpPr>
          <p:nvPr>
            <p:ph type="ftr" sz="quarter" idx="11"/>
          </p:nvPr>
        </p:nvSpPr>
        <p:spPr/>
        <p:txBody>
          <a:bodyPr/>
          <a:lstStyle/>
          <a:p>
            <a:r>
              <a:rPr lang="el-GR" smtClean="0"/>
              <a:t>Λυμπιτάκη Μαρία _ Πληροφορική Α Λυκείου</a:t>
            </a:r>
            <a:endParaRPr lang="el-GR"/>
          </a:p>
        </p:txBody>
      </p:sp>
      <p:sp>
        <p:nvSpPr>
          <p:cNvPr id="4" name="Slide Number Placeholder 3"/>
          <p:cNvSpPr>
            <a:spLocks noGrp="1"/>
          </p:cNvSpPr>
          <p:nvPr>
            <p:ph type="sldNum" sz="quarter" idx="12"/>
          </p:nvPr>
        </p:nvSpPr>
        <p:spPr/>
        <p:txBody>
          <a:bodyPr/>
          <a:lstStyle/>
          <a:p>
            <a:fld id="{F817C657-6A34-40E7-AC49-FAA15977E81E}" type="slidenum">
              <a:rPr lang="el-GR" smtClean="0"/>
              <a:pPr/>
              <a:t>2</a:t>
            </a:fld>
            <a:endParaRPr lang="el-GR"/>
          </a:p>
        </p:txBody>
      </p:sp>
      <p:sp>
        <p:nvSpPr>
          <p:cNvPr id="7" name="Title 4"/>
          <p:cNvSpPr>
            <a:spLocks noGrp="1"/>
          </p:cNvSpPr>
          <p:nvPr>
            <p:ph type="title"/>
          </p:nvPr>
        </p:nvSpPr>
        <p:spPr>
          <a:xfrm>
            <a:off x="428596" y="500042"/>
            <a:ext cx="8229600" cy="1143000"/>
          </a:xfrm>
        </p:spPr>
        <p:txBody>
          <a:bodyPr>
            <a:normAutofit fontScale="90000"/>
          </a:bodyPr>
          <a:lstStyle/>
          <a:p>
            <a:r>
              <a:rPr lang="el-GR" dirty="0" smtClean="0"/>
              <a:t>Κατηγορίες Κοινωνικών Δικτύων</a:t>
            </a:r>
            <a:br>
              <a:rPr lang="el-GR" dirty="0" smtClean="0"/>
            </a:br>
            <a:endParaRPr lang="el-GR" dirty="0"/>
          </a:p>
        </p:txBody>
      </p:sp>
      <p:pic>
        <p:nvPicPr>
          <p:cNvPr id="5122" name="Picture 2" descr="Εικόνα"/>
          <p:cNvPicPr>
            <a:picLocks noChangeAspect="1" noChangeArrowheads="1"/>
          </p:cNvPicPr>
          <p:nvPr/>
        </p:nvPicPr>
        <p:blipFill>
          <a:blip r:embed="rId2"/>
          <a:srcRect/>
          <a:stretch>
            <a:fillRect/>
          </a:stretch>
        </p:blipFill>
        <p:spPr bwMode="auto">
          <a:xfrm>
            <a:off x="5143504" y="2428868"/>
            <a:ext cx="3000396" cy="288247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329246" cy="4948068"/>
          </a:xfrm>
        </p:spPr>
        <p:txBody>
          <a:bodyPr>
            <a:normAutofit fontScale="77500" lnSpcReduction="20000"/>
          </a:bodyPr>
          <a:lstStyle/>
          <a:p>
            <a:r>
              <a:rPr lang="el-GR" dirty="0" smtClean="0"/>
              <a:t>Οι Ιστοσελίδες Κοινωνικής Δικτύωσης είναι το δημοφιλέστερο μέσο Κοινωνικών Δικτύων. Οι χρήστες εγγράφονται και αλληλεπιδρούν ως μια εικονική κοινότητα.</a:t>
            </a:r>
          </a:p>
          <a:p>
            <a:r>
              <a:rPr lang="el-GR" dirty="0" smtClean="0"/>
              <a:t>Το πιο διαδεδομένο μέσο κοινωνικής δικτύωσης σήμερα είναι το </a:t>
            </a:r>
            <a:r>
              <a:rPr lang="el-GR" b="1" dirty="0" smtClean="0">
                <a:solidFill>
                  <a:srgbClr val="FF0000"/>
                </a:solidFill>
              </a:rPr>
              <a:t>Facebook</a:t>
            </a:r>
            <a:r>
              <a:rPr lang="el-GR" dirty="0" smtClean="0"/>
              <a:t> με πάνω από </a:t>
            </a:r>
            <a:r>
              <a:rPr lang="el-GR" dirty="0" smtClean="0">
                <a:solidFill>
                  <a:schemeClr val="accent2"/>
                </a:solidFill>
              </a:rPr>
              <a:t>2,5 δισεκατομμύρια χρήστες</a:t>
            </a:r>
            <a:r>
              <a:rPr lang="el-GR" dirty="0" smtClean="0"/>
              <a:t>. </a:t>
            </a:r>
            <a:endParaRPr lang="el-GR" dirty="0" smtClean="0"/>
          </a:p>
          <a:p>
            <a:r>
              <a:rPr lang="el-GR" dirty="0" smtClean="0"/>
              <a:t>Ξεκίνησε </a:t>
            </a:r>
            <a:r>
              <a:rPr lang="el-GR" dirty="0" smtClean="0"/>
              <a:t>από τον ιδρυτή του </a:t>
            </a:r>
            <a:r>
              <a:rPr lang="en-US" dirty="0" smtClean="0"/>
              <a:t>Mark </a:t>
            </a:r>
            <a:r>
              <a:rPr lang="en-US" dirty="0" err="1" smtClean="0"/>
              <a:t>Zuckeberg</a:t>
            </a:r>
            <a:r>
              <a:rPr lang="en-US" dirty="0" smtClean="0"/>
              <a:t>  </a:t>
            </a:r>
            <a:r>
              <a:rPr lang="el-GR" dirty="0" smtClean="0"/>
              <a:t>το </a:t>
            </a:r>
            <a:r>
              <a:rPr lang="el-GR" dirty="0" smtClean="0"/>
              <a:t>2004 ως μέσο δικτύωσης των φοιτητών του Πανεπιστημίου Χάρβαρντ, αλλά γρήγορα επεκτάθηκε. Σήμερα μπορεί να γίνει μέλος οποιοσδήποτε είναι άνω των 13 ετών. </a:t>
            </a:r>
          </a:p>
          <a:p>
            <a:endParaRPr lang="el-GR" dirty="0"/>
          </a:p>
        </p:txBody>
      </p:sp>
      <p:sp>
        <p:nvSpPr>
          <p:cNvPr id="3" name="Footer Placeholder 2"/>
          <p:cNvSpPr>
            <a:spLocks noGrp="1"/>
          </p:cNvSpPr>
          <p:nvPr>
            <p:ph type="ftr" sz="quarter" idx="11"/>
          </p:nvPr>
        </p:nvSpPr>
        <p:spPr/>
        <p:txBody>
          <a:bodyPr/>
          <a:lstStyle/>
          <a:p>
            <a:r>
              <a:rPr lang="el-GR" smtClean="0"/>
              <a:t>Λυμπιτάκη Μαρία _ Πληροφορική Α Λυκείου</a:t>
            </a:r>
            <a:endParaRPr lang="el-GR"/>
          </a:p>
        </p:txBody>
      </p:sp>
      <p:sp>
        <p:nvSpPr>
          <p:cNvPr id="4" name="Slide Number Placeholder 3"/>
          <p:cNvSpPr>
            <a:spLocks noGrp="1"/>
          </p:cNvSpPr>
          <p:nvPr>
            <p:ph type="sldNum" sz="quarter" idx="12"/>
          </p:nvPr>
        </p:nvSpPr>
        <p:spPr/>
        <p:txBody>
          <a:bodyPr/>
          <a:lstStyle/>
          <a:p>
            <a:fld id="{F817C657-6A34-40E7-AC49-FAA15977E81E}" type="slidenum">
              <a:rPr lang="el-GR" smtClean="0"/>
              <a:pPr/>
              <a:t>3</a:t>
            </a:fld>
            <a:endParaRPr lang="el-GR"/>
          </a:p>
        </p:txBody>
      </p:sp>
      <p:sp>
        <p:nvSpPr>
          <p:cNvPr id="5" name="Title 4"/>
          <p:cNvSpPr>
            <a:spLocks noGrp="1"/>
          </p:cNvSpPr>
          <p:nvPr>
            <p:ph type="title"/>
          </p:nvPr>
        </p:nvSpPr>
        <p:spPr>
          <a:xfrm>
            <a:off x="500034" y="357166"/>
            <a:ext cx="8229600" cy="1143000"/>
          </a:xfrm>
        </p:spPr>
        <p:txBody>
          <a:bodyPr>
            <a:normAutofit fontScale="90000"/>
          </a:bodyPr>
          <a:lstStyle/>
          <a:p>
            <a:r>
              <a:rPr lang="el-GR" dirty="0" smtClean="0"/>
              <a:t>Μέσα ή Ιστοσελίδες Κοινωνικής Δικτύωσης (Social Networks)</a:t>
            </a:r>
            <a:br>
              <a:rPr lang="el-GR" dirty="0" smtClean="0"/>
            </a:br>
            <a:endParaRPr lang="el-GR" dirty="0"/>
          </a:p>
        </p:txBody>
      </p:sp>
      <p:pic>
        <p:nvPicPr>
          <p:cNvPr id="4098" name="Picture 2" descr="Κοροναϊός : Το Facebook δημιούργησε νέα αυτόνομη εφαρμογή ..."/>
          <p:cNvPicPr>
            <a:picLocks noChangeAspect="1" noChangeArrowheads="1"/>
          </p:cNvPicPr>
          <p:nvPr/>
        </p:nvPicPr>
        <p:blipFill>
          <a:blip r:embed="rId2" cstate="print"/>
          <a:srcRect/>
          <a:stretch>
            <a:fillRect/>
          </a:stretch>
        </p:blipFill>
        <p:spPr bwMode="auto">
          <a:xfrm>
            <a:off x="5857884" y="2357430"/>
            <a:ext cx="2786082" cy="204219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4744" y="571480"/>
            <a:ext cx="5043494" cy="6072230"/>
          </a:xfrm>
        </p:spPr>
        <p:txBody>
          <a:bodyPr>
            <a:normAutofit fontScale="55000" lnSpcReduction="20000"/>
          </a:bodyPr>
          <a:lstStyle/>
          <a:p>
            <a:r>
              <a:rPr lang="el-GR" dirty="0" smtClean="0"/>
              <a:t>Το </a:t>
            </a:r>
            <a:r>
              <a:rPr lang="el-GR" b="1" dirty="0" smtClean="0">
                <a:solidFill>
                  <a:schemeClr val="accent2"/>
                </a:solidFill>
              </a:rPr>
              <a:t>Instagram</a:t>
            </a:r>
            <a:r>
              <a:rPr lang="el-GR" dirty="0" smtClean="0"/>
              <a:t> είναι μια δωρεάν εφαρμογή κοινωνικής δικτύωσης που δίνει την </a:t>
            </a:r>
            <a:r>
              <a:rPr lang="el-GR" b="1" dirty="0" smtClean="0">
                <a:solidFill>
                  <a:schemeClr val="accent2"/>
                </a:solidFill>
              </a:rPr>
              <a:t>δυνατότητα επεξεργασίας και κοινοποίησης φωτογραφιών και βίντεο στο διαδίκτυο. </a:t>
            </a:r>
            <a:endParaRPr lang="en-US" b="1" dirty="0" smtClean="0">
              <a:solidFill>
                <a:schemeClr val="accent2"/>
              </a:solidFill>
            </a:endParaRPr>
          </a:p>
          <a:p>
            <a:r>
              <a:rPr lang="el-GR" dirty="0" smtClean="0"/>
              <a:t>Οι </a:t>
            </a:r>
            <a:r>
              <a:rPr lang="el-GR" dirty="0" smtClean="0"/>
              <a:t>χρήστες μπορούν να μοιράζονται φωτογραφίες και βίντεο με τους </a:t>
            </a:r>
            <a:r>
              <a:rPr lang="el-GR" dirty="0" smtClean="0"/>
              <a:t>ακολούθους</a:t>
            </a:r>
            <a:r>
              <a:rPr lang="en-US" dirty="0" smtClean="0"/>
              <a:t> </a:t>
            </a:r>
            <a:r>
              <a:rPr lang="el-GR" dirty="0" smtClean="0"/>
              <a:t>τους </a:t>
            </a:r>
            <a:r>
              <a:rPr lang="el-GR" dirty="0" smtClean="0"/>
              <a:t>(followers) ή με επιλεγμένη ομάδα φίλων, να σχολιάζουν και να δηλώνουν ότι μια δημοσίευση τους αρέσει. </a:t>
            </a:r>
          </a:p>
          <a:p>
            <a:pPr>
              <a:buNone/>
            </a:pPr>
            <a:endParaRPr lang="el-GR" dirty="0" smtClean="0"/>
          </a:p>
          <a:p>
            <a:r>
              <a:rPr lang="el-GR" b="1" dirty="0" smtClean="0"/>
              <a:t>Ιστορία</a:t>
            </a:r>
          </a:p>
          <a:p>
            <a:r>
              <a:rPr lang="el-GR" dirty="0" smtClean="0"/>
              <a:t>Η</a:t>
            </a:r>
            <a:r>
              <a:rPr lang="en-US" dirty="0" smtClean="0"/>
              <a:t> </a:t>
            </a:r>
            <a:r>
              <a:rPr lang="el-GR" dirty="0" smtClean="0"/>
              <a:t>δημοφιλής </a:t>
            </a:r>
            <a:r>
              <a:rPr lang="el-GR" dirty="0" smtClean="0"/>
              <a:t>εφαρμογή δημιουργήθηκε από δύο απόφοιτους του Πανεπιστημίου του Στάντφορντ, </a:t>
            </a:r>
            <a:r>
              <a:rPr lang="el-GR" dirty="0" smtClean="0"/>
              <a:t>τον </a:t>
            </a:r>
            <a:r>
              <a:rPr lang="el-GR" dirty="0" smtClean="0"/>
              <a:t>Οκτώβριο του 2010. </a:t>
            </a:r>
            <a:r>
              <a:rPr lang="en-US" dirty="0" smtClean="0"/>
              <a:t>T</a:t>
            </a:r>
            <a:r>
              <a:rPr lang="el-GR" dirty="0" smtClean="0"/>
              <a:t>ον </a:t>
            </a:r>
            <a:r>
              <a:rPr lang="el-GR" dirty="0" smtClean="0"/>
              <a:t>Δεκέμβριο του 2010, ο αριθμός των εγγεγραμμένων χρηστών έφτασε το 1.000.000. Σήμερα η εφαρμογή μετράει 20 δισεκατομμύρια φωτογραφίες από όλο τον κόσμο και 1 δισεκατομμύριο ενεργούς </a:t>
            </a:r>
            <a:r>
              <a:rPr lang="el-GR" dirty="0" smtClean="0"/>
              <a:t>χρήστες.</a:t>
            </a:r>
            <a:endParaRPr lang="en-US" baseline="30000" dirty="0" smtClean="0"/>
          </a:p>
          <a:p>
            <a:r>
              <a:rPr lang="el-GR" dirty="0" smtClean="0"/>
              <a:t>Το </a:t>
            </a:r>
            <a:r>
              <a:rPr lang="el-GR" dirty="0" smtClean="0"/>
              <a:t>όνομα της προέρχεται από τον συνδυασμό της λέξης </a:t>
            </a:r>
            <a:r>
              <a:rPr lang="el-GR" b="1" dirty="0" smtClean="0"/>
              <a:t>Insta</a:t>
            </a:r>
            <a:r>
              <a:rPr lang="el-GR" dirty="0" smtClean="0"/>
              <a:t>nt (στιγμιαίο) και tele</a:t>
            </a:r>
            <a:r>
              <a:rPr lang="el-GR" b="1" dirty="0" smtClean="0"/>
              <a:t>gram</a:t>
            </a:r>
            <a:r>
              <a:rPr lang="el-GR" dirty="0" smtClean="0"/>
              <a:t> (τηλεγράφημα</a:t>
            </a:r>
            <a:r>
              <a:rPr lang="el-GR" dirty="0" smtClean="0"/>
              <a:t>).</a:t>
            </a:r>
            <a:endParaRPr lang="en-US" dirty="0" smtClean="0"/>
          </a:p>
          <a:p>
            <a:r>
              <a:rPr lang="el-GR" dirty="0" smtClean="0"/>
              <a:t> </a:t>
            </a:r>
            <a:r>
              <a:rPr lang="el-GR" dirty="0" smtClean="0"/>
              <a:t>Tο 2012 η εφαρμογή αγοράστηκε από το </a:t>
            </a:r>
            <a:r>
              <a:rPr lang="el-GR" dirty="0" smtClean="0">
                <a:hlinkClick r:id="rId2" tooltip="Facebook"/>
              </a:rPr>
              <a:t>Facebook</a:t>
            </a:r>
            <a:r>
              <a:rPr lang="el-GR" dirty="0" smtClean="0"/>
              <a:t>, προς ένα 1 δισεκατομμύριο δολάρια Η.Π.Α.</a:t>
            </a:r>
            <a:r>
              <a:rPr lang="el-GR" baseline="30000" dirty="0" smtClean="0">
                <a:hlinkClick r:id="rId3"/>
              </a:rPr>
              <a:t>[2]</a:t>
            </a:r>
            <a:r>
              <a:rPr lang="el-GR" dirty="0" smtClean="0"/>
              <a:t> </a:t>
            </a:r>
          </a:p>
          <a:p>
            <a:endParaRPr lang="el-GR" dirty="0"/>
          </a:p>
        </p:txBody>
      </p:sp>
      <p:sp>
        <p:nvSpPr>
          <p:cNvPr id="3" name="Footer Placeholder 2"/>
          <p:cNvSpPr>
            <a:spLocks noGrp="1"/>
          </p:cNvSpPr>
          <p:nvPr>
            <p:ph type="ftr" sz="quarter" idx="11"/>
          </p:nvPr>
        </p:nvSpPr>
        <p:spPr/>
        <p:txBody>
          <a:bodyPr/>
          <a:lstStyle/>
          <a:p>
            <a:r>
              <a:rPr lang="el-GR" smtClean="0"/>
              <a:t>Λυμπιτάκη Μαρία _ Πληροφορική Α Λυκείου</a:t>
            </a:r>
            <a:endParaRPr lang="el-GR"/>
          </a:p>
        </p:txBody>
      </p:sp>
      <p:sp>
        <p:nvSpPr>
          <p:cNvPr id="4" name="Slide Number Placeholder 3"/>
          <p:cNvSpPr>
            <a:spLocks noGrp="1"/>
          </p:cNvSpPr>
          <p:nvPr>
            <p:ph type="sldNum" sz="quarter" idx="12"/>
          </p:nvPr>
        </p:nvSpPr>
        <p:spPr/>
        <p:txBody>
          <a:bodyPr/>
          <a:lstStyle/>
          <a:p>
            <a:fld id="{F817C657-6A34-40E7-AC49-FAA15977E81E}" type="slidenum">
              <a:rPr lang="el-GR" smtClean="0"/>
              <a:pPr/>
              <a:t>4</a:t>
            </a:fld>
            <a:endParaRPr lang="el-GR"/>
          </a:p>
        </p:txBody>
      </p:sp>
      <p:pic>
        <p:nvPicPr>
          <p:cNvPr id="3076" name="Picture 4" descr="Instagram logo.svg"/>
          <p:cNvPicPr>
            <a:picLocks noChangeAspect="1" noChangeArrowheads="1"/>
          </p:cNvPicPr>
          <p:nvPr/>
        </p:nvPicPr>
        <p:blipFill>
          <a:blip r:embed="rId4"/>
          <a:srcRect/>
          <a:stretch>
            <a:fillRect/>
          </a:stretch>
        </p:blipFill>
        <p:spPr bwMode="auto">
          <a:xfrm>
            <a:off x="642910" y="285728"/>
            <a:ext cx="2817269" cy="1000132"/>
          </a:xfrm>
          <a:prstGeom prst="rect">
            <a:avLst/>
          </a:prstGeom>
          <a:noFill/>
        </p:spPr>
      </p:pic>
      <p:pic>
        <p:nvPicPr>
          <p:cNvPr id="3078" name="Picture 6" descr="Ανατροπές στο Ιnstagram: Τι αλλάζει για influencers ..."/>
          <p:cNvPicPr>
            <a:picLocks noChangeAspect="1" noChangeArrowheads="1"/>
          </p:cNvPicPr>
          <p:nvPr/>
        </p:nvPicPr>
        <p:blipFill>
          <a:blip r:embed="rId5" cstate="print"/>
          <a:srcRect/>
          <a:stretch>
            <a:fillRect/>
          </a:stretch>
        </p:blipFill>
        <p:spPr bwMode="auto">
          <a:xfrm>
            <a:off x="642910" y="1928802"/>
            <a:ext cx="2857520" cy="214314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868" y="1142984"/>
            <a:ext cx="4972056" cy="5019506"/>
          </a:xfrm>
        </p:spPr>
        <p:txBody>
          <a:bodyPr>
            <a:normAutofit fontScale="70000" lnSpcReduction="20000"/>
          </a:bodyPr>
          <a:lstStyle/>
          <a:p>
            <a:r>
              <a:rPr lang="el-GR" dirty="0" smtClean="0"/>
              <a:t>Το </a:t>
            </a:r>
            <a:r>
              <a:rPr lang="el-GR" dirty="0" smtClean="0"/>
              <a:t>ιστολόγιο αποτελεί στην ουσία ένα </a:t>
            </a:r>
            <a:r>
              <a:rPr lang="el-GR" dirty="0" smtClean="0">
                <a:solidFill>
                  <a:schemeClr val="accent2"/>
                </a:solidFill>
              </a:rPr>
              <a:t>διαδικτυακό ημερολόγιο</a:t>
            </a:r>
            <a:r>
              <a:rPr lang="el-GR" dirty="0" smtClean="0"/>
              <a:t>, καθώς οι καταχωρίσεις σε αυτό γίνονται αυστηρά χρονολογικά και συνήθως εμφανίζονται με αντίστροφη χρονολογική σειρά (οι πιο πρόσφατες πρώτα</a:t>
            </a:r>
            <a:r>
              <a:rPr lang="el-GR" dirty="0" smtClean="0"/>
              <a:t>).</a:t>
            </a:r>
            <a:endParaRPr lang="en-US" dirty="0" smtClean="0"/>
          </a:p>
          <a:p>
            <a:endParaRPr lang="en-US" dirty="0" smtClean="0"/>
          </a:p>
          <a:p>
            <a:r>
              <a:rPr lang="el-GR" dirty="0" smtClean="0"/>
              <a:t>Ένα τυπικό ιστολόγιο διαθέτει καταρχάς τον τίτλο του καθώς και μια περιγραφή που εξηγεί σε τι αναφέρεται. Κατόπιν, το κύριο μέρος αποτελούν οι αναρτημένες καταχωρίσεις, ενώ υπάρχουν συνήθως και πλαϊνές στήλες, οι οποίες αναφέρουν συνδέσμους, ετικέτες, ημερολόγιο, κ.ά. </a:t>
            </a:r>
          </a:p>
          <a:p>
            <a:endParaRPr lang="el-GR" dirty="0"/>
          </a:p>
        </p:txBody>
      </p:sp>
      <p:sp>
        <p:nvSpPr>
          <p:cNvPr id="3" name="Footer Placeholder 2"/>
          <p:cNvSpPr>
            <a:spLocks noGrp="1"/>
          </p:cNvSpPr>
          <p:nvPr>
            <p:ph type="ftr" sz="quarter" idx="11"/>
          </p:nvPr>
        </p:nvSpPr>
        <p:spPr/>
        <p:txBody>
          <a:bodyPr/>
          <a:lstStyle/>
          <a:p>
            <a:r>
              <a:rPr lang="el-GR" smtClean="0"/>
              <a:t>Λυμπιτάκη Μαρία _ Πληροφορική Α Λυκείου</a:t>
            </a:r>
            <a:endParaRPr lang="el-GR"/>
          </a:p>
        </p:txBody>
      </p:sp>
      <p:sp>
        <p:nvSpPr>
          <p:cNvPr id="4" name="Slide Number Placeholder 3"/>
          <p:cNvSpPr>
            <a:spLocks noGrp="1"/>
          </p:cNvSpPr>
          <p:nvPr>
            <p:ph type="sldNum" sz="quarter" idx="12"/>
          </p:nvPr>
        </p:nvSpPr>
        <p:spPr/>
        <p:txBody>
          <a:bodyPr/>
          <a:lstStyle/>
          <a:p>
            <a:fld id="{F817C657-6A34-40E7-AC49-FAA15977E81E}" type="slidenum">
              <a:rPr lang="el-GR" smtClean="0"/>
              <a:pPr/>
              <a:t>5</a:t>
            </a:fld>
            <a:endParaRPr lang="el-GR"/>
          </a:p>
        </p:txBody>
      </p:sp>
      <p:sp>
        <p:nvSpPr>
          <p:cNvPr id="5" name="Title 4"/>
          <p:cNvSpPr>
            <a:spLocks noGrp="1"/>
          </p:cNvSpPr>
          <p:nvPr>
            <p:ph type="title"/>
          </p:nvPr>
        </p:nvSpPr>
        <p:spPr/>
        <p:txBody>
          <a:bodyPr>
            <a:normAutofit fontScale="90000"/>
          </a:bodyPr>
          <a:lstStyle/>
          <a:p>
            <a:r>
              <a:rPr lang="el-GR" dirty="0" smtClean="0"/>
              <a:t>Ιστολόγια (Blogs)</a:t>
            </a:r>
            <a:br>
              <a:rPr lang="el-GR" dirty="0" smtClean="0"/>
            </a:br>
            <a:endParaRPr lang="el-GR" dirty="0"/>
          </a:p>
        </p:txBody>
      </p:sp>
      <p:pic>
        <p:nvPicPr>
          <p:cNvPr id="1026" name="Picture 2" descr="Εικόνα"/>
          <p:cNvPicPr>
            <a:picLocks noChangeAspect="1" noChangeArrowheads="1"/>
          </p:cNvPicPr>
          <p:nvPr/>
        </p:nvPicPr>
        <p:blipFill>
          <a:blip r:embed="rId2"/>
          <a:srcRect/>
          <a:stretch>
            <a:fillRect/>
          </a:stretch>
        </p:blipFill>
        <p:spPr bwMode="auto">
          <a:xfrm>
            <a:off x="500034" y="1643050"/>
            <a:ext cx="2870275" cy="285752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0108"/>
            <a:ext cx="8329642" cy="2857521"/>
          </a:xfrm>
        </p:spPr>
        <p:txBody>
          <a:bodyPr>
            <a:normAutofit fontScale="70000" lnSpcReduction="20000"/>
          </a:bodyPr>
          <a:lstStyle/>
          <a:p>
            <a:r>
              <a:rPr lang="el-GR" dirty="0" smtClean="0"/>
              <a:t>Γνωστότερο </a:t>
            </a:r>
            <a:r>
              <a:rPr lang="el-GR" dirty="0" smtClean="0"/>
              <a:t>παράδειγμα αυτής της κατηγορίας είναι το </a:t>
            </a:r>
            <a:r>
              <a:rPr lang="el-GR" b="1" dirty="0" smtClean="0"/>
              <a:t>Twitter</a:t>
            </a:r>
            <a:r>
              <a:rPr lang="el-GR" dirty="0" smtClean="0"/>
              <a:t>. Οι χρήστες εγγράφονται στην υπηρεσία και μπορούν να αναρτήσουν </a:t>
            </a:r>
            <a:r>
              <a:rPr lang="el-GR" dirty="0" smtClean="0">
                <a:solidFill>
                  <a:schemeClr val="accent2"/>
                </a:solidFill>
              </a:rPr>
              <a:t>μικρά κείμενα </a:t>
            </a:r>
            <a:r>
              <a:rPr lang="el-GR" dirty="0" smtClean="0"/>
              <a:t>(μέχρι 140 χαρακτήρες), τα οποία είναι διαθέσιμα σε όσους έχουν εγγραφεί ως «ακόλουθοι» στον λογαριασμό τους. </a:t>
            </a:r>
          </a:p>
          <a:p>
            <a:r>
              <a:rPr lang="el-GR" dirty="0" smtClean="0"/>
              <a:t>Οι εγγεγραμμένοι χρήστες μπορούν να αναρτήσουν το δικό τους </a:t>
            </a:r>
            <a:r>
              <a:rPr lang="el-GR" b="1" dirty="0" smtClean="0">
                <a:solidFill>
                  <a:schemeClr val="accent2"/>
                </a:solidFill>
              </a:rPr>
              <a:t>γραπτό μήνυμα </a:t>
            </a:r>
            <a:r>
              <a:rPr lang="el-GR" b="1" dirty="0" smtClean="0">
                <a:solidFill>
                  <a:schemeClr val="accent2"/>
                </a:solidFill>
              </a:rPr>
              <a:t>(tweet) </a:t>
            </a:r>
            <a:r>
              <a:rPr lang="el-GR" dirty="0" smtClean="0"/>
              <a:t>ή να αναμεταδώσουν ένα υπάρχον μήνυμα άλλου χρήστη (retweet), κάνοντάς το έτσι γνωστό και στο δικό τους ακροατήριο. </a:t>
            </a:r>
          </a:p>
          <a:p>
            <a:r>
              <a:rPr lang="el-GR" dirty="0" smtClean="0"/>
              <a:t>Η υπηρεσία χρησιμοποιείται κυρίως για γρήγορη και άμεση ενημέρωση. </a:t>
            </a:r>
          </a:p>
          <a:p>
            <a:endParaRPr lang="el-GR" dirty="0"/>
          </a:p>
        </p:txBody>
      </p:sp>
      <p:sp>
        <p:nvSpPr>
          <p:cNvPr id="3" name="Footer Placeholder 2"/>
          <p:cNvSpPr>
            <a:spLocks noGrp="1"/>
          </p:cNvSpPr>
          <p:nvPr>
            <p:ph type="ftr" sz="quarter" idx="11"/>
          </p:nvPr>
        </p:nvSpPr>
        <p:spPr/>
        <p:txBody>
          <a:bodyPr/>
          <a:lstStyle/>
          <a:p>
            <a:r>
              <a:rPr lang="el-GR" smtClean="0"/>
              <a:t>Λυμπιτάκη Μαρία _ Πληροφορική Α Λυκείου</a:t>
            </a:r>
            <a:endParaRPr lang="el-GR"/>
          </a:p>
        </p:txBody>
      </p:sp>
      <p:sp>
        <p:nvSpPr>
          <p:cNvPr id="4" name="Slide Number Placeholder 3"/>
          <p:cNvSpPr>
            <a:spLocks noGrp="1"/>
          </p:cNvSpPr>
          <p:nvPr>
            <p:ph type="sldNum" sz="quarter" idx="12"/>
          </p:nvPr>
        </p:nvSpPr>
        <p:spPr/>
        <p:txBody>
          <a:bodyPr/>
          <a:lstStyle/>
          <a:p>
            <a:fld id="{F817C657-6A34-40E7-AC49-FAA15977E81E}" type="slidenum">
              <a:rPr lang="el-GR" smtClean="0"/>
              <a:pPr/>
              <a:t>6</a:t>
            </a:fld>
            <a:endParaRPr lang="el-GR"/>
          </a:p>
        </p:txBody>
      </p:sp>
      <p:sp>
        <p:nvSpPr>
          <p:cNvPr id="5" name="Title 4"/>
          <p:cNvSpPr>
            <a:spLocks noGrp="1"/>
          </p:cNvSpPr>
          <p:nvPr>
            <p:ph type="title"/>
          </p:nvPr>
        </p:nvSpPr>
        <p:spPr/>
        <p:txBody>
          <a:bodyPr>
            <a:normAutofit fontScale="90000"/>
          </a:bodyPr>
          <a:lstStyle/>
          <a:p>
            <a:r>
              <a:rPr lang="el-GR" dirty="0" smtClean="0"/>
              <a:t>Μικρο-ιστολόγια (microblogs)</a:t>
            </a:r>
            <a:br>
              <a:rPr lang="el-GR" dirty="0" smtClean="0"/>
            </a:br>
            <a:endParaRPr lang="el-GR" dirty="0"/>
          </a:p>
        </p:txBody>
      </p:sp>
      <p:pic>
        <p:nvPicPr>
          <p:cNvPr id="30722" name="Picture 2" descr="Twitter bans Russia Today and Sputnik from advertising on its ..."/>
          <p:cNvPicPr>
            <a:picLocks noChangeAspect="1" noChangeArrowheads="1"/>
          </p:cNvPicPr>
          <p:nvPr/>
        </p:nvPicPr>
        <p:blipFill>
          <a:blip r:embed="rId2"/>
          <a:srcRect/>
          <a:stretch>
            <a:fillRect/>
          </a:stretch>
        </p:blipFill>
        <p:spPr bwMode="auto">
          <a:xfrm>
            <a:off x="3071802" y="4000504"/>
            <a:ext cx="3434250" cy="192882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000108"/>
            <a:ext cx="5286412" cy="5357850"/>
          </a:xfrm>
        </p:spPr>
        <p:txBody>
          <a:bodyPr>
            <a:normAutofit fontScale="55000" lnSpcReduction="20000"/>
          </a:bodyPr>
          <a:lstStyle/>
          <a:p>
            <a:r>
              <a:rPr lang="el-GR" dirty="0" smtClean="0"/>
              <a:t>Το </a:t>
            </a:r>
            <a:r>
              <a:rPr lang="el-GR" dirty="0" smtClean="0"/>
              <a:t>wiki, </a:t>
            </a:r>
            <a:r>
              <a:rPr lang="el-GR" dirty="0" smtClean="0"/>
              <a:t>είναι </a:t>
            </a:r>
            <a:r>
              <a:rPr lang="el-GR" dirty="0" smtClean="0"/>
              <a:t>μια διαδικτυακή εφαρμογή που επιτρέπει τη </a:t>
            </a:r>
            <a:r>
              <a:rPr lang="el-GR" dirty="0" smtClean="0">
                <a:solidFill>
                  <a:schemeClr val="accent2"/>
                </a:solidFill>
              </a:rPr>
              <a:t>συνεργασία πολλών χρηστών</a:t>
            </a:r>
            <a:r>
              <a:rPr lang="el-GR" dirty="0" smtClean="0"/>
              <a:t>. </a:t>
            </a:r>
            <a:endParaRPr lang="en-US" dirty="0" smtClean="0"/>
          </a:p>
          <a:p>
            <a:r>
              <a:rPr lang="el-GR" dirty="0" smtClean="0"/>
              <a:t>Κάθε </a:t>
            </a:r>
            <a:r>
              <a:rPr lang="el-GR" dirty="0" smtClean="0"/>
              <a:t>χρήστης μπορεί να δημιουργήσει μία σελίδα στον ιστότοπο του wiki, και να προσθέσει περιεχόμενο σε αυτή. Επίσης, μπορεί να δει, να διαμορφώσει ή ακόμα και να διαγράψει τις σελίδες που έχουν δημιουργήσει οι υπόλοιποι χρήστες. </a:t>
            </a:r>
            <a:endParaRPr lang="en-US" dirty="0" smtClean="0"/>
          </a:p>
          <a:p>
            <a:endParaRPr lang="el-GR" dirty="0" smtClean="0"/>
          </a:p>
          <a:p>
            <a:r>
              <a:rPr lang="el-GR" dirty="0" smtClean="0"/>
              <a:t>Το wiki προσφέρεται για </a:t>
            </a:r>
            <a:r>
              <a:rPr lang="el-GR" b="1" dirty="0" smtClean="0">
                <a:solidFill>
                  <a:schemeClr val="accent2"/>
                </a:solidFill>
              </a:rPr>
              <a:t>συνεργατική συγγραφή εργασιών</a:t>
            </a:r>
            <a:r>
              <a:rPr lang="el-GR" dirty="0" smtClean="0"/>
              <a:t>, καθώς όλα τα μέλη του έχουν ισότιμους ρόλους (σε αντίθεση με το ιστολόγιο, στο οποίο μόνο ο συντάκτης του μπορεί να κάνει αλλαγές). </a:t>
            </a:r>
            <a:endParaRPr lang="en-US" dirty="0" smtClean="0"/>
          </a:p>
          <a:p>
            <a:endParaRPr lang="el-GR" dirty="0" smtClean="0"/>
          </a:p>
          <a:p>
            <a:r>
              <a:rPr lang="el-GR" dirty="0" smtClean="0"/>
              <a:t>Το κλασικό παράδειγμα wiki είναι η διαδικτυακή εγκυκλοπαίδεια </a:t>
            </a:r>
            <a:r>
              <a:rPr lang="el-GR" b="1" dirty="0" smtClean="0">
                <a:solidFill>
                  <a:schemeClr val="accent2"/>
                </a:solidFill>
              </a:rPr>
              <a:t>Wikipedia</a:t>
            </a:r>
            <a:r>
              <a:rPr lang="el-GR" dirty="0" smtClean="0">
                <a:solidFill>
                  <a:schemeClr val="accent2"/>
                </a:solidFill>
              </a:rPr>
              <a:t>. </a:t>
            </a:r>
            <a:r>
              <a:rPr lang="el-GR" dirty="0" smtClean="0"/>
              <a:t>Πρόκειται για ένα συλλογικό συγγραφικό έργο, ελεύθερης πρόσβασης και ελεύθερης χρήσης με πάνω από 30.000.000 άρθρα σε 287 γλώσσες. Αν και οποιοσδήποτε μπορεί να γράψει ή να διορθώσει ένα άρθρο της, λόγω ακριβώς της συλλογικότητας αυτής, το ποσοστό αξιοπιστίας των άρθρων της είναι συγκρίσιμο με αυτό μιας κλασικής εγκυκλοπαίδειας. </a:t>
            </a:r>
          </a:p>
          <a:p>
            <a:endParaRPr lang="el-GR" dirty="0"/>
          </a:p>
        </p:txBody>
      </p:sp>
      <p:sp>
        <p:nvSpPr>
          <p:cNvPr id="3" name="Footer Placeholder 2"/>
          <p:cNvSpPr>
            <a:spLocks noGrp="1"/>
          </p:cNvSpPr>
          <p:nvPr>
            <p:ph type="ftr" sz="quarter" idx="11"/>
          </p:nvPr>
        </p:nvSpPr>
        <p:spPr/>
        <p:txBody>
          <a:bodyPr/>
          <a:lstStyle/>
          <a:p>
            <a:r>
              <a:rPr lang="el-GR" smtClean="0"/>
              <a:t>Λυμπιτάκη Μαρία _ Πληροφορική Α Λυκείου</a:t>
            </a:r>
            <a:endParaRPr lang="el-GR"/>
          </a:p>
        </p:txBody>
      </p:sp>
      <p:sp>
        <p:nvSpPr>
          <p:cNvPr id="4" name="Slide Number Placeholder 3"/>
          <p:cNvSpPr>
            <a:spLocks noGrp="1"/>
          </p:cNvSpPr>
          <p:nvPr>
            <p:ph type="sldNum" sz="quarter" idx="12"/>
          </p:nvPr>
        </p:nvSpPr>
        <p:spPr/>
        <p:txBody>
          <a:bodyPr/>
          <a:lstStyle/>
          <a:p>
            <a:fld id="{F817C657-6A34-40E7-AC49-FAA15977E81E}" type="slidenum">
              <a:rPr lang="el-GR" smtClean="0"/>
              <a:pPr/>
              <a:t>7</a:t>
            </a:fld>
            <a:endParaRPr lang="el-GR"/>
          </a:p>
        </p:txBody>
      </p:sp>
      <p:sp>
        <p:nvSpPr>
          <p:cNvPr id="5" name="Title 4"/>
          <p:cNvSpPr>
            <a:spLocks noGrp="1"/>
          </p:cNvSpPr>
          <p:nvPr>
            <p:ph type="title"/>
          </p:nvPr>
        </p:nvSpPr>
        <p:spPr>
          <a:xfrm>
            <a:off x="428596" y="142852"/>
            <a:ext cx="8229600" cy="1143000"/>
          </a:xfrm>
        </p:spPr>
        <p:txBody>
          <a:bodyPr>
            <a:normAutofit fontScale="90000"/>
          </a:bodyPr>
          <a:lstStyle/>
          <a:p>
            <a:r>
              <a:rPr lang="el-GR" dirty="0" smtClean="0"/>
              <a:t>Wikis</a:t>
            </a:r>
            <a:br>
              <a:rPr lang="el-GR" dirty="0" smtClean="0"/>
            </a:br>
            <a:endParaRPr lang="el-GR" dirty="0"/>
          </a:p>
        </p:txBody>
      </p:sp>
      <p:pic>
        <p:nvPicPr>
          <p:cNvPr id="2050" name="Picture 2" descr="Εικόνα"/>
          <p:cNvPicPr>
            <a:picLocks noChangeAspect="1" noChangeArrowheads="1"/>
          </p:cNvPicPr>
          <p:nvPr/>
        </p:nvPicPr>
        <p:blipFill>
          <a:blip r:embed="rId2"/>
          <a:srcRect/>
          <a:stretch>
            <a:fillRect/>
          </a:stretch>
        </p:blipFill>
        <p:spPr bwMode="auto">
          <a:xfrm>
            <a:off x="6072198" y="1571612"/>
            <a:ext cx="2105025" cy="21526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l-GR" u="sng" dirty="0" smtClean="0">
                <a:solidFill>
                  <a:schemeClr val="accent2"/>
                </a:solidFill>
              </a:rPr>
              <a:t>Επικοινωνία </a:t>
            </a:r>
            <a:r>
              <a:rPr lang="el-GR" u="sng" dirty="0" smtClean="0">
                <a:solidFill>
                  <a:schemeClr val="accent2"/>
                </a:solidFill>
              </a:rPr>
              <a:t>με πολύ μεγάλο αριθμό ατόμων από όλο τον κόσμο,</a:t>
            </a:r>
            <a:r>
              <a:rPr lang="el-GR" u="sng" dirty="0" smtClean="0"/>
              <a:t> </a:t>
            </a:r>
            <a:r>
              <a:rPr lang="el-GR" dirty="0" smtClean="0"/>
              <a:t>με μεγάλη γεωγραφική απόσταση μεταξύ τους, με διαφορετική κουλτούρα και πολιτισμό, με διαφορετικά κοινωνικά και φυλετικά χαρακτηριστικά. </a:t>
            </a:r>
          </a:p>
          <a:p>
            <a:r>
              <a:rPr lang="el-GR" u="sng" dirty="0" smtClean="0">
                <a:solidFill>
                  <a:schemeClr val="accent2"/>
                </a:solidFill>
              </a:rPr>
              <a:t>Αναζήτηση και ανεύρεση </a:t>
            </a:r>
            <a:r>
              <a:rPr lang="el-GR" u="sng" dirty="0" smtClean="0">
                <a:solidFill>
                  <a:schemeClr val="accent2"/>
                </a:solidFill>
              </a:rPr>
              <a:t>πληροφοριών από όλο τον κόσμο</a:t>
            </a:r>
            <a:r>
              <a:rPr lang="el-GR" u="sng" dirty="0" smtClean="0"/>
              <a:t> </a:t>
            </a:r>
            <a:r>
              <a:rPr lang="el-GR" dirty="0" smtClean="0"/>
              <a:t>σε άμεσο και πραγματικό χρόνο. </a:t>
            </a:r>
          </a:p>
          <a:p>
            <a:r>
              <a:rPr lang="el-GR" u="sng" dirty="0" smtClean="0">
                <a:solidFill>
                  <a:schemeClr val="accent2"/>
                </a:solidFill>
              </a:rPr>
              <a:t>Συνεργασία, ανταλλαγή υλικού</a:t>
            </a:r>
          </a:p>
          <a:p>
            <a:pPr>
              <a:buNone/>
            </a:pPr>
            <a:r>
              <a:rPr lang="el-GR" dirty="0" smtClean="0">
                <a:solidFill>
                  <a:schemeClr val="accent2"/>
                </a:solidFill>
              </a:rPr>
              <a:t>   </a:t>
            </a:r>
            <a:r>
              <a:rPr lang="el-GR" u="sng" dirty="0" smtClean="0">
                <a:solidFill>
                  <a:schemeClr val="accent2"/>
                </a:solidFill>
              </a:rPr>
              <a:t>και διαμοιρασμός </a:t>
            </a:r>
            <a:r>
              <a:rPr lang="el-GR" u="sng" dirty="0" smtClean="0">
                <a:solidFill>
                  <a:schemeClr val="accent2"/>
                </a:solidFill>
              </a:rPr>
              <a:t>απόψεων</a:t>
            </a:r>
            <a:r>
              <a:rPr lang="el-GR" u="sng" dirty="0" smtClean="0"/>
              <a:t>. </a:t>
            </a:r>
          </a:p>
          <a:p>
            <a:endParaRPr lang="el-GR" dirty="0"/>
          </a:p>
        </p:txBody>
      </p:sp>
      <p:sp>
        <p:nvSpPr>
          <p:cNvPr id="3" name="Footer Placeholder 2"/>
          <p:cNvSpPr>
            <a:spLocks noGrp="1"/>
          </p:cNvSpPr>
          <p:nvPr>
            <p:ph type="ftr" sz="quarter" idx="11"/>
          </p:nvPr>
        </p:nvSpPr>
        <p:spPr/>
        <p:txBody>
          <a:bodyPr/>
          <a:lstStyle/>
          <a:p>
            <a:r>
              <a:rPr lang="el-GR" smtClean="0"/>
              <a:t>Λυμπιτάκη Μαρία _ Πληροφορική Α Λυκείου</a:t>
            </a:r>
            <a:endParaRPr lang="el-GR"/>
          </a:p>
        </p:txBody>
      </p:sp>
      <p:sp>
        <p:nvSpPr>
          <p:cNvPr id="4" name="Slide Number Placeholder 3"/>
          <p:cNvSpPr>
            <a:spLocks noGrp="1"/>
          </p:cNvSpPr>
          <p:nvPr>
            <p:ph type="sldNum" sz="quarter" idx="12"/>
          </p:nvPr>
        </p:nvSpPr>
        <p:spPr/>
        <p:txBody>
          <a:bodyPr/>
          <a:lstStyle/>
          <a:p>
            <a:fld id="{F817C657-6A34-40E7-AC49-FAA15977E81E}" type="slidenum">
              <a:rPr lang="el-GR" smtClean="0"/>
              <a:pPr/>
              <a:t>8</a:t>
            </a:fld>
            <a:endParaRPr lang="el-GR"/>
          </a:p>
        </p:txBody>
      </p:sp>
      <p:sp>
        <p:nvSpPr>
          <p:cNvPr id="5" name="Title 4"/>
          <p:cNvSpPr>
            <a:spLocks noGrp="1"/>
          </p:cNvSpPr>
          <p:nvPr>
            <p:ph type="title"/>
          </p:nvPr>
        </p:nvSpPr>
        <p:spPr>
          <a:xfrm>
            <a:off x="500034" y="642918"/>
            <a:ext cx="8229600" cy="571504"/>
          </a:xfrm>
        </p:spPr>
        <p:txBody>
          <a:bodyPr>
            <a:normAutofit fontScale="90000"/>
          </a:bodyPr>
          <a:lstStyle/>
          <a:p>
            <a:r>
              <a:rPr lang="el-GR" dirty="0" smtClean="0"/>
              <a:t>Πλεονεκτήματα Χρήσης Κοινωνικών Δικτύων</a:t>
            </a:r>
            <a:br>
              <a:rPr lang="el-GR" dirty="0" smtClean="0"/>
            </a:br>
            <a:endParaRPr lang="el-GR" dirty="0"/>
          </a:p>
        </p:txBody>
      </p:sp>
      <p:pic>
        <p:nvPicPr>
          <p:cNvPr id="31746" name="Picture 2" descr="Εικόνα"/>
          <p:cNvPicPr>
            <a:picLocks noChangeAspect="1" noChangeArrowheads="1"/>
          </p:cNvPicPr>
          <p:nvPr/>
        </p:nvPicPr>
        <p:blipFill>
          <a:blip r:embed="rId2"/>
          <a:srcRect/>
          <a:stretch>
            <a:fillRect/>
          </a:stretch>
        </p:blipFill>
        <p:spPr bwMode="auto">
          <a:xfrm>
            <a:off x="6429388" y="4500570"/>
            <a:ext cx="2562225" cy="177165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428736"/>
            <a:ext cx="8358246" cy="2357454"/>
          </a:xfrm>
        </p:spPr>
        <p:txBody>
          <a:bodyPr>
            <a:normAutofit fontScale="85000" lnSpcReduction="10000"/>
          </a:bodyPr>
          <a:lstStyle/>
          <a:p>
            <a:r>
              <a:rPr lang="el-GR" b="1" dirty="0" smtClean="0">
                <a:solidFill>
                  <a:schemeClr val="accent2"/>
                </a:solidFill>
              </a:rPr>
              <a:t>Υπερβολική Ενασχόληση</a:t>
            </a:r>
            <a:r>
              <a:rPr lang="el-GR" dirty="0" smtClean="0"/>
              <a:t>. </a:t>
            </a:r>
            <a:r>
              <a:rPr lang="el-GR" dirty="0" smtClean="0"/>
              <a:t>Έχουν </a:t>
            </a:r>
            <a:r>
              <a:rPr lang="el-GR" dirty="0" smtClean="0"/>
              <a:t>καταγραφεί περιπτώσεις ανθρώπων που αισθάνονται ότι ζουν μια εμπειρία μόνο αν την «ανεβάσουν» στο προφίλ τους, «ποστάρουν» συνεχώς τους φίλους τους και ελέγχουν συνεχώς για απαντήσεις στα μηνύματά τους, με αποτέλεσμα να ζουν περισσότερο στον </a:t>
            </a:r>
            <a:r>
              <a:rPr lang="el-GR" dirty="0" smtClean="0"/>
              <a:t>ψηφιακό </a:t>
            </a:r>
            <a:r>
              <a:rPr lang="el-GR" dirty="0" smtClean="0"/>
              <a:t>κόσμο παρά στον πραγματικό.</a:t>
            </a:r>
            <a:endParaRPr lang="el-GR" dirty="0"/>
          </a:p>
        </p:txBody>
      </p:sp>
      <p:sp>
        <p:nvSpPr>
          <p:cNvPr id="3" name="Footer Placeholder 2"/>
          <p:cNvSpPr>
            <a:spLocks noGrp="1"/>
          </p:cNvSpPr>
          <p:nvPr>
            <p:ph type="ftr" sz="quarter" idx="11"/>
          </p:nvPr>
        </p:nvSpPr>
        <p:spPr/>
        <p:txBody>
          <a:bodyPr/>
          <a:lstStyle/>
          <a:p>
            <a:r>
              <a:rPr lang="el-GR" smtClean="0"/>
              <a:t>Λυμπιτάκη Μαρία _ Πληροφορική Α Λυκείου</a:t>
            </a:r>
            <a:endParaRPr lang="el-GR"/>
          </a:p>
        </p:txBody>
      </p:sp>
      <p:sp>
        <p:nvSpPr>
          <p:cNvPr id="4" name="Slide Number Placeholder 3"/>
          <p:cNvSpPr>
            <a:spLocks noGrp="1"/>
          </p:cNvSpPr>
          <p:nvPr>
            <p:ph type="sldNum" sz="quarter" idx="12"/>
          </p:nvPr>
        </p:nvSpPr>
        <p:spPr/>
        <p:txBody>
          <a:bodyPr/>
          <a:lstStyle/>
          <a:p>
            <a:fld id="{F817C657-6A34-40E7-AC49-FAA15977E81E}" type="slidenum">
              <a:rPr lang="el-GR" smtClean="0"/>
              <a:pPr/>
              <a:t>9</a:t>
            </a:fld>
            <a:endParaRPr lang="el-GR"/>
          </a:p>
        </p:txBody>
      </p:sp>
      <p:sp>
        <p:nvSpPr>
          <p:cNvPr id="7" name="Title 4"/>
          <p:cNvSpPr>
            <a:spLocks noGrp="1"/>
          </p:cNvSpPr>
          <p:nvPr>
            <p:ph type="title"/>
          </p:nvPr>
        </p:nvSpPr>
        <p:spPr>
          <a:xfrm>
            <a:off x="500034" y="642918"/>
            <a:ext cx="8229600" cy="571504"/>
          </a:xfrm>
        </p:spPr>
        <p:txBody>
          <a:bodyPr>
            <a:normAutofit fontScale="90000"/>
          </a:bodyPr>
          <a:lstStyle/>
          <a:p>
            <a:r>
              <a:rPr lang="el-GR" dirty="0" smtClean="0"/>
              <a:t>Μειονεκτήματα Χρήσης </a:t>
            </a:r>
            <a:r>
              <a:rPr lang="el-GR" dirty="0" smtClean="0"/>
              <a:t>Κοινωνικών Δικτύων</a:t>
            </a:r>
            <a:br>
              <a:rPr lang="el-GR" dirty="0" smtClean="0"/>
            </a:br>
            <a:endParaRPr lang="el-GR" dirty="0"/>
          </a:p>
        </p:txBody>
      </p:sp>
      <p:pic>
        <p:nvPicPr>
          <p:cNvPr id="37890" name="Picture 2" descr="Σχετική εικόνα"/>
          <p:cNvPicPr>
            <a:picLocks noChangeAspect="1" noChangeArrowheads="1"/>
          </p:cNvPicPr>
          <p:nvPr/>
        </p:nvPicPr>
        <p:blipFill>
          <a:blip r:embed="rId2"/>
          <a:srcRect/>
          <a:stretch>
            <a:fillRect/>
          </a:stretch>
        </p:blipFill>
        <p:spPr bwMode="auto">
          <a:xfrm>
            <a:off x="2857488" y="4000504"/>
            <a:ext cx="4054956" cy="228601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1116</TotalTime>
  <Words>1196</Words>
  <Application>Microsoft Office PowerPoint</Application>
  <PresentationFormat>On-screen Show (4:3)</PresentationFormat>
  <Paragraphs>85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Concourse</vt:lpstr>
      <vt:lpstr>ΚΟΙΝΩΝΙΚΑ ΔΙΚΤΥΑ</vt:lpstr>
      <vt:lpstr>Κατηγορίες Κοινωνικών Δικτύων </vt:lpstr>
      <vt:lpstr>Μέσα ή Ιστοσελίδες Κοινωνικής Δικτύωσης (Social Networks) </vt:lpstr>
      <vt:lpstr>Slide 4</vt:lpstr>
      <vt:lpstr>Ιστολόγια (Blogs) </vt:lpstr>
      <vt:lpstr>Μικρο-ιστολόγια (microblogs) </vt:lpstr>
      <vt:lpstr>Wikis </vt:lpstr>
      <vt:lpstr>Πλεονεκτήματα Χρήσης Κοινωνικών Δικτύων </vt:lpstr>
      <vt:lpstr>Μειονεκτήματα Χρήσης Κοινωνικών Δικτύων </vt:lpstr>
      <vt:lpstr>Διαμοιρασμός Προσωπικών Δεδομένων.  </vt:lpstr>
      <vt:lpstr>Παραχώρηση Προσωπικών Δεδομένων.</vt:lpstr>
      <vt:lpstr>Εξαπάτηση και κλοπή ταυτότητας.</vt:lpstr>
      <vt:lpstr>Ηλεκτρονικός Εκφοβισμός (Cyber-Bullying).</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giorgos</dc:creator>
  <cp:lastModifiedBy>Thanasis</cp:lastModifiedBy>
  <cp:revision>77</cp:revision>
  <dcterms:created xsi:type="dcterms:W3CDTF">2014-03-02T14:38:10Z</dcterms:created>
  <dcterms:modified xsi:type="dcterms:W3CDTF">2020-04-28T19:25:25Z</dcterms:modified>
</cp:coreProperties>
</file>