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62" r:id="rId2"/>
    <p:sldId id="272" r:id="rId3"/>
    <p:sldId id="264" r:id="rId4"/>
    <p:sldId id="267" r:id="rId5"/>
    <p:sldId id="268" r:id="rId6"/>
    <p:sldId id="273" r:id="rId7"/>
    <p:sldId id="265" r:id="rId8"/>
    <p:sldId id="269" r:id="rId9"/>
    <p:sldId id="271" r:id="rId10"/>
    <p:sldId id="270" r:id="rId11"/>
    <p:sldId id="274" r:id="rId12"/>
    <p:sldId id="266" r:id="rId13"/>
    <p:sldId id="275" r:id="rId14"/>
    <p:sldId id="276" r:id="rId15"/>
    <p:sldId id="27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4A3147D-5580-4712-9066-B1014DDF0194}" type="slidenum">
              <a:rPr lang="el-GR" smtClean="0"/>
              <a:t>‹#›</a:t>
            </a:fld>
            <a:endParaRPr lang="el-G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617A20C-CC49-4550-92FE-D5AEF0608B63}" type="datetimeFigureOut">
              <a:rPr lang="el-GR" smtClean="0"/>
              <a:t>8/11/2020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4A3147D-5580-4712-9066-B1014DDF0194}" type="slidenum">
              <a:rPr lang="el-GR" smtClean="0"/>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17A20C-CC49-4550-92FE-D5AEF0608B63}" type="datetimeFigureOut">
              <a:rPr lang="el-GR" smtClean="0"/>
              <a:t>8/11/2020</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A3147D-5580-4712-9066-B1014DDF0194}" type="slidenum">
              <a:rPr lang="el-GR" smtClean="0"/>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med">
    <p:wipe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052736"/>
          </a:xfrm>
        </p:spPr>
        <p:txBody>
          <a:bodyPr/>
          <a:lstStyle/>
          <a:p>
            <a:pPr algn="ctr"/>
            <a:r>
              <a:rPr lang="en-US" b="1" u="sng" dirty="0" smtClean="0"/>
              <a:t>Web 2.0</a:t>
            </a:r>
            <a:endParaRPr lang="el-GR" b="1" u="sng" dirty="0"/>
          </a:p>
        </p:txBody>
      </p:sp>
      <p:sp>
        <p:nvSpPr>
          <p:cNvPr id="3" name="2 - Θέση περιεχομένου"/>
          <p:cNvSpPr>
            <a:spLocks noGrp="1"/>
          </p:cNvSpPr>
          <p:nvPr>
            <p:ph idx="1"/>
          </p:nvPr>
        </p:nvSpPr>
        <p:spPr>
          <a:xfrm>
            <a:off x="323528" y="1556792"/>
            <a:ext cx="5266928" cy="4493096"/>
          </a:xfrm>
        </p:spPr>
        <p:txBody>
          <a:bodyPr>
            <a:normAutofit/>
          </a:bodyPr>
          <a:lstStyle/>
          <a:p>
            <a:r>
              <a:rPr lang="el-GR" sz="2800" dirty="0" smtClean="0"/>
              <a:t>Μια </a:t>
            </a:r>
            <a:r>
              <a:rPr lang="el-GR" sz="2800" dirty="0"/>
              <a:t>ιστοσελίδα του </a:t>
            </a:r>
            <a:r>
              <a:rPr lang="el-GR" sz="2800" dirty="0" err="1"/>
              <a:t>web</a:t>
            </a:r>
            <a:r>
              <a:rPr lang="el-GR" sz="2800" dirty="0"/>
              <a:t> 2.0 επιτρέπει στους χρήστες της να </a:t>
            </a:r>
            <a:endParaRPr lang="en-US" sz="2800" dirty="0" smtClean="0"/>
          </a:p>
          <a:p>
            <a:pPr lvl="1"/>
            <a:r>
              <a:rPr lang="el-GR" sz="2800" dirty="0" smtClean="0"/>
              <a:t>αλληλεπιδρούν </a:t>
            </a:r>
            <a:r>
              <a:rPr lang="el-GR" sz="2800" dirty="0"/>
              <a:t>και να συνεργάζονται στο πλαίσιο μιας εικονικής </a:t>
            </a:r>
            <a:r>
              <a:rPr lang="el-GR" sz="2800" dirty="0" smtClean="0"/>
              <a:t>κοινότητας</a:t>
            </a:r>
            <a:endParaRPr lang="en-US" sz="2800" dirty="0" smtClean="0"/>
          </a:p>
          <a:p>
            <a:pPr lvl="1"/>
            <a:r>
              <a:rPr lang="el-GR" sz="2800" dirty="0" smtClean="0"/>
              <a:t>Δημιουργούν </a:t>
            </a:r>
            <a:r>
              <a:rPr lang="el-GR" sz="2800" dirty="0"/>
              <a:t>οι ίδιοι το περιεχόμενο. </a:t>
            </a:r>
            <a:endParaRPr lang="en-US" sz="2800" dirty="0"/>
          </a:p>
          <a:p>
            <a:endParaRPr lang="en-US" dirty="0"/>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5580112" y="1988840"/>
            <a:ext cx="3312368" cy="310534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Autofit/>
          </a:bodyPr>
          <a:lstStyle/>
          <a:p>
            <a:pPr algn="ctr"/>
            <a:r>
              <a:rPr lang="el-GR" sz="4000" b="1" dirty="0" smtClean="0"/>
              <a:t>Φτιάξε το δικό σου ψηφιακό περιοδικό ή εφημερίδα!</a:t>
            </a:r>
            <a:endParaRPr lang="el-GR" sz="4000" b="1" dirty="0"/>
          </a:p>
        </p:txBody>
      </p:sp>
      <p:pic>
        <p:nvPicPr>
          <p:cNvPr id="11266" name="Picture 2"/>
          <p:cNvPicPr>
            <a:picLocks noGrp="1" noChangeAspect="1" noChangeArrowheads="1"/>
          </p:cNvPicPr>
          <p:nvPr>
            <p:ph idx="1"/>
          </p:nvPr>
        </p:nvPicPr>
        <p:blipFill>
          <a:blip r:embed="rId2" cstate="print"/>
          <a:srcRect l="21565" t="9425" r="22454" b="6910"/>
          <a:stretch>
            <a:fillRect/>
          </a:stretch>
        </p:blipFill>
        <p:spPr bwMode="auto">
          <a:xfrm>
            <a:off x="1907704" y="1628800"/>
            <a:ext cx="5760640" cy="4663375"/>
          </a:xfrm>
          <a:prstGeom prst="rect">
            <a:avLst/>
          </a:prstGeom>
          <a:noFill/>
          <a:ln w="9525">
            <a:noFill/>
            <a:miter lim="800000"/>
            <a:headEnd/>
            <a:tailEnd/>
          </a:ln>
        </p:spPr>
      </p:pic>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Autofit/>
          </a:bodyPr>
          <a:lstStyle/>
          <a:p>
            <a:pPr algn="ctr"/>
            <a:r>
              <a:rPr lang="el-GR" sz="4400" dirty="0" smtClean="0"/>
              <a:t>Δημιούργησε τη δική σου παρουσίαση</a:t>
            </a:r>
            <a:endParaRPr lang="el-GR" sz="4400" dirty="0"/>
          </a:p>
        </p:txBody>
      </p:sp>
      <p:pic>
        <p:nvPicPr>
          <p:cNvPr id="14338" name="Picture 2"/>
          <p:cNvPicPr>
            <a:picLocks noGrp="1" noChangeAspect="1" noChangeArrowheads="1"/>
          </p:cNvPicPr>
          <p:nvPr>
            <p:ph idx="1"/>
          </p:nvPr>
        </p:nvPicPr>
        <p:blipFill>
          <a:blip r:embed="rId2" cstate="print"/>
          <a:srcRect l="13329" t="9843" r="14695" b="9773"/>
          <a:stretch>
            <a:fillRect/>
          </a:stretch>
        </p:blipFill>
        <p:spPr bwMode="auto">
          <a:xfrm>
            <a:off x="971600" y="1700808"/>
            <a:ext cx="7261052" cy="4392488"/>
          </a:xfrm>
          <a:prstGeom prst="rect">
            <a:avLst/>
          </a:prstGeom>
          <a:noFill/>
          <a:ln w="9525">
            <a:noFill/>
            <a:miter lim="800000"/>
            <a:headEnd/>
            <a:tailEnd/>
          </a:ln>
        </p:spPr>
      </p:pic>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620688"/>
            <a:ext cx="6192688" cy="4525963"/>
          </a:xfrm>
        </p:spPr>
        <p:txBody>
          <a:bodyPr/>
          <a:lstStyle/>
          <a:p>
            <a:r>
              <a:rPr lang="el-GR" sz="2800" dirty="0" smtClean="0"/>
              <a:t>Παραδείγματα </a:t>
            </a:r>
            <a:r>
              <a:rPr lang="el-GR" sz="2800" dirty="0" err="1" smtClean="0"/>
              <a:t>web</a:t>
            </a:r>
            <a:r>
              <a:rPr lang="el-GR" sz="2800" dirty="0" smtClean="0"/>
              <a:t> 2.0 είναι ακόμη </a:t>
            </a:r>
          </a:p>
          <a:p>
            <a:pPr lvl="1"/>
            <a:r>
              <a:rPr lang="el-GR" sz="2800" dirty="0" smtClean="0"/>
              <a:t>τα </a:t>
            </a:r>
            <a:r>
              <a:rPr lang="el-GR" sz="2800" dirty="0" err="1" smtClean="0"/>
              <a:t>wiki</a:t>
            </a:r>
            <a:r>
              <a:rPr lang="en-US" sz="2800" dirty="0" smtClean="0"/>
              <a:t>s (</a:t>
            </a:r>
            <a:r>
              <a:rPr lang="en-US" sz="2800" dirty="0" err="1" smtClean="0"/>
              <a:t>wikipedia</a:t>
            </a:r>
            <a:r>
              <a:rPr lang="en-US" sz="2800" dirty="0" smtClean="0"/>
              <a:t>)</a:t>
            </a:r>
            <a:endParaRPr lang="el-GR" sz="2800" dirty="0" smtClean="0"/>
          </a:p>
          <a:p>
            <a:pPr lvl="1"/>
            <a:r>
              <a:rPr lang="el-GR" sz="2800" dirty="0" smtClean="0"/>
              <a:t>οι ηλεκτρονικές υπηρεσίες κοινωνικών δικτύων</a:t>
            </a:r>
            <a:r>
              <a:rPr lang="en-US" sz="2800" dirty="0" smtClean="0"/>
              <a:t> (</a:t>
            </a:r>
            <a:r>
              <a:rPr lang="en-US" sz="2800" dirty="0" err="1" smtClean="0"/>
              <a:t>facebook</a:t>
            </a:r>
            <a:r>
              <a:rPr lang="en-US" sz="2800" dirty="0" smtClean="0"/>
              <a:t>, </a:t>
            </a:r>
            <a:r>
              <a:rPr lang="en-US" sz="2800" dirty="0" err="1" smtClean="0"/>
              <a:t>instagram</a:t>
            </a:r>
            <a:r>
              <a:rPr lang="en-US" sz="2800" dirty="0" smtClean="0"/>
              <a:t>, LinkedIn)</a:t>
            </a:r>
            <a:endParaRPr lang="el-GR" sz="2800" dirty="0" smtClean="0"/>
          </a:p>
          <a:p>
            <a:pPr lvl="1"/>
            <a:r>
              <a:rPr lang="el-GR" sz="2800" dirty="0" smtClean="0"/>
              <a:t>και οι πλατφόρμες συνεργασίας</a:t>
            </a:r>
          </a:p>
          <a:p>
            <a:endParaRPr lang="el-GR" dirty="0"/>
          </a:p>
        </p:txBody>
      </p:sp>
      <p:pic>
        <p:nvPicPr>
          <p:cNvPr id="4" name="3 - Εικόνα" descr="400px-Wikipedia_Community_cartoon_-_high_quality.png"/>
          <p:cNvPicPr>
            <a:picLocks noChangeAspect="1"/>
          </p:cNvPicPr>
          <p:nvPr/>
        </p:nvPicPr>
        <p:blipFill>
          <a:blip r:embed="rId2" cstate="print"/>
          <a:stretch>
            <a:fillRect/>
          </a:stretch>
        </p:blipFill>
        <p:spPr>
          <a:xfrm>
            <a:off x="6588224" y="620688"/>
            <a:ext cx="2193032" cy="2132724"/>
          </a:xfrm>
          <a:prstGeom prst="rect">
            <a:avLst/>
          </a:prstGeom>
        </p:spPr>
      </p:pic>
      <p:pic>
        <p:nvPicPr>
          <p:cNvPr id="7" name="6 - Εικόνα" descr="web2.0-social.png"/>
          <p:cNvPicPr>
            <a:picLocks noChangeAspect="1"/>
          </p:cNvPicPr>
          <p:nvPr/>
        </p:nvPicPr>
        <p:blipFill>
          <a:blip r:embed="rId3" cstate="print"/>
          <a:stretch>
            <a:fillRect/>
          </a:stretch>
        </p:blipFill>
        <p:spPr>
          <a:xfrm>
            <a:off x="2051720" y="3573016"/>
            <a:ext cx="4887267" cy="2943531"/>
          </a:xfrm>
          <a:prstGeom prst="rect">
            <a:avLst/>
          </a:prstGeom>
        </p:spPr>
      </p:pic>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pPr algn="ctr"/>
            <a:r>
              <a:rPr lang="el-GR" dirty="0" smtClean="0"/>
              <a:t>Σημασιολογικός Ιστός (Web 3.0)</a:t>
            </a:r>
            <a:br>
              <a:rPr lang="el-GR" dirty="0" smtClean="0"/>
            </a:br>
            <a:endParaRPr lang="el-GR" dirty="0"/>
          </a:p>
        </p:txBody>
      </p:sp>
      <p:sp>
        <p:nvSpPr>
          <p:cNvPr id="3" name="2 - Θέση περιεχομένου"/>
          <p:cNvSpPr>
            <a:spLocks noGrp="1"/>
          </p:cNvSpPr>
          <p:nvPr>
            <p:ph idx="1"/>
          </p:nvPr>
        </p:nvSpPr>
        <p:spPr>
          <a:xfrm>
            <a:off x="467544" y="1268760"/>
            <a:ext cx="8229600" cy="4389120"/>
          </a:xfrm>
        </p:spPr>
        <p:txBody>
          <a:bodyPr>
            <a:normAutofit fontScale="92500" lnSpcReduction="10000"/>
          </a:bodyPr>
          <a:lstStyle/>
          <a:p>
            <a:pPr fontAlgn="t"/>
            <a:r>
              <a:rPr lang="el-GR" dirty="0" smtClean="0"/>
              <a:t>Καθώς </a:t>
            </a:r>
            <a:r>
              <a:rPr lang="el-GR" dirty="0" smtClean="0"/>
              <a:t>εξελίσσεται ο παγκόσμιος ιστός, ο όρος </a:t>
            </a:r>
            <a:r>
              <a:rPr lang="el-GR" dirty="0" err="1" smtClean="0"/>
              <a:t>web</a:t>
            </a:r>
            <a:r>
              <a:rPr lang="el-GR" dirty="0" smtClean="0"/>
              <a:t> 3.0 επισημαίνει τη στροφή προς τον «έξυπνο» νοήμονα Ιστό που θα καταλαβαίνει τις απαιτήσεις του χρήστη.</a:t>
            </a:r>
          </a:p>
          <a:p>
            <a:pPr fontAlgn="t"/>
            <a:r>
              <a:rPr lang="el-GR" dirty="0" smtClean="0"/>
              <a:t>Ο λεγόμενος και Σημασιολογικός Ιστός, </a:t>
            </a:r>
            <a:r>
              <a:rPr lang="el-GR" dirty="0" err="1" smtClean="0"/>
              <a:t>web</a:t>
            </a:r>
            <a:r>
              <a:rPr lang="el-GR" dirty="0" smtClean="0"/>
              <a:t> 3.0, επικεντρώνεται στη σημασία του περιεχομένου. </a:t>
            </a:r>
            <a:r>
              <a:rPr lang="el-GR" dirty="0" smtClean="0"/>
              <a:t>Με τη βοήθεια της Τεχνητής Νοημοσύνης, </a:t>
            </a:r>
            <a:r>
              <a:rPr lang="el-GR" dirty="0" smtClean="0"/>
              <a:t>η αναζήτηση πλέον θα γίνεται με κανονικές εκφράσεις και προτάσεις αντί λέξεων-κλειδιών. </a:t>
            </a:r>
          </a:p>
          <a:p>
            <a:pPr fontAlgn="t">
              <a:buNone/>
            </a:pPr>
            <a:r>
              <a:rPr lang="el-GR" dirty="0" smtClean="0"/>
              <a:t/>
            </a:r>
            <a:br>
              <a:rPr lang="el-GR" dirty="0" smtClean="0"/>
            </a:br>
            <a:endParaRPr lang="el-GR" dirty="0" smtClean="0"/>
          </a:p>
          <a:p>
            <a:pPr>
              <a:buNone/>
            </a:pPr>
            <a:r>
              <a:rPr lang="el-GR" dirty="0" smtClean="0"/>
              <a:t/>
            </a:r>
            <a:br>
              <a:rPr lang="el-GR" dirty="0" smtClean="0"/>
            </a:br>
            <a:endParaRPr lang="el-GR" dirty="0"/>
          </a:p>
        </p:txBody>
      </p:sp>
      <p:pic>
        <p:nvPicPr>
          <p:cNvPr id="4" name="3 - Εικόνα" descr="1_yH0yrqHy8vyT_Y5Jo_uhTw.jpeg"/>
          <p:cNvPicPr>
            <a:picLocks noChangeAspect="1"/>
          </p:cNvPicPr>
          <p:nvPr/>
        </p:nvPicPr>
        <p:blipFill>
          <a:blip r:embed="rId2" cstate="print"/>
          <a:stretch>
            <a:fillRect/>
          </a:stretch>
        </p:blipFill>
        <p:spPr>
          <a:xfrm>
            <a:off x="2339752" y="4149080"/>
            <a:ext cx="4474071" cy="2425914"/>
          </a:xfrm>
          <a:prstGeom prst="rect">
            <a:avLst/>
          </a:prstGeom>
        </p:spPr>
      </p:pic>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rmAutofit fontScale="90000"/>
          </a:bodyPr>
          <a:lstStyle/>
          <a:p>
            <a:r>
              <a:rPr lang="el-GR" dirty="0" smtClean="0"/>
              <a:t>Σκοπός</a:t>
            </a:r>
            <a:br>
              <a:rPr lang="el-GR" dirty="0" smtClean="0"/>
            </a:br>
            <a:endParaRPr lang="el-GR" dirty="0"/>
          </a:p>
        </p:txBody>
      </p:sp>
      <p:sp>
        <p:nvSpPr>
          <p:cNvPr id="3" name="2 - Θέση περιεχομένου"/>
          <p:cNvSpPr>
            <a:spLocks noGrp="1"/>
          </p:cNvSpPr>
          <p:nvPr>
            <p:ph idx="1"/>
          </p:nvPr>
        </p:nvSpPr>
        <p:spPr>
          <a:xfrm>
            <a:off x="323528" y="1196752"/>
            <a:ext cx="8229600" cy="4389120"/>
          </a:xfrm>
        </p:spPr>
        <p:txBody>
          <a:bodyPr>
            <a:normAutofit/>
          </a:bodyPr>
          <a:lstStyle/>
          <a:p>
            <a:pPr fontAlgn="t"/>
            <a:r>
              <a:rPr lang="el-GR" dirty="0" smtClean="0"/>
              <a:t>Ο </a:t>
            </a:r>
            <a:r>
              <a:rPr lang="el-GR" dirty="0" smtClean="0"/>
              <a:t>Ιστός 3.0 επιχειρεί να συνδέσει σημασίες και νοήματα αντί για πληροφορίες, επιχειρεί να φέρει στον χρήστη τις πληροφορίες που ζητάει χωρίς να πρέπει ο χρήστης να τις μετατρέψει σε μορφή που να καταλαβαίνει ο υπολογιστής</a:t>
            </a:r>
            <a:r>
              <a:rPr lang="el-GR" dirty="0" smtClean="0"/>
              <a:t>.</a:t>
            </a:r>
            <a:r>
              <a:rPr lang="el-GR" dirty="0" smtClean="0"/>
              <a:t/>
            </a:r>
            <a:br>
              <a:rPr lang="el-GR" dirty="0" smtClean="0"/>
            </a:br>
            <a:endParaRPr lang="el-GR" dirty="0" smtClean="0"/>
          </a:p>
          <a:p>
            <a:pPr fontAlgn="t">
              <a:buNone/>
            </a:pPr>
            <a:endParaRPr lang="en-US" dirty="0" smtClean="0"/>
          </a:p>
          <a:p>
            <a:pPr fontAlgn="t">
              <a:buNone/>
            </a:pPr>
            <a:r>
              <a:rPr lang="el-GR" dirty="0" smtClean="0"/>
              <a:t/>
            </a:r>
            <a:br>
              <a:rPr lang="el-GR" dirty="0" smtClean="0"/>
            </a:br>
            <a:endParaRPr lang="el-GR" dirty="0"/>
          </a:p>
        </p:txBody>
      </p:sp>
      <p:pic>
        <p:nvPicPr>
          <p:cNvPr id="5" name="4 - Εικόνα" descr="web-1-2-3-1024x403.png"/>
          <p:cNvPicPr>
            <a:picLocks noChangeAspect="1"/>
          </p:cNvPicPr>
          <p:nvPr/>
        </p:nvPicPr>
        <p:blipFill>
          <a:blip r:embed="rId2" cstate="print"/>
          <a:stretch>
            <a:fillRect/>
          </a:stretch>
        </p:blipFill>
        <p:spPr>
          <a:xfrm>
            <a:off x="755576" y="3212976"/>
            <a:ext cx="7884368" cy="3102930"/>
          </a:xfrm>
          <a:prstGeom prst="rect">
            <a:avLst/>
          </a:prstGeom>
        </p:spPr>
      </p:pic>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6"/>
            <a:ext cx="8229600" cy="4389120"/>
          </a:xfrm>
        </p:spPr>
        <p:txBody>
          <a:bodyPr>
            <a:normAutofit/>
          </a:bodyPr>
          <a:lstStyle/>
          <a:p>
            <a:r>
              <a:rPr lang="el-GR" dirty="0" smtClean="0"/>
              <a:t>Οι άνθρωποι είναι ικανοί να χρησιμοποιούν τις δυνατότητες του ιστού, όπως να βρίσκουν μεταφράσεις για άλλες γλώσσες, να δεσμεύουν ένα βιβλίο από την βιβλιοθήκη, να ψάχνουν την χαμηλότερη τιμή για ένα DVD, κ.α. </a:t>
            </a:r>
            <a:endParaRPr lang="en-US" dirty="0" smtClean="0"/>
          </a:p>
          <a:p>
            <a:pPr>
              <a:buNone/>
            </a:pPr>
            <a:endParaRPr lang="el-GR" dirty="0"/>
          </a:p>
        </p:txBody>
      </p:sp>
      <p:pic>
        <p:nvPicPr>
          <p:cNvPr id="4" name="3 - Εικόνα" descr="web3.jpg"/>
          <p:cNvPicPr>
            <a:picLocks noChangeAspect="1"/>
          </p:cNvPicPr>
          <p:nvPr/>
        </p:nvPicPr>
        <p:blipFill>
          <a:blip r:embed="rId2" cstate="print"/>
          <a:stretch>
            <a:fillRect/>
          </a:stretch>
        </p:blipFill>
        <p:spPr>
          <a:xfrm>
            <a:off x="2555776" y="2564904"/>
            <a:ext cx="4142234" cy="4142234"/>
          </a:xfrm>
          <a:prstGeom prst="rect">
            <a:avLst/>
          </a:prstGeom>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564904"/>
            <a:ext cx="4104456" cy="2664296"/>
          </a:xfrm>
        </p:spPr>
        <p:txBody>
          <a:bodyPr>
            <a:noAutofit/>
          </a:bodyPr>
          <a:lstStyle/>
          <a:p>
            <a:pPr algn="ctr"/>
            <a:r>
              <a:rPr lang="el-GR" sz="2800" dirty="0" smtClean="0"/>
              <a:t>Σε αντίθεση, ο χρήστης μιας ιστοσελίδας του «απλού» Παγκόσμιου Ιστού ή </a:t>
            </a:r>
            <a:r>
              <a:rPr lang="en-US" sz="2800" dirty="0" smtClean="0"/>
              <a:t/>
            </a:r>
            <a:br>
              <a:rPr lang="en-US" sz="2800" dirty="0" smtClean="0"/>
            </a:br>
            <a:r>
              <a:rPr lang="el-GR" sz="2800" dirty="0" err="1" smtClean="0"/>
              <a:t>web</a:t>
            </a:r>
            <a:r>
              <a:rPr lang="el-GR" sz="2800" dirty="0" smtClean="0"/>
              <a:t> </a:t>
            </a:r>
            <a:r>
              <a:rPr lang="el-GR" sz="2800" dirty="0" smtClean="0"/>
              <a:t>1.0 -όπως πλέον αναφέρεται- </a:t>
            </a:r>
            <a:r>
              <a:rPr lang="el-GR" sz="2800" b="1" u="sng" dirty="0" smtClean="0"/>
              <a:t>απλώς κάνει «παθητική» ανάγνωση του περιεχομένου της χωρίς να μπορεί να το επεξεργαστεί</a:t>
            </a:r>
            <a:r>
              <a:rPr lang="el-GR" sz="2800" dirty="0" smtClean="0"/>
              <a:t>. </a:t>
            </a:r>
            <a:r>
              <a:rPr lang="en-US" sz="3200" dirty="0" smtClean="0"/>
              <a:t/>
            </a:r>
            <a:br>
              <a:rPr lang="en-US" sz="3200" dirty="0" smtClean="0"/>
            </a:br>
            <a:endParaRPr lang="el-GR" sz="3200" dirty="0"/>
          </a:p>
        </p:txBody>
      </p:sp>
      <p:pic>
        <p:nvPicPr>
          <p:cNvPr id="4" name="3 - Θέση περιεχομένου" descr="web1_2 (1).png"/>
          <p:cNvPicPr>
            <a:picLocks noGrp="1" noChangeAspect="1"/>
          </p:cNvPicPr>
          <p:nvPr>
            <p:ph idx="1"/>
          </p:nvPr>
        </p:nvPicPr>
        <p:blipFill>
          <a:blip r:embed="rId2" cstate="print"/>
          <a:stretch>
            <a:fillRect/>
          </a:stretch>
        </p:blipFill>
        <p:spPr>
          <a:xfrm>
            <a:off x="4860032" y="1124744"/>
            <a:ext cx="4010240" cy="4552943"/>
          </a:xfrm>
          <a:prstGeom prst="rect">
            <a:avLst/>
          </a:prstGeom>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332656"/>
            <a:ext cx="8229600" cy="5616624"/>
          </a:xfrm>
        </p:spPr>
        <p:txBody>
          <a:bodyPr>
            <a:normAutofit fontScale="92500"/>
          </a:bodyPr>
          <a:lstStyle/>
          <a:p>
            <a:endParaRPr lang="el-GR" dirty="0" smtClean="0"/>
          </a:p>
          <a:p>
            <a:r>
              <a:rPr lang="el-GR" sz="3200" dirty="0" smtClean="0"/>
              <a:t>Ένας </a:t>
            </a:r>
            <a:r>
              <a:rPr lang="el-GR" sz="3200" dirty="0" err="1" smtClean="0"/>
              <a:t>ιστότοπος</a:t>
            </a:r>
            <a:r>
              <a:rPr lang="el-GR" sz="3200" dirty="0" smtClean="0"/>
              <a:t> </a:t>
            </a:r>
            <a:r>
              <a:rPr lang="el-GR" sz="3200" dirty="0" err="1" smtClean="0"/>
              <a:t>web</a:t>
            </a:r>
            <a:r>
              <a:rPr lang="el-GR" sz="3200" dirty="0" smtClean="0"/>
              <a:t> 2.0 ενθαρρύνει τον χρήστη </a:t>
            </a:r>
          </a:p>
          <a:p>
            <a:pPr lvl="1"/>
            <a:r>
              <a:rPr lang="el-GR" sz="3600" dirty="0" smtClean="0"/>
              <a:t>να αλληλεπιδράσει, </a:t>
            </a:r>
          </a:p>
          <a:p>
            <a:pPr lvl="1"/>
            <a:r>
              <a:rPr lang="el-GR" sz="3600" dirty="0" smtClean="0"/>
              <a:t>να αφήσει σχόλια, </a:t>
            </a:r>
          </a:p>
          <a:p>
            <a:pPr lvl="1"/>
            <a:r>
              <a:rPr lang="el-GR" sz="3600" dirty="0" smtClean="0"/>
              <a:t>να κάνει εγγραφή, </a:t>
            </a:r>
          </a:p>
          <a:p>
            <a:pPr lvl="1"/>
            <a:r>
              <a:rPr lang="el-GR" sz="3600" dirty="0" smtClean="0"/>
              <a:t>να δημιουργήσει </a:t>
            </a:r>
          </a:p>
          <a:p>
            <a:pPr lvl="1">
              <a:buNone/>
            </a:pPr>
            <a:r>
              <a:rPr lang="el-GR" sz="3600" dirty="0" smtClean="0"/>
              <a:t>λογαριασμό ή προφίλ, </a:t>
            </a:r>
          </a:p>
          <a:p>
            <a:pPr lvl="1"/>
            <a:r>
              <a:rPr lang="el-GR" sz="3600" dirty="0" smtClean="0"/>
              <a:t>και να ανεβάσει </a:t>
            </a:r>
          </a:p>
          <a:p>
            <a:pPr lvl="1">
              <a:buNone/>
            </a:pPr>
            <a:r>
              <a:rPr lang="el-GR" sz="3600" dirty="0" smtClean="0"/>
              <a:t>ο ίδιος περιεχόμενο. </a:t>
            </a:r>
          </a:p>
          <a:p>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5418982" y="1700808"/>
            <a:ext cx="3312368" cy="331236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r>
              <a:rPr lang="el-GR" dirty="0" smtClean="0"/>
              <a:t>ΠΑΝΕΛΛΗΝΙΟ ΣΧΟΛΙΚΟ ΔΙΚΤΥΟ</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23528" y="1412776"/>
            <a:ext cx="8508022" cy="4608512"/>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lstStyle/>
          <a:p>
            <a:pPr algn="ctr"/>
            <a:r>
              <a:rPr lang="el-GR" dirty="0" smtClean="0"/>
              <a:t>Υπηρεσίες για μαθητές</a:t>
            </a:r>
            <a:endParaRPr lang="el-GR" dirty="0"/>
          </a:p>
        </p:txBody>
      </p:sp>
      <p:pic>
        <p:nvPicPr>
          <p:cNvPr id="9218" name="Picture 2"/>
          <p:cNvPicPr>
            <a:picLocks noGrp="1" noChangeAspect="1" noChangeArrowheads="1"/>
          </p:cNvPicPr>
          <p:nvPr>
            <p:ph idx="1"/>
          </p:nvPr>
        </p:nvPicPr>
        <p:blipFill>
          <a:blip r:embed="rId2" cstate="print"/>
          <a:srcRect l="7997" t="8202" r="9363" b="-70"/>
          <a:stretch>
            <a:fillRect/>
          </a:stretch>
        </p:blipFill>
        <p:spPr bwMode="auto">
          <a:xfrm>
            <a:off x="1331640" y="1556792"/>
            <a:ext cx="6696744" cy="403244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8229600" cy="1143000"/>
          </a:xfrm>
        </p:spPr>
        <p:txBody>
          <a:bodyPr/>
          <a:lstStyle/>
          <a:p>
            <a:r>
              <a:rPr lang="el-GR" dirty="0" smtClean="0"/>
              <a:t>Έχεις το προσωπικό σου </a:t>
            </a:r>
            <a:r>
              <a:rPr lang="en-US" dirty="0" smtClean="0"/>
              <a:t>email</a:t>
            </a:r>
            <a:endParaRPr lang="el-G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539552" y="1484784"/>
            <a:ext cx="8103576" cy="4389437"/>
          </a:xfrm>
          <a:prstGeom prst="rect">
            <a:avLst/>
          </a:prstGeom>
          <a:noFill/>
          <a:ln w="9525">
            <a:noFill/>
            <a:miter lim="800000"/>
            <a:headEnd/>
            <a:tailEnd/>
          </a:ln>
        </p:spPr>
      </p:pic>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052736"/>
            <a:ext cx="8229600" cy="4525963"/>
          </a:xfrm>
        </p:spPr>
        <p:txBody>
          <a:bodyPr>
            <a:normAutofit/>
          </a:bodyPr>
          <a:lstStyle/>
          <a:p>
            <a:r>
              <a:rPr lang="el-GR" dirty="0" smtClean="0"/>
              <a:t>Το πιο χαρακτηριστικό παράδειγμα </a:t>
            </a:r>
            <a:r>
              <a:rPr lang="el-GR" dirty="0" err="1" smtClean="0"/>
              <a:t>web</a:t>
            </a:r>
            <a:r>
              <a:rPr lang="el-GR" dirty="0" smtClean="0"/>
              <a:t> 2.0 είναι τα </a:t>
            </a:r>
            <a:r>
              <a:rPr lang="el-GR" dirty="0" err="1" smtClean="0"/>
              <a:t>ιστολόγια</a:t>
            </a:r>
            <a:r>
              <a:rPr lang="el-GR" dirty="0" smtClean="0"/>
              <a:t> (</a:t>
            </a:r>
            <a:r>
              <a:rPr lang="el-GR" dirty="0" err="1" smtClean="0"/>
              <a:t>blogs</a:t>
            </a:r>
            <a:r>
              <a:rPr lang="el-GR" dirty="0" smtClean="0"/>
              <a:t>). </a:t>
            </a:r>
          </a:p>
          <a:p>
            <a:r>
              <a:rPr lang="el-GR" dirty="0" smtClean="0"/>
              <a:t>Υπάρχουν </a:t>
            </a:r>
            <a:r>
              <a:rPr lang="el-GR" dirty="0" err="1" smtClean="0"/>
              <a:t>πάροχοι</a:t>
            </a:r>
            <a:r>
              <a:rPr lang="el-GR" dirty="0" smtClean="0"/>
              <a:t> δωρεάν αποθηκευτικού χώρου για τη δημιουργία </a:t>
            </a:r>
            <a:r>
              <a:rPr lang="el-GR" dirty="0" err="1" smtClean="0"/>
              <a:t>ιστολογίου</a:t>
            </a:r>
            <a:r>
              <a:rPr lang="el-GR" dirty="0" smtClean="0"/>
              <a:t>. </a:t>
            </a:r>
          </a:p>
          <a:p>
            <a:r>
              <a:rPr lang="el-GR" dirty="0" smtClean="0"/>
              <a:t>Ένας από αυτούς είναι βέβαια και το Πανελλήνιο Σχολικό δίκτυο</a:t>
            </a:r>
            <a:endParaRPr lang="el-GR" dirty="0" smtClean="0"/>
          </a:p>
          <a:p>
            <a:r>
              <a:rPr lang="el-GR" dirty="0" smtClean="0"/>
              <a:t>Είναι υπόθεση λίγων λεπτών να στηθεί ένα </a:t>
            </a:r>
            <a:r>
              <a:rPr lang="el-GR" dirty="0" err="1" smtClean="0"/>
              <a:t>ιστολόγιο</a:t>
            </a:r>
            <a:r>
              <a:rPr lang="el-GR" dirty="0" smtClean="0"/>
              <a:t>, το οποίο μπορεί να ανανεώνεται ανά πάσα στιγμή και επίσης προσφέρει αλληλεπίδραση υπό μορφή σχολίων. </a:t>
            </a:r>
          </a:p>
          <a:p>
            <a:endParaRPr lang="el-GR" dirty="0"/>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852704"/>
          </a:xfrm>
        </p:spPr>
        <p:txBody>
          <a:bodyPr/>
          <a:lstStyle/>
          <a:p>
            <a:pPr algn="ctr"/>
            <a:r>
              <a:rPr lang="el-GR" dirty="0" smtClean="0"/>
              <a:t>Δημιουργία </a:t>
            </a:r>
            <a:r>
              <a:rPr lang="en-US" dirty="0" smtClean="0"/>
              <a:t>Blog</a:t>
            </a:r>
            <a:endParaRPr lang="el-GR" dirty="0"/>
          </a:p>
        </p:txBody>
      </p:sp>
      <p:pic>
        <p:nvPicPr>
          <p:cNvPr id="10242" name="Picture 2"/>
          <p:cNvPicPr>
            <a:picLocks noGrp="1" noChangeAspect="1" noChangeArrowheads="1"/>
          </p:cNvPicPr>
          <p:nvPr>
            <p:ph idx="1"/>
          </p:nvPr>
        </p:nvPicPr>
        <p:blipFill>
          <a:blip r:embed="rId2" cstate="print"/>
          <a:srcRect l="15345" r="13568" b="16752"/>
          <a:stretch>
            <a:fillRect/>
          </a:stretch>
        </p:blipFill>
        <p:spPr bwMode="auto">
          <a:xfrm>
            <a:off x="971600" y="1484784"/>
            <a:ext cx="7378824" cy="4680520"/>
          </a:xfrm>
          <a:prstGeom prst="rect">
            <a:avLst/>
          </a:prstGeom>
          <a:noFill/>
          <a:ln w="9525">
            <a:noFill/>
            <a:miter lim="800000"/>
            <a:headEnd/>
            <a:tailEnd/>
          </a:ln>
        </p:spPr>
      </p:pic>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lstStyle/>
          <a:p>
            <a:pPr algn="ctr"/>
            <a:r>
              <a:rPr lang="el-GR" dirty="0" smtClean="0"/>
              <a:t>Το </a:t>
            </a:r>
            <a:r>
              <a:rPr lang="en-US" dirty="0" smtClean="0"/>
              <a:t>Blog </a:t>
            </a:r>
            <a:r>
              <a:rPr lang="el-GR" dirty="0" smtClean="0"/>
              <a:t>του σχολείου μας!</a:t>
            </a:r>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611560" y="1556792"/>
            <a:ext cx="8103576" cy="4389437"/>
          </a:xfrm>
          <a:prstGeom prst="rect">
            <a:avLst/>
          </a:prstGeom>
          <a:noFill/>
          <a:ln w="9525">
            <a:noFill/>
            <a:miter lim="800000"/>
            <a:headEnd/>
            <a:tailEnd/>
          </a:ln>
        </p:spPr>
      </p:pic>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TotalTime>
  <Words>315</Words>
  <Application>Microsoft Office PowerPoint</Application>
  <PresentationFormat>Προβολή στην οθόνη (4:3)</PresentationFormat>
  <Paragraphs>39</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Ροή</vt:lpstr>
      <vt:lpstr>Web 2.0</vt:lpstr>
      <vt:lpstr>Σε αντίθεση, ο χρήστης μιας ιστοσελίδας του «απλού» Παγκόσμιου Ιστού ή  web 1.0 -όπως πλέον αναφέρεται- απλώς κάνει «παθητική» ανάγνωση του περιεχομένου της χωρίς να μπορεί να το επεξεργαστεί.  </vt:lpstr>
      <vt:lpstr>Διαφάνεια 3</vt:lpstr>
      <vt:lpstr>ΠΑΝΕΛΛΗΝΙΟ ΣΧΟΛΙΚΟ ΔΙΚΤΥΟ</vt:lpstr>
      <vt:lpstr>Υπηρεσίες για μαθητές</vt:lpstr>
      <vt:lpstr>Έχεις το προσωπικό σου email</vt:lpstr>
      <vt:lpstr>Διαφάνεια 7</vt:lpstr>
      <vt:lpstr>Δημιουργία Blog</vt:lpstr>
      <vt:lpstr>Το Blog του σχολείου μας!</vt:lpstr>
      <vt:lpstr>Φτιάξε το δικό σου ψηφιακό περιοδικό ή εφημερίδα!</vt:lpstr>
      <vt:lpstr>Δημιούργησε τη δική σου παρουσίαση</vt:lpstr>
      <vt:lpstr>Διαφάνεια 12</vt:lpstr>
      <vt:lpstr>Σημασιολογικός Ιστός (Web 3.0) </vt:lpstr>
      <vt:lpstr>Σκοπός </vt:lpstr>
      <vt:lpstr>Διαφάνεια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14</cp:revision>
  <dcterms:created xsi:type="dcterms:W3CDTF">2020-11-08T18:43:20Z</dcterms:created>
  <dcterms:modified xsi:type="dcterms:W3CDTF">2020-11-08T20:41:35Z</dcterms:modified>
</cp:coreProperties>
</file>