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F9197-35F4-4646-8E42-14A6CD0C16E5}" v="4294" dt="2021-02-14T14:42:57.922"/>
    <p1510:client id="{3F261347-79BD-451C-A047-C256E5FD9493}" v="655" dt="2021-02-11T14:43:44.468"/>
    <p1510:client id="{9F7BA8DC-5B0A-4677-88BB-277D79501982}" v="768" dt="2021-02-11T11:13:45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ableStyles" Target="tableStyle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heme" Target="theme/theme1.xml" Id="rId17" /><Relationship Type="http://schemas.openxmlformats.org/officeDocument/2006/relationships/slide" Target="slides/slide1.xml" Id="rId2" /><Relationship Type="http://schemas.openxmlformats.org/officeDocument/2006/relationships/viewProps" Target="viewProps.xml" Id="rId16" /><Relationship Type="http://schemas.microsoft.com/office/2015/10/relationships/revisionInfo" Target="revisionInfo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February 14,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6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Sunday, February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Sunday, February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February 14,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0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Sunday, February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7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Sunday, February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Sunday, February 14,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Sunday, February 14,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Sunday, February 14,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Sunday, February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8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Sunday, February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6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February 14,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02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Τίτλος 14">
            <a:extLst>
              <a:ext uri="{FF2B5EF4-FFF2-40B4-BE49-F238E27FC236}">
                <a16:creationId xmlns:a16="http://schemas.microsoft.com/office/drawing/2014/main" id="{7CB02153-4A9D-4CCE-ACB5-BF161E356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042" y="1711097"/>
            <a:ext cx="7355484" cy="3098856"/>
          </a:xfrm>
        </p:spPr>
        <p:txBody>
          <a:bodyPr vert="horz" lIns="0" tIns="0" rIns="0" bIns="0" rtlCol="0">
            <a:normAutofit/>
          </a:bodyPr>
          <a:lstStyle/>
          <a:p>
            <a:r>
              <a:rPr lang="el-GR" dirty="0">
                <a:latin typeface="Arial"/>
                <a:ea typeface="Source Sans Pro Light"/>
                <a:cs typeface="Arial"/>
              </a:rPr>
              <a:t>ΚΥΚΛΟΦΟΡΙΚΟ </a:t>
            </a:r>
            <a:br>
              <a:rPr lang="el-GR">
                <a:latin typeface="Arial"/>
                <a:ea typeface="Source Sans Pro Light"/>
                <a:cs typeface="Arial"/>
              </a:rPr>
            </a:br>
            <a:r>
              <a:rPr lang="el-GR" dirty="0">
                <a:latin typeface="Arial"/>
                <a:ea typeface="Source Sans Pro Light"/>
                <a:cs typeface="Arial"/>
              </a:rPr>
              <a:t>ΣΥΣΤΗΜΑ</a:t>
            </a:r>
            <a:br>
              <a:rPr lang="el-GR" dirty="0">
                <a:ea typeface="Source Sans Pro Light"/>
              </a:rPr>
            </a:br>
            <a:endParaRPr lang="el-GR">
              <a:ea typeface="Source Sans Pro Light"/>
            </a:endParaRPr>
          </a:p>
        </p:txBody>
      </p:sp>
      <p:pic>
        <p:nvPicPr>
          <p:cNvPr id="20" name="Εικόνα 20">
            <a:extLst>
              <a:ext uri="{FF2B5EF4-FFF2-40B4-BE49-F238E27FC236}">
                <a16:creationId xmlns:a16="http://schemas.microsoft.com/office/drawing/2014/main" id="{0DCD0E99-0352-4119-8698-6C298D18A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36" r="27387"/>
          <a:stretch/>
        </p:blipFill>
        <p:spPr>
          <a:xfrm>
            <a:off x="451104" y="450000"/>
            <a:ext cx="3449384" cy="5544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412" y="4122000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17B22D-FE31-45C8-B0E6-FDDDA2045476}"/>
              </a:ext>
            </a:extLst>
          </p:cNvPr>
          <p:cNvSpPr txBox="1"/>
          <p:nvPr/>
        </p:nvSpPr>
        <p:spPr>
          <a:xfrm>
            <a:off x="455112" y="5997879"/>
            <a:ext cx="387054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Πηγή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 https://encrypted-tbn0.gstatic.com/</a:t>
            </a:r>
          </a:p>
        </p:txBody>
      </p:sp>
    </p:spTree>
    <p:extLst>
      <p:ext uri="{BB962C8B-B14F-4D97-AF65-F5344CB8AC3E}">
        <p14:creationId xmlns:p14="http://schemas.microsoft.com/office/powerpoint/2010/main" val="318456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19D465-48B4-4388-85A1-F14F586F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8504505" cy="525337"/>
          </a:xfrm>
        </p:spPr>
        <p:txBody>
          <a:bodyPr/>
          <a:lstStyle/>
          <a:p>
            <a:r>
              <a:rPr lang="el-GR" b="1">
                <a:solidFill>
                  <a:schemeClr val="accent5"/>
                </a:solidFill>
                <a:latin typeface="Arial"/>
                <a:ea typeface="+mj-lt"/>
                <a:cs typeface="+mj-lt"/>
              </a:rPr>
              <a:t>Π</a:t>
            </a:r>
            <a:r>
              <a:rPr lang="el-GR" sz="3600" b="1">
                <a:solidFill>
                  <a:schemeClr val="accent5"/>
                </a:solidFill>
                <a:latin typeface="Arial"/>
                <a:ea typeface="+mj-lt"/>
                <a:cs typeface="+mj-lt"/>
              </a:rPr>
              <a:t>ως κυκλοφορεί το αίμα στην καρδιά;</a:t>
            </a:r>
            <a:endParaRPr lang="el-GR" sz="3600" b="1">
              <a:solidFill>
                <a:schemeClr val="accent5"/>
              </a:solidFill>
              <a:latin typeface="Arial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228460-422B-4AA8-BF3D-34B68640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275" y="1766517"/>
            <a:ext cx="5385090" cy="3741258"/>
          </a:xfrm>
        </p:spPr>
        <p:txBody>
          <a:bodyPr vert="horz" wrap="square" lIns="0" tIns="0" rIns="91440" bIns="0" rtlCol="0" anchor="t">
            <a:normAutofit fontScale="92500" lnSpcReduction="20000"/>
          </a:bodyPr>
          <a:lstStyle/>
          <a:p>
            <a:pPr marL="449580" indent="-447675"/>
            <a:r>
              <a:rPr lang="el-GR" sz="2400">
                <a:solidFill>
                  <a:srgbClr val="FFFFFF"/>
                </a:solidFill>
                <a:ea typeface="Source Sans Pro"/>
              </a:rPr>
              <a:t>Το αίμα από τον δεξιό κόλπο περνά μεσω βαλβίδας στη </a:t>
            </a:r>
            <a:r>
              <a:rPr lang="el-GR" sz="2400">
                <a:solidFill>
                  <a:schemeClr val="accent1"/>
                </a:solidFill>
                <a:ea typeface="Source Sans Pro"/>
              </a:rPr>
              <a:t>ΔΕΞΙΑ ΚΟΙΛΙΑ</a:t>
            </a:r>
          </a:p>
          <a:p>
            <a:pPr marL="1905" indent="0">
              <a:buNone/>
            </a:pPr>
            <a:endParaRPr lang="el-GR" sz="2400" dirty="0">
              <a:solidFill>
                <a:srgbClr val="FFFFFF"/>
              </a:solidFill>
              <a:ea typeface="Source Sans Pro"/>
            </a:endParaRPr>
          </a:p>
          <a:p>
            <a:pPr marL="449580" indent="-447675"/>
            <a:r>
              <a:rPr lang="el-GR" sz="2400">
                <a:solidFill>
                  <a:srgbClr val="FFFFFF"/>
                </a:solidFill>
                <a:ea typeface="Source Sans Pro"/>
              </a:rPr>
              <a:t>Από τη δεξιά κοιλία ωθείται στους </a:t>
            </a:r>
            <a:r>
              <a:rPr lang="el-GR" sz="2400">
                <a:solidFill>
                  <a:schemeClr val="accent1"/>
                </a:solidFill>
                <a:ea typeface="Source Sans Pro"/>
              </a:rPr>
              <a:t>ΠΝΕΥΜΟΝΕΣ</a:t>
            </a:r>
            <a:r>
              <a:rPr lang="el-GR" sz="2400">
                <a:solidFill>
                  <a:srgbClr val="FFFFFF"/>
                </a:solidFill>
                <a:ea typeface="Source Sans Pro"/>
              </a:rPr>
              <a:t> μέσω της πνευμονικής </a:t>
            </a:r>
            <a:r>
              <a:rPr lang="el-GR" sz="2400">
                <a:solidFill>
                  <a:schemeClr val="accent1"/>
                </a:solidFill>
                <a:ea typeface="Source Sans Pro"/>
              </a:rPr>
              <a:t>ΑΡΤΗΡΙΑΣ</a:t>
            </a:r>
          </a:p>
          <a:p>
            <a:pPr marL="449580" indent="-447675"/>
            <a:r>
              <a:rPr lang="el-GR" sz="2400">
                <a:solidFill>
                  <a:schemeClr val="tx1"/>
                </a:solidFill>
                <a:ea typeface="Source Sans Pro"/>
              </a:rPr>
              <a:t>Στους πνεύμονες το διοξείδιο του άνθρακα αντικαθίσταται από ΟΞΥΓΟΝΟ </a:t>
            </a:r>
            <a:endParaRPr lang="el-GR" sz="2400" dirty="0">
              <a:solidFill>
                <a:schemeClr val="tx1"/>
              </a:solidFill>
              <a:ea typeface="Source Sans Pro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A8C2AAE-0E91-4165-924B-3FFA30F09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71"/>
          <a:stretch/>
        </p:blipFill>
        <p:spPr>
          <a:xfrm>
            <a:off x="566213" y="1483397"/>
            <a:ext cx="4668842" cy="4735562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8EB6A517-D2EF-4EC2-8A05-4CEA2F2DD668}"/>
              </a:ext>
            </a:extLst>
          </p:cNvPr>
          <p:cNvSpPr/>
          <p:nvPr/>
        </p:nvSpPr>
        <p:spPr>
          <a:xfrm rot="1800000">
            <a:off x="1742728" y="3372273"/>
            <a:ext cx="668056" cy="6993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2DFAAB60-A5E4-451F-8DFE-7F1A1F8AE9BC}"/>
              </a:ext>
            </a:extLst>
          </p:cNvPr>
          <p:cNvSpPr/>
          <p:nvPr/>
        </p:nvSpPr>
        <p:spPr>
          <a:xfrm>
            <a:off x="2034304" y="1935138"/>
            <a:ext cx="782877" cy="866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7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1356F62B-0C3C-4747-9C15-1C9FD133226D}"/>
              </a:ext>
            </a:extLst>
          </p:cNvPr>
          <p:cNvSpPr txBox="1">
            <a:spLocks/>
          </p:cNvSpPr>
          <p:nvPr/>
        </p:nvSpPr>
        <p:spPr>
          <a:xfrm>
            <a:off x="542001" y="482745"/>
            <a:ext cx="8504505" cy="52533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>
                <a:solidFill>
                  <a:schemeClr val="accent5"/>
                </a:solidFill>
                <a:latin typeface="Arial"/>
                <a:ea typeface="+mj-lt"/>
                <a:cs typeface="+mj-lt"/>
              </a:rPr>
              <a:t>Π</a:t>
            </a:r>
            <a:r>
              <a:rPr lang="el-GR" sz="3600" b="1">
                <a:solidFill>
                  <a:schemeClr val="accent5"/>
                </a:solidFill>
                <a:latin typeface="Arial"/>
                <a:ea typeface="+mj-lt"/>
                <a:cs typeface="+mj-lt"/>
              </a:rPr>
              <a:t>ως κυκλοφορεί το αίμα στην καρδιά;</a:t>
            </a:r>
            <a:endParaRPr lang="el-GR" sz="3600" b="1">
              <a:solidFill>
                <a:schemeClr val="accent5"/>
              </a:solidFill>
              <a:latin typeface="Arial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5ADA319-614D-477E-B409-8B7BCD760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71"/>
          <a:stretch/>
        </p:blipFill>
        <p:spPr>
          <a:xfrm>
            <a:off x="7069309" y="1337260"/>
            <a:ext cx="4668842" cy="4735562"/>
          </a:xfrm>
          <a:prstGeom prst="rect">
            <a:avLst/>
          </a:prstGeom>
        </p:spPr>
      </p:pic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27412DF8-9B7E-44B7-BA05-2D4D97FD6509}"/>
              </a:ext>
            </a:extLst>
          </p:cNvPr>
          <p:cNvSpPr txBox="1">
            <a:spLocks/>
          </p:cNvSpPr>
          <p:nvPr/>
        </p:nvSpPr>
        <p:spPr>
          <a:xfrm>
            <a:off x="876029" y="1505557"/>
            <a:ext cx="4685722" cy="4618081"/>
          </a:xfrm>
          <a:prstGeom prst="rect">
            <a:avLst/>
          </a:prstGeom>
        </p:spPr>
        <p:txBody>
          <a:bodyPr vert="horz" wrap="square" lIns="0" tIns="0" rIns="91440" bIns="0" rtlCol="0" anchor="t">
            <a:noAutofit/>
          </a:bodyPr>
          <a:lstStyle>
            <a:lvl1pPr marL="450000" indent="-448056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580" indent="-447675"/>
            <a:r>
              <a:rPr lang="el-GR" sz="240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Το </a:t>
            </a:r>
            <a:r>
              <a:rPr lang="el-GR" sz="2400">
                <a:solidFill>
                  <a:schemeClr val="accent1"/>
                </a:solidFill>
                <a:latin typeface="Arial"/>
                <a:ea typeface="Source Sans Pro"/>
                <a:cs typeface="Arial"/>
              </a:rPr>
              <a:t>ΟΞΥΓOΝΩΜΕΝΟ ΑΙΜΑ</a:t>
            </a:r>
            <a:r>
              <a:rPr lang="el-GR" sz="2400" dirty="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l-GR" sz="240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(καθαρό) που προέρχεται από τους πνεύμονες, εισέρχεται στον </a:t>
            </a:r>
            <a:r>
              <a:rPr lang="el-GR" sz="2400">
                <a:solidFill>
                  <a:srgbClr val="FFFF00"/>
                </a:solidFill>
                <a:latin typeface="Arial"/>
                <a:ea typeface="Source Sans Pro"/>
                <a:cs typeface="Arial"/>
              </a:rPr>
              <a:t>αριστερό κόλπο</a:t>
            </a:r>
            <a:r>
              <a:rPr lang="el-GR" sz="240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 από την </a:t>
            </a:r>
            <a:r>
              <a:rPr lang="el-GR" sz="2400" b="1">
                <a:solidFill>
                  <a:schemeClr val="accent1"/>
                </a:solidFill>
                <a:latin typeface="Arial"/>
                <a:ea typeface="Source Sans Pro"/>
                <a:cs typeface="Arial"/>
              </a:rPr>
              <a:t>ΠΝΕΥΜΟΝΙΚΗ</a:t>
            </a:r>
            <a:r>
              <a:rPr lang="el-GR" sz="2400" dirty="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 </a:t>
            </a:r>
            <a:r>
              <a:rPr lang="el-GR" sz="2400" b="1" dirty="0">
                <a:solidFill>
                  <a:schemeClr val="accent1"/>
                </a:solidFill>
                <a:latin typeface="Arial"/>
                <a:ea typeface="Source Sans Pro"/>
                <a:cs typeface="Arial"/>
              </a:rPr>
              <a:t>ΦΛΕΒΑ</a:t>
            </a:r>
          </a:p>
          <a:p>
            <a:pPr marL="1905" indent="0">
              <a:buNone/>
            </a:pPr>
            <a:endParaRPr lang="el-GR" sz="2400" b="1" dirty="0">
              <a:solidFill>
                <a:schemeClr val="accent1"/>
              </a:solidFill>
              <a:latin typeface="Arial"/>
              <a:ea typeface="Source Sans Pro"/>
              <a:cs typeface="Arial"/>
            </a:endParaRPr>
          </a:p>
          <a:p>
            <a:pPr marL="449580" indent="-447675"/>
            <a:r>
              <a:rPr lang="el-GR" sz="2400">
                <a:solidFill>
                  <a:schemeClr val="tx2"/>
                </a:solidFill>
                <a:latin typeface="Arial"/>
                <a:ea typeface="Source Sans Pro"/>
                <a:cs typeface="Arial"/>
              </a:rPr>
              <a:t>Είναι πλούσιο σε οξυγόνο (O</a:t>
            </a:r>
            <a:r>
              <a:rPr lang="el-GR" sz="2400" baseline="-25000" dirty="0">
                <a:solidFill>
                  <a:schemeClr val="tx2"/>
                </a:solidFill>
                <a:latin typeface="Arial"/>
                <a:ea typeface="Source Sans Pro"/>
                <a:cs typeface="Arial"/>
              </a:rPr>
              <a:t>2</a:t>
            </a:r>
            <a:r>
              <a:rPr lang="el-GR" sz="2400" dirty="0">
                <a:solidFill>
                  <a:schemeClr val="tx2"/>
                </a:solidFill>
                <a:latin typeface="Arial"/>
                <a:ea typeface="Source Sans Pro"/>
                <a:cs typeface="Arial"/>
              </a:rPr>
              <a:t>)</a:t>
            </a:r>
          </a:p>
          <a:p>
            <a:pPr marL="1905" indent="0">
              <a:buFont typeface="Calibri Light" panose="020F0302020204030204" pitchFamily="34" charset="0"/>
              <a:buNone/>
            </a:pPr>
            <a:endParaRPr lang="el-GR" b="1" dirty="0">
              <a:solidFill>
                <a:schemeClr val="accent1"/>
              </a:solidFill>
              <a:ea typeface="Source Sans Pro"/>
            </a:endParaRP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37A15BBB-E870-4620-B66C-A9BF63B763D5}"/>
              </a:ext>
            </a:extLst>
          </p:cNvPr>
          <p:cNvSpPr/>
          <p:nvPr/>
        </p:nvSpPr>
        <p:spPr>
          <a:xfrm>
            <a:off x="10030084" y="1830754"/>
            <a:ext cx="782877" cy="866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7A7BB8FE-0045-45EC-AFE1-D745769BD515}"/>
              </a:ext>
            </a:extLst>
          </p:cNvPr>
          <p:cNvSpPr/>
          <p:nvPr/>
        </p:nvSpPr>
        <p:spPr>
          <a:xfrm>
            <a:off x="9414222" y="2571877"/>
            <a:ext cx="772439" cy="8559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5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4AAC66-3A0F-4B59-93FD-8B73DCBFC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71"/>
          <a:stretch/>
        </p:blipFill>
        <p:spPr>
          <a:xfrm>
            <a:off x="7069309" y="1337260"/>
            <a:ext cx="4668842" cy="4735562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93831E3F-1E57-4A8B-85FD-9E8878902BD5}"/>
              </a:ext>
            </a:extLst>
          </p:cNvPr>
          <p:cNvSpPr txBox="1">
            <a:spLocks/>
          </p:cNvSpPr>
          <p:nvPr/>
        </p:nvSpPr>
        <p:spPr>
          <a:xfrm>
            <a:off x="500248" y="461868"/>
            <a:ext cx="8504505" cy="52533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>
                <a:solidFill>
                  <a:schemeClr val="accent5"/>
                </a:solidFill>
                <a:latin typeface="Arial"/>
                <a:ea typeface="+mj-lt"/>
                <a:cs typeface="+mj-lt"/>
              </a:rPr>
              <a:t>Π</a:t>
            </a:r>
            <a:r>
              <a:rPr lang="el-GR" sz="3600" b="1">
                <a:solidFill>
                  <a:schemeClr val="accent5"/>
                </a:solidFill>
                <a:latin typeface="Arial"/>
                <a:ea typeface="+mj-lt"/>
                <a:cs typeface="+mj-lt"/>
              </a:rPr>
              <a:t>ως κυκλοφορεί το αίμα στην καρδιά;</a:t>
            </a:r>
            <a:endParaRPr lang="el-GR" sz="3600" b="1">
              <a:solidFill>
                <a:schemeClr val="accent5"/>
              </a:solidFill>
              <a:latin typeface="Arial"/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8391B350-4AD0-4D30-A950-020706884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37" y="1829147"/>
            <a:ext cx="5385090" cy="4670271"/>
          </a:xfrm>
        </p:spPr>
        <p:txBody>
          <a:bodyPr vert="horz" wrap="square" lIns="0" tIns="0" rIns="91440" bIns="0" rtlCol="0" anchor="t">
            <a:normAutofit/>
          </a:bodyPr>
          <a:lstStyle/>
          <a:p>
            <a:pPr marL="449580" indent="-447675"/>
            <a:r>
              <a:rPr lang="el-GR" sz="2400">
                <a:solidFill>
                  <a:srgbClr val="FFFFFF"/>
                </a:solidFill>
                <a:ea typeface="Source Sans Pro"/>
              </a:rPr>
              <a:t>Το αίμα από τον αριστερό κόλπο περνά μεσω βαλβίδας στην </a:t>
            </a:r>
            <a:r>
              <a:rPr lang="el-GR" sz="2400">
                <a:solidFill>
                  <a:schemeClr val="accent1"/>
                </a:solidFill>
                <a:ea typeface="Source Sans Pro"/>
              </a:rPr>
              <a:t>ΑΡΙΣΤΕΡΗ ΚΟΙΛΙΑ</a:t>
            </a:r>
          </a:p>
          <a:p>
            <a:pPr marL="1905" indent="0">
              <a:buNone/>
            </a:pPr>
            <a:endParaRPr lang="el-GR" sz="2400" dirty="0">
              <a:solidFill>
                <a:srgbClr val="FFFFFF"/>
              </a:solidFill>
              <a:ea typeface="Source Sans Pro"/>
            </a:endParaRPr>
          </a:p>
          <a:p>
            <a:pPr marL="449580" indent="-447675"/>
            <a:r>
              <a:rPr lang="el-GR" sz="2400">
                <a:solidFill>
                  <a:srgbClr val="FFFFFF"/>
                </a:solidFill>
                <a:ea typeface="Source Sans Pro"/>
              </a:rPr>
              <a:t>Από την αριστερή  κοιλία ωθείται στο </a:t>
            </a:r>
            <a:r>
              <a:rPr lang="el-GR" sz="2400">
                <a:solidFill>
                  <a:srgbClr val="FFFF00"/>
                </a:solidFill>
                <a:ea typeface="Source Sans Pro"/>
              </a:rPr>
              <a:t>υπόλοιπο σώμα</a:t>
            </a:r>
            <a:r>
              <a:rPr lang="el-GR" sz="2400">
                <a:solidFill>
                  <a:srgbClr val="FFFFFF"/>
                </a:solidFill>
                <a:ea typeface="Source Sans Pro"/>
              </a:rPr>
              <a:t> μέσω της πνευμονικής </a:t>
            </a:r>
            <a:r>
              <a:rPr lang="el-GR" sz="2400">
                <a:solidFill>
                  <a:schemeClr val="accent1"/>
                </a:solidFill>
                <a:ea typeface="Source Sans Pro"/>
              </a:rPr>
              <a:t>ΑΟΡΤΗΣ</a:t>
            </a:r>
          </a:p>
          <a:p>
            <a:pPr marL="1905" indent="0">
              <a:buNone/>
            </a:pPr>
            <a:endParaRPr lang="el-GR" sz="2400" dirty="0">
              <a:solidFill>
                <a:schemeClr val="tx1"/>
              </a:solidFill>
              <a:ea typeface="Source Sans Pro"/>
            </a:endParaRP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F61031CD-B868-4859-9EE3-B449911D2774}"/>
              </a:ext>
            </a:extLst>
          </p:cNvPr>
          <p:cNvSpPr/>
          <p:nvPr/>
        </p:nvSpPr>
        <p:spPr>
          <a:xfrm>
            <a:off x="9323840" y="3141022"/>
            <a:ext cx="782877" cy="866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57E0F5E4-0F5D-4108-8DD3-7C610E820BD1}"/>
              </a:ext>
            </a:extLst>
          </p:cNvPr>
          <p:cNvSpPr/>
          <p:nvPr/>
        </p:nvSpPr>
        <p:spPr>
          <a:xfrm>
            <a:off x="9137986" y="1663486"/>
            <a:ext cx="782877" cy="866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EF4C4A7D-224F-4C88-A782-7E9911AC00C1}"/>
              </a:ext>
            </a:extLst>
          </p:cNvPr>
          <p:cNvSpPr txBox="1">
            <a:spLocks/>
          </p:cNvSpPr>
          <p:nvPr/>
        </p:nvSpPr>
        <p:spPr>
          <a:xfrm>
            <a:off x="500248" y="461868"/>
            <a:ext cx="8504505" cy="52533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>
                <a:solidFill>
                  <a:schemeClr val="accent5"/>
                </a:solidFill>
                <a:latin typeface="Arial"/>
                <a:ea typeface="+mj-lt"/>
                <a:cs typeface="+mj-lt"/>
              </a:rPr>
              <a:t>Π</a:t>
            </a:r>
            <a:r>
              <a:rPr lang="el-GR" sz="3600" b="1">
                <a:solidFill>
                  <a:schemeClr val="accent5"/>
                </a:solidFill>
                <a:latin typeface="Arial"/>
                <a:ea typeface="+mj-lt"/>
                <a:cs typeface="+mj-lt"/>
              </a:rPr>
              <a:t>ως κυκλοφορεί το αίμα στην καρδιά;</a:t>
            </a:r>
            <a:endParaRPr lang="el-GR" sz="3600" b="1">
              <a:solidFill>
                <a:schemeClr val="accent5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967B2-8AB0-42ED-8C6B-4565F36E9166}"/>
              </a:ext>
            </a:extLst>
          </p:cNvPr>
          <p:cNvSpPr txBox="1"/>
          <p:nvPr/>
        </p:nvSpPr>
        <p:spPr>
          <a:xfrm>
            <a:off x="1732157" y="2038816"/>
            <a:ext cx="14050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3200" b="1">
                <a:solidFill>
                  <a:srgbClr val="FFFF00"/>
                </a:solidFill>
                <a:latin typeface="Arial"/>
                <a:cs typeface="Arial"/>
              </a:rPr>
              <a:t>ΣΩΜΑ</a:t>
            </a:r>
            <a:endParaRPr lang="el-GR" sz="2400" b="1">
              <a:solidFill>
                <a:srgbClr val="FFFF00"/>
              </a:solidFill>
              <a:latin typeface="Arial"/>
              <a:ea typeface="Source Sans Pro"/>
              <a:cs typeface="Arial"/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722AEDD8-90AC-44EB-88F0-C87B30E492C6}"/>
              </a:ext>
            </a:extLst>
          </p:cNvPr>
          <p:cNvSpPr/>
          <p:nvPr/>
        </p:nvSpPr>
        <p:spPr>
          <a:xfrm>
            <a:off x="7418868" y="2015804"/>
            <a:ext cx="1077950" cy="50180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E49EB-A33C-4A39-9CA0-18C716564852}"/>
              </a:ext>
            </a:extLst>
          </p:cNvPr>
          <p:cNvSpPr txBox="1"/>
          <p:nvPr/>
        </p:nvSpPr>
        <p:spPr>
          <a:xfrm>
            <a:off x="3544229" y="1453377"/>
            <a:ext cx="18046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b="1" i="1">
                <a:solidFill>
                  <a:srgbClr val="FF0000"/>
                </a:solidFill>
                <a:latin typeface="Arial"/>
                <a:cs typeface="Arial"/>
              </a:rPr>
              <a:t>ΑΝΩ ΚΟΙΛΗ ΦΛΕΒΑ</a:t>
            </a:r>
            <a:endParaRPr lang="el-GR" b="1">
              <a:solidFill>
                <a:srgbClr val="FF0000"/>
              </a:solidFill>
              <a:latin typeface="Arial"/>
              <a:ea typeface="Source Sans Pro"/>
              <a:cs typeface="Arial"/>
            </a:endParaRPr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AE4128A1-6AE7-4C86-BAD8-9CA937B30FE5}"/>
              </a:ext>
            </a:extLst>
          </p:cNvPr>
          <p:cNvSpPr/>
          <p:nvPr/>
        </p:nvSpPr>
        <p:spPr>
          <a:xfrm>
            <a:off x="3590283" y="2099438"/>
            <a:ext cx="1291682" cy="47392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8B3F1-BFC8-4317-A45A-D9ED8D1DC2B0}"/>
              </a:ext>
            </a:extLst>
          </p:cNvPr>
          <p:cNvSpPr txBox="1"/>
          <p:nvPr/>
        </p:nvSpPr>
        <p:spPr>
          <a:xfrm>
            <a:off x="8952570" y="4352695"/>
            <a:ext cx="299410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b="1">
                <a:solidFill>
                  <a:srgbClr val="FFFF00"/>
                </a:solidFill>
                <a:latin typeface="Arial"/>
                <a:cs typeface="Arial"/>
              </a:rPr>
              <a:t>ΠΝΕΥΜΟΝΕΣ</a:t>
            </a:r>
            <a:endParaRPr lang="el-GR" sz="2400" b="1">
              <a:solidFill>
                <a:srgbClr val="FFFF00"/>
              </a:solidFill>
              <a:latin typeface="Arial"/>
              <a:ea typeface="Source Sans Pro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951C6-2737-4A0A-A188-C27E5C18ADA5}"/>
              </a:ext>
            </a:extLst>
          </p:cNvPr>
          <p:cNvSpPr txBox="1"/>
          <p:nvPr/>
        </p:nvSpPr>
        <p:spPr>
          <a:xfrm>
            <a:off x="5514277" y="1927303"/>
            <a:ext cx="166524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 b="1">
                <a:solidFill>
                  <a:schemeClr val="accent3"/>
                </a:solidFill>
                <a:latin typeface="Arial"/>
                <a:cs typeface="Arial"/>
              </a:rPr>
              <a:t>ΔΕΞΙΟΣ ΚΟΛΠΟΣ</a:t>
            </a:r>
            <a:endParaRPr lang="el-GR" sz="2400" b="1">
              <a:solidFill>
                <a:schemeClr val="accent3"/>
              </a:solidFill>
              <a:latin typeface="Arial"/>
              <a:ea typeface="Source Sans Pro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A3815-E766-446A-9C31-BA03155725D7}"/>
              </a:ext>
            </a:extLst>
          </p:cNvPr>
          <p:cNvSpPr txBox="1"/>
          <p:nvPr/>
        </p:nvSpPr>
        <p:spPr>
          <a:xfrm>
            <a:off x="9212766" y="1760035"/>
            <a:ext cx="134929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 b="1">
                <a:solidFill>
                  <a:schemeClr val="accent3"/>
                </a:solidFill>
                <a:latin typeface="Arial"/>
                <a:cs typeface="Arial"/>
              </a:rPr>
              <a:t>ΔΕΞΙΑ</a:t>
            </a:r>
            <a:r>
              <a:rPr lang="el-GR" sz="2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l-GR" sz="2400" b="1">
                <a:solidFill>
                  <a:schemeClr val="accent3"/>
                </a:solidFill>
                <a:latin typeface="Arial"/>
                <a:cs typeface="Arial"/>
              </a:rPr>
              <a:t>ΚΟΙΛΙΑ</a:t>
            </a:r>
            <a:endParaRPr lang="el-GR" sz="2400" b="1">
              <a:solidFill>
                <a:schemeClr val="accent3"/>
              </a:solidFill>
              <a:latin typeface="Arial"/>
              <a:ea typeface="Source Sans Pro"/>
              <a:cs typeface="Arial"/>
            </a:endParaRPr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B8D66631-E0C2-42B9-B739-C5AB35F3E412}"/>
              </a:ext>
            </a:extLst>
          </p:cNvPr>
          <p:cNvSpPr/>
          <p:nvPr/>
        </p:nvSpPr>
        <p:spPr>
          <a:xfrm rot="10800000">
            <a:off x="3543816" y="4431901"/>
            <a:ext cx="1291682" cy="46463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3B6AB436-1E2C-47D1-AD1E-82B236EB2158}"/>
              </a:ext>
            </a:extLst>
          </p:cNvPr>
          <p:cNvSpPr/>
          <p:nvPr/>
        </p:nvSpPr>
        <p:spPr>
          <a:xfrm rot="5400000">
            <a:off x="9258818" y="3223855"/>
            <a:ext cx="1087244" cy="52038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8AB78D08-500F-489A-9D71-5279A223CF0A}"/>
              </a:ext>
            </a:extLst>
          </p:cNvPr>
          <p:cNvSpPr/>
          <p:nvPr/>
        </p:nvSpPr>
        <p:spPr>
          <a:xfrm rot="10800000">
            <a:off x="7335235" y="4413316"/>
            <a:ext cx="1161583" cy="46463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81DEFC-F55A-47D0-84D4-7305AB0D743D}"/>
              </a:ext>
            </a:extLst>
          </p:cNvPr>
          <p:cNvSpPr txBox="1"/>
          <p:nvPr/>
        </p:nvSpPr>
        <p:spPr>
          <a:xfrm>
            <a:off x="10067692" y="3153938"/>
            <a:ext cx="18046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b="1" i="1">
                <a:solidFill>
                  <a:srgbClr val="FF0000"/>
                </a:solidFill>
                <a:latin typeface="Arial"/>
                <a:ea typeface="Source Sans Pro"/>
                <a:cs typeface="Arial"/>
              </a:rPr>
              <a:t>ΠΝΕΥΜΟΝΙΚΗ</a:t>
            </a:r>
            <a:r>
              <a:rPr lang="el-GR" b="1" dirty="0">
                <a:solidFill>
                  <a:srgbClr val="FF0000"/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l-GR" b="1" i="1">
                <a:solidFill>
                  <a:srgbClr val="FF0000"/>
                </a:solidFill>
                <a:latin typeface="Arial"/>
                <a:ea typeface="Source Sans Pro"/>
                <a:cs typeface="Arial"/>
              </a:rPr>
              <a:t>ΑΡΤΗΡΙΑ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5E02F9-D12F-4281-A075-414A7F76FBFC}"/>
              </a:ext>
            </a:extLst>
          </p:cNvPr>
          <p:cNvSpPr txBox="1"/>
          <p:nvPr/>
        </p:nvSpPr>
        <p:spPr>
          <a:xfrm>
            <a:off x="7186960" y="4900962"/>
            <a:ext cx="18046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b="1" i="1">
                <a:solidFill>
                  <a:srgbClr val="FF0000"/>
                </a:solidFill>
                <a:latin typeface="Arial"/>
                <a:ea typeface="Source Sans Pro"/>
                <a:cs typeface="Arial"/>
              </a:rPr>
              <a:t>ΠΝΕΥΜΟΝΙΚΗ ΦΛΕΒΑ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9C2CD2-AC5E-43A1-9EFE-A2C6C8C3EFD0}"/>
              </a:ext>
            </a:extLst>
          </p:cNvPr>
          <p:cNvSpPr txBox="1"/>
          <p:nvPr/>
        </p:nvSpPr>
        <p:spPr>
          <a:xfrm>
            <a:off x="5040351" y="4334109"/>
            <a:ext cx="19161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 b="1">
                <a:solidFill>
                  <a:schemeClr val="accent3"/>
                </a:solidFill>
                <a:latin typeface="Arial"/>
                <a:cs typeface="Arial"/>
              </a:rPr>
              <a:t>ΑΡΙΣΤΕΡΟΣ</a:t>
            </a:r>
            <a:r>
              <a:rPr lang="el-GR" sz="2400" b="1" dirty="0">
                <a:solidFill>
                  <a:srgbClr val="FFFF00"/>
                </a:solidFill>
                <a:latin typeface="Arial"/>
                <a:cs typeface="Arial"/>
              </a:rPr>
              <a:t>  </a:t>
            </a:r>
            <a:r>
              <a:rPr lang="el-GR" sz="2400" b="1">
                <a:solidFill>
                  <a:schemeClr val="accent3"/>
                </a:solidFill>
                <a:latin typeface="Arial"/>
                <a:cs typeface="Arial"/>
              </a:rPr>
              <a:t>ΚΟΛΠΟΣ</a:t>
            </a:r>
            <a:endParaRPr lang="el-GR" sz="2400" b="1">
              <a:solidFill>
                <a:schemeClr val="accent3"/>
              </a:solidFill>
              <a:latin typeface="Arial"/>
              <a:ea typeface="Source Sans Pro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852CDD-8232-4EBE-8837-D0C9798DD321}"/>
              </a:ext>
            </a:extLst>
          </p:cNvPr>
          <p:cNvSpPr txBox="1"/>
          <p:nvPr/>
        </p:nvSpPr>
        <p:spPr>
          <a:xfrm>
            <a:off x="1862253" y="4334108"/>
            <a:ext cx="134929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 b="1">
                <a:solidFill>
                  <a:schemeClr val="accent3"/>
                </a:solidFill>
                <a:latin typeface="Arial"/>
                <a:cs typeface="Arial"/>
              </a:rPr>
              <a:t>ΔΕΞΙΑ</a:t>
            </a:r>
            <a:r>
              <a:rPr lang="el-GR" sz="2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l-GR" sz="2400" b="1">
                <a:solidFill>
                  <a:schemeClr val="accent3"/>
                </a:solidFill>
                <a:latin typeface="Arial"/>
                <a:cs typeface="Arial"/>
              </a:rPr>
              <a:t>ΚΟΙΛΙΑ</a:t>
            </a:r>
            <a:endParaRPr lang="el-GR" sz="2400" b="1">
              <a:solidFill>
                <a:schemeClr val="accent3"/>
              </a:solidFill>
              <a:latin typeface="Arial"/>
              <a:ea typeface="Source Sans Pro"/>
              <a:cs typeface="Arial"/>
            </a:endParaRPr>
          </a:p>
        </p:txBody>
      </p: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93A96687-6FA3-4E47-826E-95B1BAE28E5C}"/>
              </a:ext>
            </a:extLst>
          </p:cNvPr>
          <p:cNvSpPr/>
          <p:nvPr/>
        </p:nvSpPr>
        <p:spPr>
          <a:xfrm rot="-5400000">
            <a:off x="1889721" y="3177392"/>
            <a:ext cx="1087244" cy="52038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2A8EE6-3909-498E-8C64-0ED0DD5474FF}"/>
              </a:ext>
            </a:extLst>
          </p:cNvPr>
          <p:cNvSpPr txBox="1"/>
          <p:nvPr/>
        </p:nvSpPr>
        <p:spPr>
          <a:xfrm>
            <a:off x="412595" y="3376963"/>
            <a:ext cx="18046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b="1" i="1">
                <a:solidFill>
                  <a:srgbClr val="FF0000"/>
                </a:solidFill>
                <a:latin typeface="Arial"/>
                <a:ea typeface="Source Sans Pro"/>
                <a:cs typeface="Arial"/>
              </a:rPr>
              <a:t>ΠΝΕΥΜΟΝΙΚΗ</a:t>
            </a:r>
            <a:r>
              <a:rPr lang="el-GR" b="1" dirty="0">
                <a:solidFill>
                  <a:srgbClr val="FF0000"/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l-GR" b="1" i="1">
                <a:solidFill>
                  <a:srgbClr val="FF0000"/>
                </a:solidFill>
                <a:latin typeface="Arial"/>
                <a:ea typeface="Source Sans Pro"/>
                <a:cs typeface="Arial"/>
              </a:rPr>
              <a:t>ΑΡΤΗΡΙΑ</a:t>
            </a:r>
          </a:p>
        </p:txBody>
      </p:sp>
    </p:spTree>
    <p:extLst>
      <p:ext uri="{BB962C8B-B14F-4D97-AF65-F5344CB8AC3E}">
        <p14:creationId xmlns:p14="http://schemas.microsoft.com/office/powerpoint/2010/main" val="6596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925016-C67B-4188-B5DB-5C9F831A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C643681-8A90-46E7-A489-68A1D181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93192"/>
            <a:ext cx="11301984" cy="859536"/>
          </a:xfrm>
        </p:spPr>
        <p:txBody>
          <a:bodyPr anchor="b">
            <a:normAutofit/>
          </a:bodyPr>
          <a:lstStyle/>
          <a:p>
            <a:r>
              <a:rPr lang="el-G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 Light"/>
                <a:cs typeface="Arial"/>
              </a:rPr>
              <a:t>ΚΥΚΛΟΦΟΡΙΚΟ ΣΥΣΤΗΜΑ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52BBAB-664F-48C3-A5C1-4CE9D355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37C0D94-9B5D-40F4-9A5E-D565D1461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09" t="11647" r="6590" b="18875"/>
          <a:stretch/>
        </p:blipFill>
        <p:spPr>
          <a:xfrm>
            <a:off x="388338" y="2061294"/>
            <a:ext cx="5027142" cy="292611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A1110-B954-4921-A162-230C253DC52E}"/>
              </a:ext>
            </a:extLst>
          </p:cNvPr>
          <p:cNvSpPr txBox="1"/>
          <p:nvPr/>
        </p:nvSpPr>
        <p:spPr>
          <a:xfrm>
            <a:off x="6183087" y="1861458"/>
            <a:ext cx="56714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i="1" dirty="0">
                <a:solidFill>
                  <a:srgbClr val="FFC000"/>
                </a:solidFill>
                <a:latin typeface="Arial"/>
                <a:cs typeface="Arial"/>
              </a:rPr>
              <a:t>Ποιος ο ρόλος του  κυκλοφορικού συστήματος;</a:t>
            </a:r>
            <a:endParaRPr lang="el-GR" sz="2000" i="1" dirty="0">
              <a:solidFill>
                <a:srgbClr val="FFC000"/>
              </a:solidFill>
              <a:latin typeface="Arial"/>
              <a:ea typeface="Source Sans Pro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3092D-B7F6-4916-9327-E9BC011F135E}"/>
              </a:ext>
            </a:extLst>
          </p:cNvPr>
          <p:cNvSpPr txBox="1"/>
          <p:nvPr/>
        </p:nvSpPr>
        <p:spPr>
          <a:xfrm>
            <a:off x="6184447" y="2461532"/>
            <a:ext cx="573677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l-GR" sz="2000" dirty="0">
                <a:latin typeface="Arial"/>
                <a:ea typeface="Source Sans Pro"/>
                <a:cs typeface="Arial"/>
              </a:rPr>
              <a:t>Μεταφέρει τις θρεπτικές ουσίες στα κύτταρα των ιστών </a:t>
            </a:r>
            <a:endParaRPr lang="el-GR"/>
          </a:p>
          <a:p>
            <a:endParaRPr lang="el-GR" sz="2000" dirty="0">
              <a:latin typeface="Arial"/>
              <a:ea typeface="Source Sans Pro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l-GR" sz="2000" dirty="0">
                <a:latin typeface="Arial"/>
                <a:ea typeface="Source Sans Pro"/>
                <a:cs typeface="Arial"/>
              </a:rPr>
              <a:t>Απομακρύνει από τα κύτταρα τις άχρηστες ουσίες</a:t>
            </a:r>
          </a:p>
          <a:p>
            <a:endParaRPr lang="el-GR" sz="2000" dirty="0">
              <a:latin typeface="Arial"/>
              <a:ea typeface="Source Sans Pro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94173-FA73-45E3-BAC6-116A1AA888F3}"/>
              </a:ext>
            </a:extLst>
          </p:cNvPr>
          <p:cNvSpPr txBox="1"/>
          <p:nvPr/>
        </p:nvSpPr>
        <p:spPr>
          <a:xfrm>
            <a:off x="7840170" y="4407985"/>
            <a:ext cx="253637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b="1" dirty="0">
                <a:solidFill>
                  <a:schemeClr val="accent5"/>
                </a:solidFill>
              </a:rPr>
              <a:t>ΑΠΟΤΕΛΕΙΤΑΙ ΑΠΟ:</a:t>
            </a:r>
          </a:p>
          <a:p>
            <a:endParaRPr lang="el-GR" dirty="0">
              <a:ea typeface="Source Sans Pro"/>
            </a:endParaRPr>
          </a:p>
          <a:p>
            <a:r>
              <a:rPr lang="el-GR" dirty="0">
                <a:ea typeface="Source Sans Pro"/>
              </a:rPr>
              <a:t>ΤΗΝ ΚΑΡΔΙΑ</a:t>
            </a:r>
          </a:p>
          <a:p>
            <a:r>
              <a:rPr lang="el-GR" dirty="0">
                <a:ea typeface="Source Sans Pro"/>
              </a:rPr>
              <a:t>ΤΑ ΑΙΜΟΦΟΡΑ ΑΓΓΕΙΑ </a:t>
            </a:r>
          </a:p>
          <a:p>
            <a:r>
              <a:rPr lang="el-GR" dirty="0">
                <a:ea typeface="Source Sans Pro"/>
              </a:rPr>
              <a:t>ΤΟ ΑΙΜΑ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3822E-5763-48F3-A792-6D52913FC4C8}"/>
              </a:ext>
            </a:extLst>
          </p:cNvPr>
          <p:cNvSpPr txBox="1"/>
          <p:nvPr/>
        </p:nvSpPr>
        <p:spPr>
          <a:xfrm>
            <a:off x="356839" y="5737302"/>
            <a:ext cx="73895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Με το κυκλοφορικό σύστημα είναι στενά συνδεδεμένο το λεμφικό </a:t>
            </a:r>
            <a:r>
              <a:rPr lang="el-GR" sz="2000" i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σύστημα στο οποίο κυκλοφορεί η λέμφος</a:t>
            </a:r>
          </a:p>
        </p:txBody>
      </p:sp>
    </p:spTree>
    <p:extLst>
      <p:ext uri="{BB962C8B-B14F-4D97-AF65-F5344CB8AC3E}">
        <p14:creationId xmlns:p14="http://schemas.microsoft.com/office/powerpoint/2010/main" val="150172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A41D2F4-687C-42CB-AF46-D5B77A71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93184"/>
            <a:ext cx="11300532" cy="986400"/>
          </a:xfrm>
        </p:spPr>
        <p:txBody>
          <a:bodyPr vert="horz"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b="1" dirty="0">
                <a:solidFill>
                  <a:srgbClr val="FF0000"/>
                </a:solidFill>
                <a:latin typeface="Arial"/>
                <a:cs typeface="Arial"/>
              </a:rPr>
              <a:t>ΚΑΡΔΙΑ</a:t>
            </a:r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B46DB6D-430E-4D29-ABC2-6769336C9272}"/>
              </a:ext>
            </a:extLst>
          </p:cNvPr>
          <p:cNvSpPr txBox="1"/>
          <p:nvPr/>
        </p:nvSpPr>
        <p:spPr>
          <a:xfrm>
            <a:off x="4509014" y="2524836"/>
            <a:ext cx="7449877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latin typeface="Arial"/>
                <a:ea typeface="Source Sans Pro"/>
                <a:cs typeface="Arial"/>
              </a:rPr>
              <a:t>Η καρδιά βρίσκεται ανάμεσα στους δύο πνεύμονες πίσω από το στέρνο</a:t>
            </a:r>
          </a:p>
          <a:p>
            <a:endParaRPr lang="el-GR" sz="2400" dirty="0">
              <a:latin typeface="Arial"/>
              <a:ea typeface="Source Sans Pro"/>
              <a:cs typeface="Arial"/>
            </a:endParaRPr>
          </a:p>
          <a:p>
            <a:r>
              <a:rPr lang="el-GR" sz="2400" dirty="0">
                <a:latin typeface="Arial"/>
                <a:ea typeface="Source Sans Pro"/>
                <a:cs typeface="Arial"/>
              </a:rPr>
              <a:t>Είναι όργανο κωνικού σχήματος που αποτελείται από μυϊκό ιστό που ονομάζεται 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Source Sans Pro"/>
                <a:cs typeface="Arial"/>
              </a:rPr>
              <a:t>μυοκάρδιο</a:t>
            </a:r>
          </a:p>
          <a:p>
            <a:endParaRPr lang="el-GR" sz="24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Source Sans Pro"/>
              <a:cs typeface="Arial"/>
            </a:endParaRPr>
          </a:p>
          <a:p>
            <a:r>
              <a:rPr lang="el-GR" sz="2400" dirty="0" err="1">
                <a:latin typeface="Arial"/>
                <a:ea typeface="Source Sans Pro"/>
                <a:cs typeface="Arial"/>
              </a:rPr>
              <a:t>Tο</a:t>
            </a:r>
            <a:r>
              <a:rPr lang="el-GR" sz="2400" dirty="0">
                <a:latin typeface="Arial"/>
                <a:ea typeface="Source Sans Pro"/>
                <a:cs typeface="Arial"/>
              </a:rPr>
              <a:t> μέγεθος της καρδιάς είναι σαν μια μεγάλη γροθιά</a:t>
            </a:r>
          </a:p>
          <a:p>
            <a:endParaRPr lang="el-GR" dirty="0">
              <a:ea typeface="Source Sans Pro"/>
            </a:endParaRPr>
          </a:p>
        </p:txBody>
      </p:sp>
      <p:pic>
        <p:nvPicPr>
          <p:cNvPr id="9" name="Εικόνα 10">
            <a:extLst>
              <a:ext uri="{FF2B5EF4-FFF2-40B4-BE49-F238E27FC236}">
                <a16:creationId xmlns:a16="http://schemas.microsoft.com/office/drawing/2014/main" id="{58059FC9-E810-42D8-B326-C1A187256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71" t="16997" r="12121" b="15864"/>
          <a:stretch/>
        </p:blipFill>
        <p:spPr>
          <a:xfrm>
            <a:off x="916500" y="2246679"/>
            <a:ext cx="2923924" cy="289433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A26CAD-96B1-4A1F-BEED-8BC3C0B721B1}"/>
              </a:ext>
            </a:extLst>
          </p:cNvPr>
          <p:cNvSpPr txBox="1"/>
          <p:nvPr/>
        </p:nvSpPr>
        <p:spPr>
          <a:xfrm>
            <a:off x="810016" y="5329825"/>
            <a:ext cx="33799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Πηγή:https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://thumbs.dreamstime.com/</a:t>
            </a:r>
          </a:p>
        </p:txBody>
      </p:sp>
    </p:spTree>
    <p:extLst>
      <p:ext uri="{BB962C8B-B14F-4D97-AF65-F5344CB8AC3E}">
        <p14:creationId xmlns:p14="http://schemas.microsoft.com/office/powerpoint/2010/main" val="3134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144F9C-6F12-451D-9954-9A30E8436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54BE0F7-6A79-4D17-95E0-A2337E4C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860400"/>
          </a:xfrm>
        </p:spPr>
        <p:txBody>
          <a:bodyPr anchor="b"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rial"/>
                <a:ea typeface="Source Sans Pro Light"/>
                <a:cs typeface="Arial"/>
              </a:rPr>
              <a:t>ΚΑΡΔΙΑ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6D190F-4BFB-4039-A273-35382971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98" y="2613073"/>
            <a:ext cx="4566280" cy="2612899"/>
          </a:xfrm>
        </p:spPr>
        <p:txBody>
          <a:bodyPr vert="horz" wrap="square" lIns="0" tIns="0" rIns="91440" bIns="0" rtlCol="0" anchor="t">
            <a:noAutofit/>
          </a:bodyPr>
          <a:lstStyle/>
          <a:p>
            <a:pPr marL="449580" indent="-447675"/>
            <a:r>
              <a:rPr lang="el-GR" sz="2000" dirty="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Είναι μια μυώδης αντλία  </a:t>
            </a:r>
            <a:endParaRPr lang="el-GR" sz="2000">
              <a:latin typeface="Arial"/>
              <a:ea typeface="Source Sans Pro"/>
              <a:cs typeface="Arial"/>
            </a:endParaRPr>
          </a:p>
          <a:p>
            <a:pPr marL="449580" indent="-447675"/>
            <a:r>
              <a:rPr lang="el-GR" sz="2000" dirty="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Αποτελείται από τον καρδιακό μυ</a:t>
            </a:r>
          </a:p>
          <a:p>
            <a:pPr marL="449580" indent="-447675"/>
            <a:r>
              <a:rPr lang="el-GR" sz="2000" dirty="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Οι μυϊκές ίνες του μυοκαρδίου συνδέονται με τέτοιο τρόπο ώστε να κάνουν σύσπαση συγχρόνως</a:t>
            </a:r>
          </a:p>
          <a:p>
            <a:pPr marL="1905" indent="0">
              <a:buNone/>
            </a:pPr>
            <a:endParaRPr lang="el-GR" dirty="0">
              <a:solidFill>
                <a:srgbClr val="FFFFFF"/>
              </a:solidFill>
              <a:ea typeface="Source Sans Pro"/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364D8EED-1A5A-4FBF-B980-7FA31CD58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" b="8372"/>
          <a:stretch/>
        </p:blipFill>
        <p:spPr>
          <a:xfrm>
            <a:off x="5390172" y="825781"/>
            <a:ext cx="6149649" cy="4578987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58006D8-5DEE-4D60-AF09-3A3C263536A2}"/>
              </a:ext>
            </a:extLst>
          </p:cNvPr>
          <p:cNvSpPr/>
          <p:nvPr/>
        </p:nvSpPr>
        <p:spPr>
          <a:xfrm>
            <a:off x="8212873" y="3668751"/>
            <a:ext cx="1338145" cy="250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778DEAEF-DED3-40C2-9A93-BFFA6723A2B6}"/>
              </a:ext>
            </a:extLst>
          </p:cNvPr>
          <p:cNvSpPr/>
          <p:nvPr/>
        </p:nvSpPr>
        <p:spPr>
          <a:xfrm>
            <a:off x="8463133" y="3506119"/>
            <a:ext cx="975731" cy="4832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6BCDE-428B-40C2-9311-9A66D9ED608F}"/>
              </a:ext>
            </a:extLst>
          </p:cNvPr>
          <p:cNvSpPr txBox="1"/>
          <p:nvPr/>
        </p:nvSpPr>
        <p:spPr>
          <a:xfrm>
            <a:off x="7231101" y="3560492"/>
            <a:ext cx="15444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Μυική ίνα</a:t>
            </a:r>
            <a:endParaRPr lang="el-GR">
              <a:solidFill>
                <a:srgbClr val="FF0000"/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11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36411-2524-4C6C-98DD-529F77C08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8E88A4-B631-471E-996F-A713C09A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4694400" cy="704444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0000"/>
                </a:solidFill>
                <a:latin typeface="Arial"/>
                <a:cs typeface="Arial"/>
              </a:rPr>
              <a:t>ΚΑΡΔΙΑ</a:t>
            </a:r>
            <a:endParaRPr lang="en-US" b="1" dirty="0">
              <a:solidFill>
                <a:srgbClr val="FF0000"/>
              </a:solidFill>
              <a:latin typeface="Arial"/>
              <a:ea typeface="Source Sans Pro Light"/>
              <a:cs typeface="Arial"/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84F1E5DC-4D60-471C-AC5D-5AA6B94E2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" y="1365844"/>
            <a:ext cx="4726800" cy="39206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6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C4C2A-CD39-4AD5-82A9-8F0231A66A12}"/>
              </a:ext>
            </a:extLst>
          </p:cNvPr>
          <p:cNvSpPr txBox="1"/>
          <p:nvPr/>
        </p:nvSpPr>
        <p:spPr>
          <a:xfrm>
            <a:off x="6021732" y="323999"/>
            <a:ext cx="5872930" cy="6091200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91440" bIns="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defTabSz="914400">
              <a:lnSpc>
                <a:spcPct val="13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Η κα</a:t>
            </a:r>
            <a:r>
              <a:rPr lang="en-US" err="1">
                <a:latin typeface="Arial"/>
                <a:cs typeface="Arial"/>
              </a:rPr>
              <a:t>ρδιά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του</a:t>
            </a:r>
            <a:r>
              <a:rPr lang="en-US" dirty="0">
                <a:latin typeface="Arial"/>
                <a:cs typeface="Arial"/>
              </a:rPr>
              <a:t> α</a:t>
            </a:r>
            <a:r>
              <a:rPr lang="en-US" err="1">
                <a:latin typeface="Arial"/>
                <a:cs typeface="Arial"/>
              </a:rPr>
              <a:t>νθρώ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err="1">
                <a:latin typeface="Arial"/>
                <a:cs typeface="Arial"/>
              </a:rPr>
              <a:t>ου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είν</a:t>
            </a:r>
            <a:r>
              <a:rPr lang="en-US" dirty="0">
                <a:latin typeface="Arial"/>
                <a:cs typeface="Arial"/>
              </a:rPr>
              <a:t>αι </a:t>
            </a:r>
            <a:r>
              <a:rPr lang="en-US" err="1">
                <a:latin typeface="Arial"/>
                <a:cs typeface="Arial"/>
              </a:rPr>
              <a:t>τετράχωρη</a:t>
            </a:r>
            <a:endParaRPr lang="el-GR">
              <a:latin typeface="Arial"/>
              <a:cs typeface="Arial"/>
            </a:endParaRPr>
          </a:p>
          <a:p>
            <a:pPr defTabSz="914400">
              <a:lnSpc>
                <a:spcPct val="13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Απ</a:t>
            </a:r>
            <a:r>
              <a:rPr lang="en-US" err="1">
                <a:latin typeface="Arial"/>
                <a:cs typeface="Arial"/>
              </a:rPr>
              <a:t>οτελείτ</a:t>
            </a:r>
            <a:r>
              <a:rPr lang="en-US" dirty="0">
                <a:latin typeface="Arial"/>
                <a:cs typeface="Arial"/>
              </a:rPr>
              <a:t>αι από:</a:t>
            </a:r>
            <a:endParaRPr lang="en-US">
              <a:latin typeface="Arial"/>
              <a:ea typeface="Source Sans Pro"/>
              <a:cs typeface="Arial"/>
            </a:endParaRPr>
          </a:p>
          <a:p>
            <a:pPr defTabSz="914400">
              <a:lnSpc>
                <a:spcPct val="130000"/>
              </a:lnSpc>
              <a:spcAft>
                <a:spcPts val="600"/>
              </a:spcAft>
            </a:pPr>
            <a:endParaRPr lang="en-US" dirty="0">
              <a:solidFill>
                <a:srgbClr val="FFFFFF">
                  <a:alpha val="55000"/>
                </a:srgbClr>
              </a:solidFill>
              <a:latin typeface="Arial"/>
              <a:ea typeface="Source Sans Pro"/>
              <a:cs typeface="Arial"/>
            </a:endParaRPr>
          </a:p>
          <a:p>
            <a:pPr defTabSz="914400">
              <a:lnSpc>
                <a:spcPct val="130000"/>
              </a:lnSpc>
              <a:spcAft>
                <a:spcPts val="600"/>
              </a:spcAft>
            </a:pP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ΔΥΟ ΚΟΛΠΟΥΣ</a:t>
            </a:r>
            <a:r>
              <a:rPr lang="en-US" b="1" dirty="0">
                <a:solidFill>
                  <a:schemeClr val="tx2">
                    <a:alpha val="5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err="1">
                <a:latin typeface="Arial"/>
                <a:cs typeface="Arial"/>
              </a:rPr>
              <a:t>ου</a:t>
            </a:r>
            <a:r>
              <a:rPr lang="en-US" dirty="0">
                <a:latin typeface="Arial"/>
                <a:cs typeface="Arial"/>
              </a:rPr>
              <a:t> β</a:t>
            </a:r>
            <a:r>
              <a:rPr lang="en-US" err="1">
                <a:latin typeface="Arial"/>
                <a:cs typeface="Arial"/>
              </a:rPr>
              <a:t>ρίσκοντ</a:t>
            </a:r>
            <a:r>
              <a:rPr lang="en-US" dirty="0">
                <a:latin typeface="Arial"/>
                <a:cs typeface="Arial"/>
              </a:rPr>
              <a:t>αι </a:t>
            </a:r>
            <a:r>
              <a:rPr lang="en-US" err="1">
                <a:latin typeface="Arial"/>
                <a:cs typeface="Arial"/>
              </a:rPr>
              <a:t>στο</a:t>
            </a:r>
            <a:r>
              <a:rPr lang="en-US" dirty="0">
                <a:latin typeface="Arial"/>
                <a:cs typeface="Arial"/>
              </a:rPr>
              <a:t> α</a:t>
            </a:r>
            <a:r>
              <a:rPr lang="en-US" err="1">
                <a:latin typeface="Arial"/>
                <a:cs typeface="Arial"/>
              </a:rPr>
              <a:t>νώτερο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τμήμ</a:t>
            </a:r>
            <a:r>
              <a:rPr lang="en-US" dirty="0">
                <a:latin typeface="Arial"/>
                <a:cs typeface="Arial"/>
              </a:rPr>
              <a:t>α </a:t>
            </a:r>
            <a:endParaRPr lang="en-US">
              <a:latin typeface="Arial"/>
              <a:ea typeface="Source Sans Pro"/>
              <a:cs typeface="Arial"/>
            </a:endParaRPr>
          </a:p>
          <a:p>
            <a:pPr indent="-447675" defTabSz="914400">
              <a:lnSpc>
                <a:spcPct val="13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endParaRPr lang="en-US" dirty="0">
              <a:solidFill>
                <a:schemeClr val="tx2">
                  <a:alpha val="55000"/>
                </a:schemeClr>
              </a:solidFill>
              <a:latin typeface="Arial"/>
              <a:cs typeface="Arial"/>
            </a:endParaRPr>
          </a:p>
          <a:p>
            <a:pPr defTabSz="914400">
              <a:lnSpc>
                <a:spcPct val="130000"/>
              </a:lnSpc>
              <a:spcAft>
                <a:spcPts val="600"/>
              </a:spcAft>
            </a:pP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ΔΥΟ ΚΟΙΛΙΕΣ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err="1">
                <a:latin typeface="Arial"/>
                <a:cs typeface="Arial"/>
              </a:rPr>
              <a:t>ου</a:t>
            </a:r>
            <a:r>
              <a:rPr lang="en-US" dirty="0">
                <a:latin typeface="Arial"/>
                <a:cs typeface="Arial"/>
              </a:rPr>
              <a:t> β</a:t>
            </a:r>
            <a:r>
              <a:rPr lang="en-US" err="1">
                <a:latin typeface="Arial"/>
                <a:cs typeface="Arial"/>
              </a:rPr>
              <a:t>ρίσκοντ</a:t>
            </a:r>
            <a:r>
              <a:rPr lang="en-US" dirty="0">
                <a:latin typeface="Arial"/>
                <a:cs typeface="Arial"/>
              </a:rPr>
              <a:t>αι </a:t>
            </a:r>
            <a:r>
              <a:rPr lang="en-US" err="1">
                <a:latin typeface="Arial"/>
                <a:cs typeface="Arial"/>
              </a:rPr>
              <a:t>στο</a:t>
            </a:r>
            <a:r>
              <a:rPr lang="en-US" dirty="0">
                <a:latin typeface="Arial"/>
                <a:cs typeface="Arial"/>
              </a:rPr>
              <a:t> κα</a:t>
            </a:r>
            <a:r>
              <a:rPr lang="en-US" err="1">
                <a:latin typeface="Arial"/>
                <a:cs typeface="Arial"/>
              </a:rPr>
              <a:t>τώτερο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τμήμα </a:t>
            </a:r>
            <a:endParaRPr lang="en-US">
              <a:latin typeface="Arial"/>
              <a:ea typeface="Source Sans Pro"/>
              <a:cs typeface="Arial"/>
            </a:endParaRPr>
          </a:p>
          <a:p>
            <a:pPr indent="-447675" defTabSz="914400">
              <a:lnSpc>
                <a:spcPct val="13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endParaRPr lang="en-US" dirty="0">
              <a:solidFill>
                <a:schemeClr val="tx2">
                  <a:alpha val="55000"/>
                </a:schemeClr>
              </a:solidFill>
              <a:latin typeface="Arial"/>
              <a:cs typeface="Arial"/>
            </a:endParaRPr>
          </a:p>
          <a:p>
            <a:pPr defTabSz="914400">
              <a:lnSpc>
                <a:spcPct val="130000"/>
              </a:lnSpc>
              <a:spcAft>
                <a:spcPts val="600"/>
              </a:spcAft>
            </a:pPr>
            <a:r>
              <a:rPr lang="en-US" err="1">
                <a:latin typeface="Arial"/>
                <a:cs typeface="Arial"/>
              </a:rPr>
              <a:t>Οι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δύο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κόλ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err="1">
                <a:latin typeface="Arial"/>
                <a:cs typeface="Arial"/>
              </a:rPr>
              <a:t>οι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χωρίζοντ</a:t>
            </a:r>
            <a:r>
              <a:rPr lang="en-US" dirty="0">
                <a:latin typeface="Arial"/>
                <a:cs typeface="Arial"/>
              </a:rPr>
              <a:t>αι </a:t>
            </a:r>
            <a:r>
              <a:rPr lang="en-US" err="1">
                <a:latin typeface="Arial"/>
                <a:cs typeface="Arial"/>
              </a:rPr>
              <a:t>μετ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err="1">
                <a:latin typeface="Arial"/>
                <a:cs typeface="Arial"/>
              </a:rPr>
              <a:t>ξύ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τους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με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το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accent1"/>
                </a:solidFill>
                <a:latin typeface="Arial"/>
                <a:cs typeface="Arial"/>
              </a:rPr>
              <a:t>μεσοκολ</a:t>
            </a: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π</a:t>
            </a:r>
            <a:r>
              <a:rPr lang="en-US" err="1">
                <a:solidFill>
                  <a:schemeClr val="accent1"/>
                </a:solidFill>
                <a:latin typeface="Arial"/>
                <a:cs typeface="Arial"/>
              </a:rPr>
              <a:t>ικό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διάφρ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err="1">
                <a:latin typeface="Arial"/>
                <a:cs typeface="Arial"/>
              </a:rPr>
              <a:t>γμ</a:t>
            </a:r>
            <a:r>
              <a:rPr lang="en-US" dirty="0">
                <a:latin typeface="Arial"/>
                <a:cs typeface="Arial"/>
              </a:rPr>
              <a:t>α</a:t>
            </a:r>
            <a:endParaRPr lang="en-US">
              <a:latin typeface="Arial"/>
              <a:ea typeface="Source Sans Pro"/>
              <a:cs typeface="Arial"/>
            </a:endParaRPr>
          </a:p>
          <a:p>
            <a:pPr indent="-447675" defTabSz="914400">
              <a:lnSpc>
                <a:spcPct val="130000"/>
              </a:lnSpc>
              <a:spcAft>
                <a:spcPts val="600"/>
              </a:spcAft>
              <a:buFont typeface="Calibri Light" panose="020F0302020204030204" pitchFamily="34" charset="0"/>
              <a:buChar char="→"/>
            </a:pPr>
            <a:endParaRPr lang="en-US" dirty="0">
              <a:solidFill>
                <a:schemeClr val="tx2">
                  <a:alpha val="55000"/>
                </a:schemeClr>
              </a:solidFill>
              <a:latin typeface="Arial"/>
              <a:cs typeface="Arial"/>
            </a:endParaRPr>
          </a:p>
          <a:p>
            <a:pPr defTabSz="914400">
              <a:lnSpc>
                <a:spcPct val="130000"/>
              </a:lnSpc>
              <a:spcAft>
                <a:spcPts val="600"/>
              </a:spcAft>
            </a:pPr>
            <a:r>
              <a:rPr lang="en-US" err="1">
                <a:latin typeface="Arial"/>
                <a:cs typeface="Arial"/>
              </a:rPr>
              <a:t>Οι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δύο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κοιλίες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χωρίζοντ</a:t>
            </a:r>
            <a:r>
              <a:rPr lang="en-US" dirty="0">
                <a:latin typeface="Arial"/>
                <a:cs typeface="Arial"/>
              </a:rPr>
              <a:t>αι </a:t>
            </a:r>
            <a:r>
              <a:rPr lang="en-US" err="1">
                <a:latin typeface="Arial"/>
                <a:cs typeface="Arial"/>
              </a:rPr>
              <a:t>μετ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err="1">
                <a:latin typeface="Arial"/>
                <a:cs typeface="Arial"/>
              </a:rPr>
              <a:t>ξύ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τους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με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το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accent1"/>
                </a:solidFill>
                <a:latin typeface="Arial"/>
                <a:cs typeface="Arial"/>
              </a:rPr>
              <a:t>μεσοκοιλι</a:t>
            </a: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α</a:t>
            </a:r>
            <a:r>
              <a:rPr lang="en-US" err="1">
                <a:solidFill>
                  <a:schemeClr val="accent1"/>
                </a:solidFill>
                <a:latin typeface="Arial"/>
                <a:cs typeface="Arial"/>
              </a:rPr>
              <a:t>κό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διάφρ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err="1">
                <a:latin typeface="Arial"/>
                <a:cs typeface="Arial"/>
              </a:rPr>
              <a:t>γμ</a:t>
            </a:r>
            <a:r>
              <a:rPr lang="en-US" dirty="0">
                <a:latin typeface="Arial"/>
                <a:cs typeface="Arial"/>
              </a:rPr>
              <a:t>α</a:t>
            </a:r>
            <a:endParaRPr lang="en-US">
              <a:latin typeface="Arial"/>
              <a:ea typeface="Source Sans Pro"/>
              <a:cs typeface="Arial"/>
            </a:endParaRPr>
          </a:p>
          <a:p>
            <a:pPr defTabSz="914400">
              <a:lnSpc>
                <a:spcPct val="130000"/>
              </a:lnSpc>
              <a:spcAft>
                <a:spcPts val="600"/>
              </a:spcAft>
            </a:pPr>
            <a:endParaRPr lang="en-US" dirty="0">
              <a:solidFill>
                <a:schemeClr val="tx2">
                  <a:alpha val="55000"/>
                </a:schemeClr>
              </a:solidFill>
              <a:latin typeface="Arial"/>
              <a:ea typeface="Source Sans Pro"/>
              <a:cs typeface="Arial"/>
            </a:endParaRPr>
          </a:p>
          <a:p>
            <a:pPr defTabSz="914400">
              <a:lnSpc>
                <a:spcPct val="13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Δεν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 υπ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άρχει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 επ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ικοινωνί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α α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νάμεσ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α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στους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δυο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κόλ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π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ους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 ή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στις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δύο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Source Sans Pro"/>
                <a:cs typeface="Arial"/>
              </a:rPr>
              <a:t>κοιλίες</a:t>
            </a:r>
            <a:endParaRPr lang="en-US">
              <a:solidFill>
                <a:schemeClr val="accent3">
                  <a:lumMod val="40000"/>
                  <a:lumOff val="60000"/>
                </a:schemeClr>
              </a:solidFill>
              <a:latin typeface="Arial"/>
              <a:ea typeface="Source Sans Pro"/>
              <a:cs typeface="Arial"/>
            </a:endParaRPr>
          </a:p>
          <a:p>
            <a:pPr defTabSz="914400">
              <a:lnSpc>
                <a:spcPct val="130000"/>
              </a:lnSpc>
              <a:spcAft>
                <a:spcPts val="600"/>
              </a:spcAft>
            </a:pPr>
            <a:endParaRPr lang="en-US" sz="2000" dirty="0">
              <a:solidFill>
                <a:srgbClr val="FFFFFF">
                  <a:alpha val="55000"/>
                </a:srgbClr>
              </a:solidFill>
              <a:latin typeface="Arial"/>
              <a:ea typeface="Source Sans Pro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B563D-DAB7-4AD6-BAA5-F669F15A9835}"/>
              </a:ext>
            </a:extLst>
          </p:cNvPr>
          <p:cNvSpPr txBox="1"/>
          <p:nvPr/>
        </p:nvSpPr>
        <p:spPr>
          <a:xfrm>
            <a:off x="601249" y="5329825"/>
            <a:ext cx="32233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 err="1">
                <a:solidFill>
                  <a:schemeClr val="tx1">
                    <a:lumMod val="75000"/>
                  </a:schemeClr>
                </a:solidFill>
              </a:rPr>
              <a:t>Πηγή</a:t>
            </a:r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: http://atsides.weebly.com/</a:t>
            </a:r>
          </a:p>
        </p:txBody>
      </p:sp>
    </p:spTree>
    <p:extLst>
      <p:ext uri="{BB962C8B-B14F-4D97-AF65-F5344CB8AC3E}">
        <p14:creationId xmlns:p14="http://schemas.microsoft.com/office/powerpoint/2010/main" val="7415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1DE417-9E26-4F23-A7A9-A129125A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44" y="816773"/>
            <a:ext cx="2064039" cy="619283"/>
          </a:xfrm>
        </p:spPr>
        <p:txBody>
          <a:bodyPr>
            <a:normAutofit/>
          </a:bodyPr>
          <a:lstStyle/>
          <a:p>
            <a:r>
              <a:rPr lang="el-GR" sz="3600" b="1" i="0" dirty="0">
                <a:solidFill>
                  <a:srgbClr val="FF0000"/>
                </a:solidFill>
                <a:latin typeface="Arial"/>
                <a:ea typeface="+mj-lt"/>
                <a:cs typeface="+mj-lt"/>
              </a:rPr>
              <a:t>ΚΑΡΔΙΑ</a:t>
            </a:r>
            <a:endParaRPr lang="el-GR" sz="36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545F815-51E0-4BB1-8215-78E2B93D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05" y="993754"/>
            <a:ext cx="6543072" cy="5434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3CF43-22D7-475F-9E35-7A874E26C62A}"/>
              </a:ext>
            </a:extLst>
          </p:cNvPr>
          <p:cNvSpPr txBox="1"/>
          <p:nvPr/>
        </p:nvSpPr>
        <p:spPr>
          <a:xfrm>
            <a:off x="528690" y="1784857"/>
            <a:ext cx="364458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latin typeface="Arial"/>
                <a:ea typeface="Source Sans Pro"/>
                <a:cs typeface="Arial"/>
              </a:rPr>
              <a:t>Μεταξύ των κόλπων και των κοιλίων υπάρχουν βαλβίδες που καθορίζουν </a:t>
            </a:r>
            <a:r>
              <a:rPr lang="el-GR" sz="2400">
                <a:latin typeface="Arial"/>
                <a:ea typeface="Source Sans Pro"/>
                <a:cs typeface="Arial"/>
              </a:rPr>
              <a:t>τη μονόδρομη ροή του αίματος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7D78CDF7-63E1-439A-9EB5-5EDFF7E3F636}"/>
              </a:ext>
            </a:extLst>
          </p:cNvPr>
          <p:cNvSpPr/>
          <p:nvPr/>
        </p:nvSpPr>
        <p:spPr>
          <a:xfrm>
            <a:off x="6775992" y="2984576"/>
            <a:ext cx="594731" cy="5389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52A9F3-01EE-4FB8-9D1F-FD88FC31A5FC}"/>
              </a:ext>
            </a:extLst>
          </p:cNvPr>
          <p:cNvSpPr/>
          <p:nvPr/>
        </p:nvSpPr>
        <p:spPr>
          <a:xfrm>
            <a:off x="8145733" y="2941830"/>
            <a:ext cx="594731" cy="48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3B5F8-8F33-4152-BDE7-EC7FF9E65560}"/>
              </a:ext>
            </a:extLst>
          </p:cNvPr>
          <p:cNvSpPr txBox="1"/>
          <p:nvPr/>
        </p:nvSpPr>
        <p:spPr>
          <a:xfrm>
            <a:off x="577540" y="3950784"/>
            <a:ext cx="394195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>
                <a:latin typeface="Arial"/>
                <a:cs typeface="Arial"/>
              </a:rPr>
              <a:t>Η αριστερή κοιλία έχει παχύτερα τοιχώματα από τη δεξιά διότι στέλνει το αίμα σε μεγαλύτερη απόσταση  (σε ολόκληρο το σώμα)</a:t>
            </a:r>
            <a:endParaRPr lang="el-GR">
              <a:latin typeface="Arial"/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08090A-0B6F-4DDA-9596-FD19B012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97" y="630409"/>
            <a:ext cx="2288083" cy="630103"/>
          </a:xfrm>
        </p:spPr>
        <p:txBody>
          <a:bodyPr>
            <a:normAutofit/>
          </a:bodyPr>
          <a:lstStyle/>
          <a:p>
            <a:r>
              <a:rPr lang="el-GR" sz="4000" b="1">
                <a:solidFill>
                  <a:schemeClr val="accent5"/>
                </a:solidFill>
                <a:latin typeface="Arial"/>
                <a:ea typeface="Source Sans Pro Light"/>
                <a:cs typeface="Arial"/>
              </a:rPr>
              <a:t>ΚΑΡΔΙΑ</a:t>
            </a:r>
            <a:endParaRPr lang="el-GR" sz="4000" b="1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C5294D-AEE6-440D-9393-5E83197E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1" y="1716614"/>
            <a:ext cx="5933996" cy="3634585"/>
          </a:xfrm>
        </p:spPr>
        <p:txBody>
          <a:bodyPr vert="horz" wrap="square" lIns="0" tIns="0" rIns="91440" bIns="0" rtlCol="0" anchor="t">
            <a:noAutofit/>
          </a:bodyPr>
          <a:lstStyle/>
          <a:p>
            <a:pPr marL="1905" indent="0">
              <a:buNone/>
            </a:pPr>
            <a:r>
              <a:rPr lang="el-GR" sz="2000">
                <a:solidFill>
                  <a:schemeClr val="tx1"/>
                </a:solidFill>
                <a:latin typeface="Arial"/>
                <a:ea typeface="Source Sans Pro"/>
                <a:cs typeface="Arial"/>
              </a:rPr>
              <a:t>Η καρδιά  είναι μια αντλία ΑΝΑΡΡΟΦΗΤΙΚΗ και ΣΥΜΠΙΕΣΤΙΚΗ</a:t>
            </a:r>
          </a:p>
          <a:p>
            <a:pPr marL="449580" indent="-447675"/>
            <a:endParaRPr lang="el-GR" sz="2000" dirty="0">
              <a:solidFill>
                <a:srgbClr val="FFFFFF">
                  <a:alpha val="55000"/>
                </a:srgbClr>
              </a:solidFill>
              <a:latin typeface="Arial"/>
              <a:ea typeface="Source Sans Pro"/>
              <a:cs typeface="Arial"/>
            </a:endParaRPr>
          </a:p>
          <a:p>
            <a:pPr marL="449580" indent="-447675">
              <a:buFont typeface="Wingdings" panose="020F0302020204030204" pitchFamily="34" charset="0"/>
              <a:buChar char="v"/>
            </a:pPr>
            <a:r>
              <a:rPr lang="el-GR" sz="2000">
                <a:solidFill>
                  <a:srgbClr val="FFC000"/>
                </a:solidFill>
                <a:latin typeface="Arial"/>
                <a:ea typeface="Source Sans Pro"/>
                <a:cs typeface="Arial"/>
              </a:rPr>
              <a:t>ΑΝΑΡΡΟΦΗΤΙΚΗ ΑΝΤΛΙΑ</a:t>
            </a:r>
            <a:r>
              <a:rPr lang="el-GR" sz="200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: </a:t>
            </a:r>
            <a:r>
              <a:rPr lang="el-GR" sz="2000">
                <a:solidFill>
                  <a:schemeClr val="tx1"/>
                </a:solidFill>
                <a:latin typeface="Arial"/>
                <a:ea typeface="Source Sans Pro"/>
                <a:cs typeface="Arial"/>
              </a:rPr>
              <a:t>Συγκεντρώνει το αίμα από όλα τα τριχοειδή του σώματος μέσω των φλεβών</a:t>
            </a:r>
          </a:p>
          <a:p>
            <a:pPr marL="449580" indent="-447675">
              <a:buFont typeface="Wingdings" panose="020F0302020204030204" pitchFamily="34" charset="0"/>
              <a:buChar char="v"/>
            </a:pPr>
            <a:r>
              <a:rPr lang="el-GR" sz="2000">
                <a:solidFill>
                  <a:srgbClr val="FFC000"/>
                </a:solidFill>
                <a:latin typeface="Arial"/>
                <a:ea typeface="Source Sans Pro"/>
                <a:cs typeface="Arial"/>
              </a:rPr>
              <a:t>ΣΥΜΠΙΕΣΤΙΚΗ ΑΝΤΛΙΑ: </a:t>
            </a:r>
            <a:r>
              <a:rPr lang="el-GR" sz="2000">
                <a:solidFill>
                  <a:schemeClr val="tx1"/>
                </a:solidFill>
                <a:latin typeface="Arial"/>
                <a:ea typeface="Source Sans Pro"/>
                <a:cs typeface="Arial"/>
              </a:rPr>
              <a:t>Στέλνει το αίμα στα τριχοειδή όλου του σώματος μέσω των αρτηριών που ξεκινούν από τις κοιλίες της</a:t>
            </a:r>
          </a:p>
          <a:p>
            <a:pPr marL="449580" indent="-447675"/>
            <a:endParaRPr lang="el-GR" dirty="0">
              <a:solidFill>
                <a:srgbClr val="FFFFFF">
                  <a:alpha val="55000"/>
                </a:srgbClr>
              </a:solidFill>
              <a:ea typeface="Source Sans Pro"/>
            </a:endParaRPr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id="{F857797E-1A9B-4966-8B77-917D2717F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71" t="19697" r="1521" b="15352"/>
          <a:stretch/>
        </p:blipFill>
        <p:spPr>
          <a:xfrm>
            <a:off x="7657578" y="1648738"/>
            <a:ext cx="3057481" cy="32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425D08-6505-4F53-9B03-D2F28936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2AA645E-AE3F-47A4-BC91-488B1B93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el-GR" sz="3000" b="1">
                <a:solidFill>
                  <a:schemeClr val="accent5"/>
                </a:solidFill>
                <a:latin typeface="Arial"/>
                <a:ea typeface="Source Sans Pro Light"/>
                <a:cs typeface="Arial"/>
              </a:rPr>
              <a:t>ΚΥΚΛΟΦΟΡΙΑ ΑΙΜΑΤΟΣ ΣΤΗΝ ΚΑΡΔΙΑ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1DC098-1AAD-4E44-BB64-E679DEA9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76" y="2111013"/>
            <a:ext cx="5191962" cy="3192609"/>
          </a:xfrm>
        </p:spPr>
        <p:txBody>
          <a:bodyPr vert="horz" wrap="square" lIns="0" tIns="0" rIns="91440" bIns="0" rtlCol="0" anchor="t">
            <a:normAutofit/>
          </a:bodyPr>
          <a:lstStyle/>
          <a:p>
            <a:pPr marL="1905" indent="0"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Το αίμα κινείται </a:t>
            </a:r>
            <a:r>
              <a:rPr lang="en-US" sz="2400">
                <a:solidFill>
                  <a:srgbClr val="FFFF00"/>
                </a:solidFill>
                <a:latin typeface="Arial"/>
                <a:ea typeface="Source Sans Pro"/>
                <a:cs typeface="Arial"/>
              </a:rPr>
              <a:t>ΑΠΟ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n-US" sz="2400">
                <a:solidFill>
                  <a:schemeClr val="accent3"/>
                </a:solidFill>
                <a:latin typeface="Arial"/>
                <a:ea typeface="Source Sans Pro"/>
                <a:cs typeface="Arial"/>
              </a:rPr>
              <a:t>ΤΟΥΣ ΚΟΛΠΟΥΣ </a:t>
            </a:r>
            <a:r>
              <a:rPr lang="en-US" sz="2400">
                <a:solidFill>
                  <a:srgbClr val="FFFF00"/>
                </a:solidFill>
                <a:latin typeface="Arial"/>
                <a:ea typeface="Source Sans Pro"/>
                <a:cs typeface="Arial"/>
              </a:rPr>
              <a:t>ΠΡΟΣ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n-US" sz="2400">
                <a:solidFill>
                  <a:schemeClr val="accent3"/>
                </a:solidFill>
                <a:latin typeface="Arial"/>
                <a:ea typeface="Source Sans Pro"/>
                <a:cs typeface="Arial"/>
              </a:rPr>
              <a:t>ΤΙΣ ΚΟΙΛΙΕΣ</a:t>
            </a:r>
          </a:p>
          <a:p>
            <a:pPr marL="1905" indent="0">
              <a:buNone/>
            </a:pPr>
            <a:endParaRPr lang="en-US" sz="2400" dirty="0">
              <a:solidFill>
                <a:srgbClr val="FFFFFF"/>
              </a:solidFill>
              <a:latin typeface="Arial"/>
              <a:ea typeface="Source Sans Pro"/>
              <a:cs typeface="Arial"/>
            </a:endParaRPr>
          </a:p>
          <a:p>
            <a:pPr marL="1905" indent="0"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Από τις κοιλίες με τη συστολή τους το στέλνουν σε δυο </a:t>
            </a:r>
            <a:r>
              <a:rPr lang="en-US" sz="240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ea typeface="Source Sans Pro"/>
                <a:cs typeface="Arial"/>
              </a:rPr>
              <a:t>ΑΡΤΗΡΙΕΣ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D1557368-B810-4DEF-A442-72C2DF77A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71"/>
          <a:stretch/>
        </p:blipFill>
        <p:spPr>
          <a:xfrm>
            <a:off x="6505637" y="669204"/>
            <a:ext cx="5441280" cy="5508000"/>
          </a:xfrm>
          <a:prstGeom prst="rect">
            <a:avLst/>
          </a:prstGeom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6119CD66-A618-4208-B76D-36F3AF300D72}"/>
              </a:ext>
            </a:extLst>
          </p:cNvPr>
          <p:cNvSpPr/>
          <p:nvPr/>
        </p:nvSpPr>
        <p:spPr>
          <a:xfrm>
            <a:off x="7684717" y="2032347"/>
            <a:ext cx="918575" cy="82463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E870992-E407-497F-A9CC-CA1DE15F9D84}"/>
              </a:ext>
            </a:extLst>
          </p:cNvPr>
          <p:cNvSpPr/>
          <p:nvPr/>
        </p:nvSpPr>
        <p:spPr>
          <a:xfrm>
            <a:off x="9052141" y="1980154"/>
            <a:ext cx="918575" cy="82463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3F50013E-F5DC-46B8-8E89-A54D55F82C52}"/>
              </a:ext>
            </a:extLst>
          </p:cNvPr>
          <p:cNvSpPr/>
          <p:nvPr/>
        </p:nvSpPr>
        <p:spPr>
          <a:xfrm rot="4320000">
            <a:off x="7922851" y="3410770"/>
            <a:ext cx="939450" cy="10438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6592675F-5831-4659-82FD-ED888AC8A7B5}"/>
              </a:ext>
            </a:extLst>
          </p:cNvPr>
          <p:cNvSpPr/>
          <p:nvPr/>
        </p:nvSpPr>
        <p:spPr>
          <a:xfrm rot="5400000">
            <a:off x="9135446" y="3189386"/>
            <a:ext cx="960330" cy="11482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E206D426-4933-4673-9531-250F27543064}"/>
              </a:ext>
            </a:extLst>
          </p:cNvPr>
          <p:cNvSpPr/>
          <p:nvPr/>
        </p:nvSpPr>
        <p:spPr>
          <a:xfrm>
            <a:off x="9052141" y="3796428"/>
            <a:ext cx="918575" cy="82463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C3F0EC36-C047-4E14-9E1E-42A730F0211F}"/>
              </a:ext>
            </a:extLst>
          </p:cNvPr>
          <p:cNvSpPr/>
          <p:nvPr/>
        </p:nvSpPr>
        <p:spPr>
          <a:xfrm>
            <a:off x="7987428" y="3879935"/>
            <a:ext cx="918575" cy="82463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Επάνω 6">
            <a:extLst>
              <a:ext uri="{FF2B5EF4-FFF2-40B4-BE49-F238E27FC236}">
                <a16:creationId xmlns:a16="http://schemas.microsoft.com/office/drawing/2014/main" id="{1F8EE87A-C32F-4271-8AD6-211D5EFB6A1C}"/>
              </a:ext>
            </a:extLst>
          </p:cNvPr>
          <p:cNvSpPr/>
          <p:nvPr/>
        </p:nvSpPr>
        <p:spPr>
          <a:xfrm>
            <a:off x="8749023" y="2672311"/>
            <a:ext cx="156575" cy="92901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16" name="Βέλος: Επάνω 15">
            <a:extLst>
              <a:ext uri="{FF2B5EF4-FFF2-40B4-BE49-F238E27FC236}">
                <a16:creationId xmlns:a16="http://schemas.microsoft.com/office/drawing/2014/main" id="{CD4F0049-A2E4-49FD-BC59-BF14AB2FC43A}"/>
              </a:ext>
            </a:extLst>
          </p:cNvPr>
          <p:cNvSpPr/>
          <p:nvPr/>
        </p:nvSpPr>
        <p:spPr>
          <a:xfrm>
            <a:off x="9072612" y="2672311"/>
            <a:ext cx="156575" cy="92901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animBg="1"/>
      <p:bldP spid="9" grpId="0" animBg="1"/>
      <p:bldP spid="6" grpId="0" animBg="1"/>
      <p:bldP spid="12" grpId="0" animBg="1"/>
      <p:bldP spid="14" grpId="0" animBg="1"/>
      <p:bldP spid="15" grpId="0" animBg="1"/>
      <p:bldP spid="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52E295-7489-478B-AA1B-1AA7F149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754142"/>
            <a:ext cx="6928313" cy="577529"/>
          </a:xfrm>
        </p:spPr>
        <p:txBody>
          <a:bodyPr>
            <a:normAutofit fontScale="90000"/>
          </a:bodyPr>
          <a:lstStyle/>
          <a:p>
            <a:r>
              <a:rPr lang="el-GR" b="1">
                <a:solidFill>
                  <a:schemeClr val="accent5"/>
                </a:solidFill>
                <a:latin typeface="Arial"/>
                <a:ea typeface="Source Sans Pro Light"/>
                <a:cs typeface="Arial"/>
              </a:rPr>
              <a:t>Πως κυκλοφορεί το αίμα στην καρδιά;</a:t>
            </a:r>
            <a:endParaRPr lang="el-GR" b="1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02D49C-68D6-4C64-A12D-BC880894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14324"/>
            <a:ext cx="4685722" cy="4618081"/>
          </a:xfrm>
        </p:spPr>
        <p:txBody>
          <a:bodyPr vert="horz" wrap="square" lIns="0" tIns="0" rIns="91440" bIns="0" rtlCol="0" anchor="t">
            <a:noAutofit/>
          </a:bodyPr>
          <a:lstStyle/>
          <a:p>
            <a:pPr marL="449580" indent="-447675"/>
            <a:r>
              <a:rPr lang="el-GR" sz="240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Το </a:t>
            </a:r>
            <a:r>
              <a:rPr lang="el-GR" sz="2400">
                <a:solidFill>
                  <a:schemeClr val="accent1"/>
                </a:solidFill>
                <a:latin typeface="Arial"/>
                <a:ea typeface="Source Sans Pro"/>
                <a:cs typeface="Arial"/>
              </a:rPr>
              <a:t>ΜΗ ΟΞΥΓOΝΩΜΕΝΟ ΑΙΜΑ</a:t>
            </a:r>
            <a:r>
              <a:rPr lang="el-GR" sz="2400" dirty="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l-GR" sz="240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(ακάθαρτο) που προέρχεται από την περιφέρεια του σώματος, εισέρχεται στον </a:t>
            </a:r>
            <a:r>
              <a:rPr lang="el-GR" sz="2400">
                <a:solidFill>
                  <a:srgbClr val="FFFF00"/>
                </a:solidFill>
                <a:latin typeface="Arial"/>
                <a:ea typeface="Source Sans Pro"/>
                <a:cs typeface="Arial"/>
              </a:rPr>
              <a:t>δεξιό κόλπο</a:t>
            </a:r>
            <a:r>
              <a:rPr lang="el-GR" sz="2400" dirty="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 </a:t>
            </a:r>
            <a:r>
              <a:rPr lang="el-GR" sz="2400">
                <a:solidFill>
                  <a:srgbClr val="FFFFFF"/>
                </a:solidFill>
                <a:latin typeface="Arial"/>
                <a:ea typeface="Source Sans Pro"/>
                <a:cs typeface="Arial"/>
              </a:rPr>
              <a:t>από την </a:t>
            </a:r>
            <a:r>
              <a:rPr lang="el-GR" sz="2400" b="1">
                <a:solidFill>
                  <a:schemeClr val="accent1"/>
                </a:solidFill>
                <a:latin typeface="Arial"/>
                <a:ea typeface="Source Sans Pro"/>
                <a:cs typeface="Arial"/>
              </a:rPr>
              <a:t>ΑΝΩ ΚΟΙΛΗ</a:t>
            </a:r>
            <a:r>
              <a:rPr lang="el-GR" sz="2400">
                <a:solidFill>
                  <a:schemeClr val="accent1"/>
                </a:solidFill>
                <a:latin typeface="Arial"/>
                <a:ea typeface="Source Sans Pro"/>
                <a:cs typeface="Arial"/>
              </a:rPr>
              <a:t> </a:t>
            </a:r>
            <a:r>
              <a:rPr lang="el-GR" sz="2400" b="1">
                <a:solidFill>
                  <a:schemeClr val="accent1"/>
                </a:solidFill>
                <a:latin typeface="Arial"/>
                <a:ea typeface="Source Sans Pro"/>
                <a:cs typeface="Arial"/>
              </a:rPr>
              <a:t>ΦΛΕΒΑ</a:t>
            </a:r>
          </a:p>
          <a:p>
            <a:pPr marL="449580" indent="-447675"/>
            <a:r>
              <a:rPr lang="el-GR" sz="2400">
                <a:solidFill>
                  <a:schemeClr val="tx2"/>
                </a:solidFill>
                <a:latin typeface="Arial"/>
                <a:ea typeface="Source Sans Pro"/>
                <a:cs typeface="Arial"/>
              </a:rPr>
              <a:t>Είναι πλούσιο σε διοξείδιο του άνθρακα (CO</a:t>
            </a:r>
            <a:r>
              <a:rPr lang="el-GR" sz="2400" baseline="-25000">
                <a:solidFill>
                  <a:schemeClr val="tx2"/>
                </a:solidFill>
                <a:latin typeface="Arial"/>
                <a:ea typeface="Source Sans Pro"/>
                <a:cs typeface="Arial"/>
              </a:rPr>
              <a:t>2</a:t>
            </a:r>
            <a:r>
              <a:rPr lang="el-GR" sz="2400">
                <a:solidFill>
                  <a:schemeClr val="tx2"/>
                </a:solidFill>
                <a:latin typeface="Arial"/>
                <a:ea typeface="Source Sans Pro"/>
                <a:cs typeface="Arial"/>
              </a:rPr>
              <a:t>)</a:t>
            </a:r>
          </a:p>
          <a:p>
            <a:pPr marL="1905" indent="0">
              <a:buNone/>
            </a:pPr>
            <a:endParaRPr lang="el-GR" b="1" dirty="0">
              <a:solidFill>
                <a:schemeClr val="accent1"/>
              </a:solidFill>
              <a:ea typeface="Source Sans Pro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6B2BFB-A68C-4663-A73C-CD4C7EAB9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71"/>
          <a:stretch/>
        </p:blipFill>
        <p:spPr>
          <a:xfrm>
            <a:off x="6797911" y="1452081"/>
            <a:ext cx="4856733" cy="4923453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C7496F93-8832-4FC7-8322-0AA78F925D33}"/>
              </a:ext>
            </a:extLst>
          </p:cNvPr>
          <p:cNvSpPr/>
          <p:nvPr/>
        </p:nvSpPr>
        <p:spPr>
          <a:xfrm>
            <a:off x="7055153" y="1715933"/>
            <a:ext cx="782877" cy="866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EBC07B07-45B7-4174-80FB-1E9785902CE8}"/>
              </a:ext>
            </a:extLst>
          </p:cNvPr>
          <p:cNvSpPr/>
          <p:nvPr/>
        </p:nvSpPr>
        <p:spPr>
          <a:xfrm>
            <a:off x="7890221" y="2843276"/>
            <a:ext cx="918575" cy="918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3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TC103457485[[fn=Πλέγμα]]</Template>
  <TotalTime>0</TotalTime>
  <Words>0</Words>
  <Application>Microsoft Office PowerPoint</Application>
  <PresentationFormat>Ευρεία οθόνη</PresentationFormat>
  <Paragraphs>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ThinLineVTI</vt:lpstr>
      <vt:lpstr>ΚΥΚΛΟΦΟΡΙΚΟ  ΣΥΣΤΗΜΑ </vt:lpstr>
      <vt:lpstr>ΚΥΚΛΟΦΟΡΙΚΟ ΣΥΣΤΗΜΑ</vt:lpstr>
      <vt:lpstr>ΚΑΡΔΙΑ</vt:lpstr>
      <vt:lpstr>ΚΑΡΔΙΑ</vt:lpstr>
      <vt:lpstr>ΚΑΡΔΙΑ</vt:lpstr>
      <vt:lpstr>ΚΑΡΔΙΑ</vt:lpstr>
      <vt:lpstr>ΚΑΡΔΙΑ</vt:lpstr>
      <vt:lpstr>ΚΥΚΛΟΦΟΡΙΑ ΑΙΜΑΤΟΣ ΣΤΗΝ ΚΑΡΔΙΑ</vt:lpstr>
      <vt:lpstr>Πως κυκλοφορεί το αίμα στην καρδιά;</vt:lpstr>
      <vt:lpstr>Πως κυκλοφορεί το αίμα στην καρδιά;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1006</cp:revision>
  <dcterms:created xsi:type="dcterms:W3CDTF">2021-02-11T10:43:30Z</dcterms:created>
  <dcterms:modified xsi:type="dcterms:W3CDTF">2021-02-14T14:42:58Z</dcterms:modified>
</cp:coreProperties>
</file>