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8891F01-CAD4-44A7-B6A5-E0B54F6DC2C6}" type="datetimeFigureOut">
              <a:rPr lang="el-GR" smtClean="0"/>
              <a:pPr/>
              <a:t>19/7/2024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D5C9775-D33B-41A5-BD23-6CCBE0AC7F2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8891F01-CAD4-44A7-B6A5-E0B54F6DC2C6}" type="datetimeFigureOut">
              <a:rPr lang="el-GR" smtClean="0"/>
              <a:pPr/>
              <a:t>19/7/2024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D5C9775-D33B-41A5-BD23-6CCBE0AC7F2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8891F01-CAD4-44A7-B6A5-E0B54F6DC2C6}" type="datetimeFigureOut">
              <a:rPr lang="el-GR" smtClean="0"/>
              <a:pPr/>
              <a:t>19/7/2024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D5C9775-D33B-41A5-BD23-6CCBE0AC7F2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8891F01-CAD4-44A7-B6A5-E0B54F6DC2C6}" type="datetimeFigureOut">
              <a:rPr lang="el-GR" smtClean="0"/>
              <a:pPr/>
              <a:t>19/7/2024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D5C9775-D33B-41A5-BD23-6CCBE0AC7F2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8891F01-CAD4-44A7-B6A5-E0B54F6DC2C6}" type="datetimeFigureOut">
              <a:rPr lang="el-GR" smtClean="0"/>
              <a:pPr/>
              <a:t>19/7/2024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D5C9775-D33B-41A5-BD23-6CCBE0AC7F2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8891F01-CAD4-44A7-B6A5-E0B54F6DC2C6}" type="datetimeFigureOut">
              <a:rPr lang="el-GR" smtClean="0"/>
              <a:pPr/>
              <a:t>19/7/2024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D5C9775-D33B-41A5-BD23-6CCBE0AC7F2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8891F01-CAD4-44A7-B6A5-E0B54F6DC2C6}" type="datetimeFigureOut">
              <a:rPr lang="el-GR" smtClean="0"/>
              <a:pPr/>
              <a:t>19/7/2024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D5C9775-D33B-41A5-BD23-6CCBE0AC7F2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8891F01-CAD4-44A7-B6A5-E0B54F6DC2C6}" type="datetimeFigureOut">
              <a:rPr lang="el-GR" smtClean="0"/>
              <a:pPr/>
              <a:t>19/7/2024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D5C9775-D33B-41A5-BD23-6CCBE0AC7F2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8891F01-CAD4-44A7-B6A5-E0B54F6DC2C6}" type="datetimeFigureOut">
              <a:rPr lang="el-GR" smtClean="0"/>
              <a:pPr/>
              <a:t>19/7/2024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D5C9775-D33B-41A5-BD23-6CCBE0AC7F2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8891F01-CAD4-44A7-B6A5-E0B54F6DC2C6}" type="datetimeFigureOut">
              <a:rPr lang="el-GR" smtClean="0"/>
              <a:pPr/>
              <a:t>19/7/2024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D5C9775-D33B-41A5-BD23-6CCBE0AC7F2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8891F01-CAD4-44A7-B6A5-E0B54F6DC2C6}" type="datetimeFigureOut">
              <a:rPr lang="el-GR" smtClean="0"/>
              <a:pPr/>
              <a:t>19/7/2024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D5C9775-D33B-41A5-BD23-6CCBE0AC7F2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91F01-CAD4-44A7-B6A5-E0B54F6DC2C6}" type="datetimeFigureOut">
              <a:rPr lang="el-GR" smtClean="0"/>
              <a:pPr/>
              <a:t>19/7/2024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C9775-D33B-41A5-BD23-6CCBE0AC7F2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I6gzfkewzX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YGNYaILE8I" TargetMode="External"/><Relationship Id="rId2" Type="http://schemas.openxmlformats.org/officeDocument/2006/relationships/hyperlink" Target="https://www.youtube.com/watch?v=eX-mmIFF0b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p3dYLOV4uO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0"/>
            <a:ext cx="7772400" cy="1080120"/>
          </a:xfrm>
        </p:spPr>
        <p:txBody>
          <a:bodyPr>
            <a:normAutofit fontScale="90000"/>
          </a:bodyPr>
          <a:lstStyle/>
          <a:p>
            <a:r>
              <a:rPr lang="el-GR" sz="1800" b="1" dirty="0" smtClean="0">
                <a:solidFill>
                  <a:schemeClr val="tx1">
                    <a:lumMod val="95000"/>
                    <a:lumOff val="5000"/>
                  </a:schemeClr>
                </a:solidFill>
              </a:rPr>
              <a:t/>
            </a:r>
            <a:br>
              <a:rPr lang="el-GR" sz="1800" b="1" dirty="0" smtClean="0">
                <a:solidFill>
                  <a:schemeClr val="tx1">
                    <a:lumMod val="95000"/>
                    <a:lumOff val="5000"/>
                  </a:schemeClr>
                </a:solidFill>
              </a:rPr>
            </a:br>
            <a:r>
              <a:rPr lang="el-GR" sz="1800" b="1" dirty="0">
                <a:solidFill>
                  <a:schemeClr val="tx1">
                    <a:lumMod val="95000"/>
                    <a:lumOff val="5000"/>
                  </a:schemeClr>
                </a:solidFill>
              </a:rPr>
              <a:t/>
            </a:r>
            <a:br>
              <a:rPr lang="el-GR" sz="1800" b="1" dirty="0">
                <a:solidFill>
                  <a:schemeClr val="tx1">
                    <a:lumMod val="95000"/>
                    <a:lumOff val="5000"/>
                  </a:schemeClr>
                </a:solidFill>
              </a:rPr>
            </a:br>
            <a:r>
              <a:rPr lang="el-GR" sz="2200" b="1" dirty="0" smtClean="0">
                <a:solidFill>
                  <a:schemeClr val="accent2">
                    <a:lumMod val="75000"/>
                  </a:schemeClr>
                </a:solidFill>
                <a:latin typeface="Cambria" pitchFamily="18" charset="0"/>
              </a:rPr>
              <a:t>H ΜΑΤΣΟ ΔΙΑΣΤΑΣΗ ΤΗΣ ΧΡΥΣΗΣ ΑΥΓΗΣ: </a:t>
            </a:r>
            <a:br>
              <a:rPr lang="el-GR" sz="2200" b="1" dirty="0" smtClean="0">
                <a:solidFill>
                  <a:schemeClr val="accent2">
                    <a:lumMod val="75000"/>
                  </a:schemeClr>
                </a:solidFill>
                <a:latin typeface="Cambria" pitchFamily="18" charset="0"/>
              </a:rPr>
            </a:br>
            <a:r>
              <a:rPr lang="el-GR" sz="2200" b="1" dirty="0" smtClean="0">
                <a:solidFill>
                  <a:schemeClr val="accent2">
                    <a:lumMod val="75000"/>
                  </a:schemeClr>
                </a:solidFill>
                <a:latin typeface="Cambria" pitchFamily="18" charset="0"/>
              </a:rPr>
              <a:t>ΤΟ «ΑΝΤΡΙΛΙΚΙ» ΣΤΙΣ ΝΟΟΤΡΟΠΙΕΣ, ΤΙΣ ΠΡΑΚΤΙΚΕΣ ΚΑΙ ΤΑ ΣΥΜΒΟΛΑ ΤΩΝ ΜΕΛΩΝ ΤΗΣ ΧΡΥΣΗΣ ΑΥΓΗΣ</a:t>
            </a:r>
            <a:r>
              <a:rPr lang="el-GR" b="1" dirty="0" smtClean="0"/>
              <a:t/>
            </a:r>
            <a:br>
              <a:rPr lang="el-GR" b="1" dirty="0" smtClean="0"/>
            </a:br>
            <a:endParaRPr lang="el-GR" dirty="0"/>
          </a:p>
        </p:txBody>
      </p:sp>
      <p:sp>
        <p:nvSpPr>
          <p:cNvPr id="3" name="2 - Υπότιτλος"/>
          <p:cNvSpPr>
            <a:spLocks noGrp="1"/>
          </p:cNvSpPr>
          <p:nvPr>
            <p:ph type="subTitle" idx="1"/>
          </p:nvPr>
        </p:nvSpPr>
        <p:spPr>
          <a:xfrm>
            <a:off x="179512" y="1196752"/>
            <a:ext cx="8784976" cy="5472608"/>
          </a:xfrm>
        </p:spPr>
        <p:txBody>
          <a:bodyPr/>
          <a:lstStyle/>
          <a:p>
            <a:r>
              <a:rPr lang="el-GR" sz="2000" b="1" u="sng" dirty="0">
                <a:solidFill>
                  <a:schemeClr val="tx1"/>
                </a:solidFill>
                <a:latin typeface="Constantia" pitchFamily="18" charset="0"/>
              </a:rPr>
              <a:t>Αιτιολόγηση </a:t>
            </a:r>
            <a:r>
              <a:rPr lang="el-GR" sz="2000" b="1" u="sng" dirty="0" smtClean="0">
                <a:solidFill>
                  <a:schemeClr val="tx1"/>
                </a:solidFill>
                <a:latin typeface="Constantia" pitchFamily="18" charset="0"/>
              </a:rPr>
              <a:t>επιλογής  </a:t>
            </a:r>
            <a:r>
              <a:rPr lang="el-GR" sz="2000" b="1" u="sng" dirty="0">
                <a:solidFill>
                  <a:schemeClr val="tx1"/>
                </a:solidFill>
                <a:latin typeface="Constantia" pitchFamily="18" charset="0"/>
              </a:rPr>
              <a:t>του </a:t>
            </a:r>
            <a:r>
              <a:rPr lang="el-GR" sz="2000" b="1" u="sng" dirty="0" smtClean="0">
                <a:solidFill>
                  <a:schemeClr val="tx1"/>
                </a:solidFill>
                <a:latin typeface="Constantia" pitchFamily="18" charset="0"/>
              </a:rPr>
              <a:t>θέματος</a:t>
            </a:r>
            <a:endParaRPr lang="el-GR" sz="2000" dirty="0">
              <a:solidFill>
                <a:schemeClr val="tx1"/>
              </a:solidFill>
              <a:latin typeface="Constantia" pitchFamily="18" charset="0"/>
            </a:endParaRPr>
          </a:p>
          <a:p>
            <a:pPr algn="l"/>
            <a:endParaRPr lang="el-GR" dirty="0" smtClean="0"/>
          </a:p>
          <a:p>
            <a:pPr marL="342900" indent="-342900" algn="l">
              <a:buAutoNum type="arabicPeriod"/>
            </a:pPr>
            <a:r>
              <a:rPr lang="el-GR" sz="1800" dirty="0" smtClean="0">
                <a:solidFill>
                  <a:schemeClr val="tx1"/>
                </a:solidFill>
                <a:latin typeface="Constantia" pitchFamily="18" charset="0"/>
              </a:rPr>
              <a:t>Φανερή και επιτυχής επένδυση της Χ.Α. στη «μάτσο νοοτροπία»</a:t>
            </a:r>
          </a:p>
          <a:p>
            <a:pPr marL="342900" indent="-342900" algn="l">
              <a:buAutoNum type="arabicPeriod"/>
            </a:pPr>
            <a:endParaRPr lang="el-GR" sz="1800" dirty="0">
              <a:solidFill>
                <a:schemeClr val="tx1"/>
              </a:solidFill>
              <a:latin typeface="Constantia" pitchFamily="18" charset="0"/>
            </a:endParaRPr>
          </a:p>
          <a:p>
            <a:pPr marL="342900" indent="-342900" algn="l">
              <a:buAutoNum type="arabicPeriod"/>
            </a:pPr>
            <a:r>
              <a:rPr lang="el-GR" sz="1800" dirty="0" smtClean="0">
                <a:solidFill>
                  <a:schemeClr val="tx1"/>
                </a:solidFill>
                <a:latin typeface="Constantia" pitchFamily="18" charset="0"/>
              </a:rPr>
              <a:t>Έκταση του φαινομένου των «</a:t>
            </a:r>
            <a:r>
              <a:rPr lang="el-GR" sz="1800" dirty="0" err="1" smtClean="0">
                <a:solidFill>
                  <a:schemeClr val="tx1"/>
                </a:solidFill>
                <a:latin typeface="Constantia" pitchFamily="18" charset="0"/>
              </a:rPr>
              <a:t>γυναικοκτονιών</a:t>
            </a:r>
            <a:r>
              <a:rPr lang="el-GR" sz="1800" dirty="0" smtClean="0">
                <a:solidFill>
                  <a:schemeClr val="tx1"/>
                </a:solidFill>
                <a:latin typeface="Constantia" pitchFamily="18" charset="0"/>
              </a:rPr>
              <a:t>» </a:t>
            </a:r>
          </a:p>
          <a:p>
            <a:pPr marL="342900" indent="-342900" algn="l"/>
            <a:r>
              <a:rPr lang="el-GR" sz="1800" dirty="0">
                <a:solidFill>
                  <a:schemeClr val="tx1"/>
                </a:solidFill>
                <a:latin typeface="Constantia" pitchFamily="18" charset="0"/>
              </a:rPr>
              <a:t>κ</a:t>
            </a:r>
            <a:r>
              <a:rPr lang="el-GR" sz="1800" dirty="0" smtClean="0">
                <a:solidFill>
                  <a:schemeClr val="tx1"/>
                </a:solidFill>
                <a:latin typeface="Constantia" pitchFamily="18" charset="0"/>
              </a:rPr>
              <a:t>αι «συμμετοχή» της «μάτσο νοοτροπίας» στο γεγονός</a:t>
            </a:r>
          </a:p>
          <a:p>
            <a:pPr marL="342900" indent="-342900" algn="l"/>
            <a:endParaRPr lang="el-GR" sz="1600" dirty="0">
              <a:solidFill>
                <a:schemeClr val="tx1"/>
              </a:solidFill>
              <a:latin typeface="Constantia" pitchFamily="18" charset="0"/>
            </a:endParaRPr>
          </a:p>
          <a:p>
            <a:pPr marL="342900" indent="-342900" algn="l"/>
            <a:endParaRPr lang="el-GR" sz="1600" dirty="0" smtClean="0">
              <a:solidFill>
                <a:schemeClr val="tx1"/>
              </a:solidFill>
              <a:latin typeface="Constantia" pitchFamily="18" charset="0"/>
            </a:endParaRPr>
          </a:p>
          <a:p>
            <a:pPr marL="342900" indent="-342900" algn="l">
              <a:buFont typeface="Wingdings 2"/>
              <a:buChar char="N"/>
            </a:pPr>
            <a:r>
              <a:rPr lang="el-GR" sz="1800" b="1" dirty="0" smtClean="0">
                <a:solidFill>
                  <a:schemeClr val="tx1"/>
                </a:solidFill>
                <a:latin typeface="Constantia" pitchFamily="18" charset="0"/>
              </a:rPr>
              <a:t>μια μεθοδολογική παρατήρηση:</a:t>
            </a:r>
          </a:p>
          <a:p>
            <a:pPr marL="342900" indent="-342900" algn="l"/>
            <a:endParaRPr lang="el-GR" sz="1800" b="1" dirty="0" smtClean="0">
              <a:solidFill>
                <a:schemeClr val="tx1"/>
              </a:solidFill>
              <a:latin typeface="Constantia" pitchFamily="18" charset="0"/>
            </a:endParaRPr>
          </a:p>
          <a:p>
            <a:pPr marL="342900" indent="-342900" algn="l"/>
            <a:r>
              <a:rPr lang="el-GR" sz="1800" dirty="0" smtClean="0">
                <a:solidFill>
                  <a:schemeClr val="tx1"/>
                </a:solidFill>
                <a:latin typeface="Constantia" pitchFamily="18" charset="0"/>
                <a:sym typeface="Wingdings 2"/>
              </a:rPr>
              <a:t> </a:t>
            </a:r>
            <a:r>
              <a:rPr lang="el-GR" sz="1800" dirty="0" smtClean="0">
                <a:solidFill>
                  <a:schemeClr val="tx1"/>
                </a:solidFill>
                <a:latin typeface="Constantia" pitchFamily="18" charset="0"/>
              </a:rPr>
              <a:t>τα μέλη και οι οπαδοί της Χ.Α. δεν αποτελούν </a:t>
            </a:r>
          </a:p>
          <a:p>
            <a:pPr marL="342900" indent="-342900" algn="l"/>
            <a:r>
              <a:rPr lang="el-GR" sz="1800" dirty="0" smtClean="0">
                <a:solidFill>
                  <a:schemeClr val="tx1"/>
                </a:solidFill>
                <a:latin typeface="Constantia" pitchFamily="18" charset="0"/>
              </a:rPr>
              <a:t>     ομοιογενές σύνολο</a:t>
            </a:r>
          </a:p>
          <a:p>
            <a:pPr marL="342900" indent="-342900" algn="l"/>
            <a:r>
              <a:rPr lang="el-GR" sz="1800" dirty="0" smtClean="0">
                <a:solidFill>
                  <a:schemeClr val="tx1"/>
                </a:solidFill>
                <a:latin typeface="Constantia" pitchFamily="18" charset="0"/>
                <a:sym typeface="Wingdings 2"/>
              </a:rPr>
              <a:t> </a:t>
            </a:r>
            <a:r>
              <a:rPr lang="el-GR" sz="1800" dirty="0" smtClean="0">
                <a:solidFill>
                  <a:schemeClr val="tx1"/>
                </a:solidFill>
                <a:latin typeface="Constantia" pitchFamily="18" charset="0"/>
              </a:rPr>
              <a:t>ούτε η οργάνωση παραμένει στατική στο χρόνο.</a:t>
            </a:r>
          </a:p>
          <a:p>
            <a:pPr marL="342900" indent="-342900" algn="l"/>
            <a:endParaRPr lang="el-GR" sz="1800" dirty="0">
              <a:solidFill>
                <a:schemeClr val="tx1"/>
              </a:solidFill>
              <a:latin typeface="Constantia" pitchFamily="18" charset="0"/>
            </a:endParaRPr>
          </a:p>
          <a:p>
            <a:pPr marL="342900" indent="-342900" algn="l"/>
            <a:endParaRPr lang="el-GR" sz="1600" dirty="0">
              <a:solidFill>
                <a:schemeClr val="tx1"/>
              </a:solidFill>
              <a:latin typeface="Constantia" pitchFamily="18" charset="0"/>
            </a:endParaRPr>
          </a:p>
        </p:txBody>
      </p:sp>
      <p:pic>
        <p:nvPicPr>
          <p:cNvPr id="5" name="4 - Εικόνα" descr="ΧΡΥΣΗ ΑΥΓΗ11.jpg"/>
          <p:cNvPicPr>
            <a:picLocks noChangeAspect="1"/>
          </p:cNvPicPr>
          <p:nvPr/>
        </p:nvPicPr>
        <p:blipFill>
          <a:blip r:embed="rId2" cstate="print"/>
          <a:stretch>
            <a:fillRect/>
          </a:stretch>
        </p:blipFill>
        <p:spPr>
          <a:xfrm>
            <a:off x="5652120" y="2681536"/>
            <a:ext cx="3313381" cy="41764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5904656"/>
          </a:xfrm>
        </p:spPr>
        <p:txBody>
          <a:bodyPr>
            <a:normAutofit lnSpcReduction="10000"/>
          </a:bodyPr>
          <a:lstStyle/>
          <a:p>
            <a:pPr algn="ctr">
              <a:buNone/>
            </a:pPr>
            <a:r>
              <a:rPr lang="el-GR" sz="2000" b="1" u="sng" dirty="0" smtClean="0">
                <a:latin typeface="Constantia" pitchFamily="18" charset="0"/>
              </a:rPr>
              <a:t>Ε. Δημόσιες συμπεριφορές </a:t>
            </a:r>
          </a:p>
          <a:p>
            <a:pPr algn="ctr">
              <a:buNone/>
            </a:pPr>
            <a:endParaRPr lang="el-GR" sz="2000" dirty="0" smtClean="0">
              <a:latin typeface="Constantia" pitchFamily="18" charset="0"/>
            </a:endParaRPr>
          </a:p>
          <a:p>
            <a:pPr algn="ctr" fontAlgn="base"/>
            <a:r>
              <a:rPr lang="el-GR" sz="2000" dirty="0" smtClean="0">
                <a:latin typeface="Constantia" pitchFamily="18" charset="0"/>
              </a:rPr>
              <a:t>Προσπάθεια διάκρισης από όλους τους άλλους:</a:t>
            </a:r>
          </a:p>
          <a:p>
            <a:pPr fontAlgn="base">
              <a:buNone/>
            </a:pPr>
            <a:r>
              <a:rPr lang="el-GR" sz="2000" dirty="0" smtClean="0">
                <a:latin typeface="Constantia" pitchFamily="18" charset="0"/>
              </a:rPr>
              <a:t>	</a:t>
            </a:r>
          </a:p>
          <a:p>
            <a:pPr fontAlgn="base">
              <a:buNone/>
            </a:pPr>
            <a:r>
              <a:rPr lang="el-GR" sz="2000" dirty="0" smtClean="0">
                <a:latin typeface="Constantia" pitchFamily="18" charset="0"/>
              </a:rPr>
              <a:t>	→ εξευτελισμός  και  βιαιοπραγία σε βάρος γυναικών</a:t>
            </a:r>
          </a:p>
          <a:p>
            <a:pPr fontAlgn="base">
              <a:buNone/>
            </a:pPr>
            <a:endParaRPr lang="el-GR" sz="2000" dirty="0" smtClean="0">
              <a:latin typeface="Constantia" pitchFamily="18" charset="0"/>
            </a:endParaRPr>
          </a:p>
          <a:p>
            <a:pPr fontAlgn="base">
              <a:buNone/>
            </a:pPr>
            <a:r>
              <a:rPr lang="el-GR" sz="2000" dirty="0" smtClean="0">
                <a:latin typeface="Constantia" pitchFamily="18" charset="0"/>
              </a:rPr>
              <a:t>	→ «αντρικό νταηλίκι» ως μέσο συνδιαλλαγής με τον «άλλο»</a:t>
            </a:r>
          </a:p>
          <a:p>
            <a:pPr algn="ctr" fontAlgn="base">
              <a:buNone/>
            </a:pPr>
            <a:endParaRPr lang="el-GR" sz="2000" dirty="0" smtClean="0">
              <a:latin typeface="Constantia" pitchFamily="18" charset="0"/>
            </a:endParaRPr>
          </a:p>
          <a:p>
            <a:pPr algn="ctr" fontAlgn="base">
              <a:buNone/>
            </a:pPr>
            <a:r>
              <a:rPr lang="el-GR" sz="2000" u="sng" dirty="0" smtClean="0">
                <a:solidFill>
                  <a:srgbClr val="0070C0"/>
                </a:solidFill>
                <a:latin typeface="Constantia" pitchFamily="18" charset="0"/>
              </a:rPr>
              <a:t>κοινός τόπος</a:t>
            </a:r>
            <a:r>
              <a:rPr lang="el-GR" sz="2000" dirty="0" smtClean="0">
                <a:latin typeface="Constantia" pitchFamily="18" charset="0"/>
              </a:rPr>
              <a:t>: νομιμοποίηση της συμπεριφοράς λόγω θιγμένης τιμής</a:t>
            </a:r>
          </a:p>
          <a:p>
            <a:pPr fontAlgn="base">
              <a:buNone/>
            </a:pPr>
            <a:endParaRPr lang="el-GR" sz="2000" dirty="0" smtClean="0">
              <a:latin typeface="Constantia" pitchFamily="18" charset="0"/>
            </a:endParaRPr>
          </a:p>
          <a:p>
            <a:pPr fontAlgn="base">
              <a:buNone/>
            </a:pPr>
            <a:r>
              <a:rPr lang="el-GR" sz="2000" dirty="0" smtClean="0">
                <a:latin typeface="Constantia" pitchFamily="18" charset="0"/>
              </a:rPr>
              <a:t>	 → «λαϊκιστικός», «ανδρικός» τρόπο διαμαρτυρίας (με σεξουαλικό     εξευτελιστικό υπονοούμενο;): η ούρηση!</a:t>
            </a:r>
          </a:p>
          <a:p>
            <a:pPr fontAlgn="base">
              <a:buNone/>
            </a:pPr>
            <a:endParaRPr lang="el-GR" sz="1800" dirty="0" smtClean="0">
              <a:latin typeface="Constantia" pitchFamily="18" charset="0"/>
            </a:endParaRPr>
          </a:p>
          <a:p>
            <a:pPr fontAlgn="base">
              <a:buNone/>
            </a:pPr>
            <a:endParaRPr lang="el-GR" sz="1800" u="sng" dirty="0" smtClean="0">
              <a:latin typeface="Constantia" pitchFamily="18" charset="0"/>
              <a:hlinkClick r:id="rId2"/>
            </a:endParaRPr>
          </a:p>
          <a:p>
            <a:pPr fontAlgn="base">
              <a:buNone/>
            </a:pPr>
            <a:endParaRPr lang="el-GR" sz="1800" u="sng" dirty="0" smtClean="0">
              <a:latin typeface="Constantia" pitchFamily="18" charset="0"/>
              <a:hlinkClick r:id="rId2"/>
            </a:endParaRPr>
          </a:p>
          <a:p>
            <a:pPr fontAlgn="base">
              <a:buNone/>
            </a:pPr>
            <a:endParaRPr lang="el-GR" sz="1800" u="sng" dirty="0" smtClean="0">
              <a:latin typeface="Constantia" pitchFamily="18" charset="0"/>
              <a:hlinkClick r:id="rId2"/>
            </a:endParaRPr>
          </a:p>
          <a:p>
            <a:pPr algn="r" fontAlgn="base">
              <a:buNone/>
            </a:pPr>
            <a:r>
              <a:rPr lang="el-GR" sz="1800" u="sng" dirty="0" smtClean="0">
                <a:latin typeface="Constantia" pitchFamily="18" charset="0"/>
                <a:hlinkClick r:id="rId2"/>
              </a:rPr>
              <a:t>https://www.youtube.com/watch?v=I6gzfkewzXI</a:t>
            </a:r>
            <a:endParaRPr lang="el-GR" sz="1800" dirty="0" smtClean="0">
              <a:latin typeface="Constantia" pitchFamily="18" charset="0"/>
            </a:endParaRPr>
          </a:p>
          <a:p>
            <a:pPr>
              <a:buNone/>
            </a:pPr>
            <a:endParaRPr lang="el-GR" sz="1800" dirty="0" smtClean="0">
              <a:latin typeface="Constantia" pitchFamily="18" charset="0"/>
            </a:endParaRP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pPr algn="l"/>
            <a:r>
              <a:rPr lang="el-GR" sz="2700" b="1" u="sng" dirty="0" smtClean="0">
                <a:solidFill>
                  <a:schemeClr val="accent2">
                    <a:lumMod val="75000"/>
                  </a:schemeClr>
                </a:solidFill>
                <a:latin typeface="Cambria" pitchFamily="18" charset="0"/>
              </a:rPr>
              <a:t/>
            </a:r>
            <a:br>
              <a:rPr lang="el-GR" sz="2700" b="1" u="sng" dirty="0" smtClean="0">
                <a:solidFill>
                  <a:schemeClr val="accent2">
                    <a:lumMod val="75000"/>
                  </a:schemeClr>
                </a:solidFill>
                <a:latin typeface="Cambria" pitchFamily="18" charset="0"/>
              </a:rPr>
            </a:br>
            <a:r>
              <a:rPr lang="el-GR" sz="2700" b="1" u="sng" dirty="0" smtClean="0">
                <a:solidFill>
                  <a:schemeClr val="accent2">
                    <a:lumMod val="75000"/>
                  </a:schemeClr>
                </a:solidFill>
                <a:latin typeface="Cambria" pitchFamily="18" charset="0"/>
              </a:rPr>
              <a:t>3. Αισθητική, συμβολική έκφραση</a:t>
            </a:r>
            <a:r>
              <a:rPr lang="el-GR" dirty="0" smtClean="0"/>
              <a:t/>
            </a:r>
            <a:br>
              <a:rPr lang="el-GR" dirty="0" smtClean="0"/>
            </a:br>
            <a:endParaRPr lang="el-GR" dirty="0"/>
          </a:p>
        </p:txBody>
      </p:sp>
      <p:sp>
        <p:nvSpPr>
          <p:cNvPr id="3" name="2 - Θέση περιεχομένου"/>
          <p:cNvSpPr>
            <a:spLocks noGrp="1"/>
          </p:cNvSpPr>
          <p:nvPr>
            <p:ph idx="1"/>
          </p:nvPr>
        </p:nvSpPr>
        <p:spPr>
          <a:xfrm>
            <a:off x="251520" y="908720"/>
            <a:ext cx="8640960" cy="5688632"/>
          </a:xfrm>
        </p:spPr>
        <p:txBody>
          <a:bodyPr>
            <a:normAutofit/>
          </a:bodyPr>
          <a:lstStyle/>
          <a:p>
            <a:pPr algn="ctr">
              <a:buNone/>
            </a:pPr>
            <a:r>
              <a:rPr lang="el-GR" sz="2000" b="1" u="sng" dirty="0" smtClean="0">
                <a:latin typeface="Constantia" pitchFamily="18" charset="0"/>
              </a:rPr>
              <a:t>Α. Λόγος</a:t>
            </a:r>
          </a:p>
          <a:p>
            <a:pPr algn="ctr"/>
            <a:endParaRPr lang="el-GR" sz="1800" dirty="0" smtClean="0">
              <a:latin typeface="Constantia" pitchFamily="18" charset="0"/>
            </a:endParaRPr>
          </a:p>
          <a:p>
            <a:pPr algn="ctr">
              <a:buNone/>
            </a:pPr>
            <a:r>
              <a:rPr lang="el-GR" sz="1800" b="1" dirty="0" smtClean="0">
                <a:latin typeface="Constantia" pitchFamily="18" charset="0"/>
              </a:rPr>
              <a:t>Ο λόγος του αρχηγού </a:t>
            </a:r>
          </a:p>
          <a:p>
            <a:pPr>
              <a:buNone/>
            </a:pPr>
            <a:r>
              <a:rPr lang="el-GR" dirty="0" smtClean="0"/>
              <a:t>    </a:t>
            </a:r>
            <a:r>
              <a:rPr lang="el-GR" sz="1800" dirty="0" smtClean="0">
                <a:latin typeface="Constantia" pitchFamily="18" charset="0"/>
              </a:rPr>
              <a:t>οργισμένος, ξεσπάσματα, χτυπάει τη γροθιά, βρίζει, απειλεί, αποφορτίζει…</a:t>
            </a:r>
          </a:p>
          <a:p>
            <a:pPr algn="ctr">
              <a:buNone/>
            </a:pPr>
            <a:r>
              <a:rPr lang="el-GR" sz="1600" u="sng" dirty="0" smtClean="0">
                <a:latin typeface="Constantia" pitchFamily="18" charset="0"/>
                <a:hlinkClick r:id="rId2"/>
              </a:rPr>
              <a:t>https://www.youtube.com/watch?v=eX-mmIFF0bE</a:t>
            </a:r>
            <a:r>
              <a:rPr lang="el-GR" sz="1600" dirty="0" smtClean="0">
                <a:latin typeface="Constantia" pitchFamily="18" charset="0"/>
              </a:rPr>
              <a:t> (από 1’</a:t>
            </a:r>
            <a:r>
              <a:rPr lang="en-US" sz="1600" dirty="0" smtClean="0">
                <a:latin typeface="Constantia" pitchFamily="18" charset="0"/>
              </a:rPr>
              <a:t>:30’’)</a:t>
            </a:r>
            <a:endParaRPr lang="el-GR" sz="1600" dirty="0" smtClean="0">
              <a:latin typeface="Constantia" pitchFamily="18" charset="0"/>
            </a:endParaRPr>
          </a:p>
          <a:p>
            <a:pPr algn="ctr">
              <a:buNone/>
            </a:pPr>
            <a:endParaRPr lang="el-GR" sz="1600" dirty="0" smtClean="0">
              <a:latin typeface="Constantia" pitchFamily="18" charset="0"/>
            </a:endParaRPr>
          </a:p>
          <a:p>
            <a:pPr algn="ctr">
              <a:buNone/>
            </a:pPr>
            <a:r>
              <a:rPr lang="el-GR" sz="1800" b="1" dirty="0" smtClean="0">
                <a:latin typeface="Constantia" pitchFamily="18" charset="0"/>
              </a:rPr>
              <a:t>Στις πορείες</a:t>
            </a:r>
          </a:p>
          <a:p>
            <a:pPr algn="ctr">
              <a:buNone/>
            </a:pPr>
            <a:endParaRPr lang="el-GR" sz="1800" b="1" dirty="0" smtClean="0">
              <a:latin typeface="Constantia" pitchFamily="18" charset="0"/>
            </a:endParaRPr>
          </a:p>
          <a:p>
            <a:pPr algn="ctr">
              <a:buFontTx/>
              <a:buChar char="-"/>
            </a:pPr>
            <a:r>
              <a:rPr lang="el-GR" sz="1800" dirty="0" smtClean="0">
                <a:latin typeface="Constantia" pitchFamily="18" charset="0"/>
              </a:rPr>
              <a:t>στρατιωτικός τρόπος </a:t>
            </a:r>
            <a:r>
              <a:rPr lang="el-GR" sz="1800" dirty="0" err="1" smtClean="0">
                <a:latin typeface="Constantia" pitchFamily="18" charset="0"/>
              </a:rPr>
              <a:t>απεύθυνσης</a:t>
            </a:r>
            <a:r>
              <a:rPr lang="el-GR" sz="1800" dirty="0" smtClean="0">
                <a:latin typeface="Constantia" pitchFamily="18" charset="0"/>
              </a:rPr>
              <a:t> στους συμμετέχοντες</a:t>
            </a:r>
          </a:p>
          <a:p>
            <a:pPr algn="ctr">
              <a:buFontTx/>
              <a:buChar char="-"/>
            </a:pPr>
            <a:r>
              <a:rPr lang="el-GR" sz="1800" dirty="0" smtClean="0">
                <a:latin typeface="Constantia" pitchFamily="18" charset="0"/>
              </a:rPr>
              <a:t>μπάσα + απειλητική εκφορά των συνθημάτων («Λοκατζήδες»)</a:t>
            </a:r>
          </a:p>
          <a:p>
            <a:pPr algn="ctr">
              <a:buFontTx/>
              <a:buChar char="-"/>
            </a:pPr>
            <a:endParaRPr lang="el-GR" sz="1800" dirty="0" smtClean="0">
              <a:latin typeface="Constantia" pitchFamily="18" charset="0"/>
            </a:endParaRPr>
          </a:p>
          <a:p>
            <a:pPr algn="ctr">
              <a:buNone/>
            </a:pPr>
            <a:r>
              <a:rPr lang="el-GR" sz="1800" b="1" dirty="0" smtClean="0">
                <a:latin typeface="Constantia" pitchFamily="18" charset="0"/>
              </a:rPr>
              <a:t>Ο λόγος του απλού μέλους = απλού στρατιώτη</a:t>
            </a:r>
          </a:p>
          <a:p>
            <a:pPr algn="ctr">
              <a:buNone/>
            </a:pPr>
            <a:endParaRPr lang="el-GR" sz="1800" b="1" dirty="0" smtClean="0">
              <a:latin typeface="Constantia" pitchFamily="18" charset="0"/>
            </a:endParaRPr>
          </a:p>
          <a:p>
            <a:pPr algn="ctr">
              <a:buNone/>
            </a:pPr>
            <a:r>
              <a:rPr lang="el-GR" sz="1800" dirty="0" smtClean="0">
                <a:latin typeface="Constantia" pitchFamily="18" charset="0"/>
              </a:rPr>
              <a:t>απειλητικός, απλοϊκός («σταράτα – καθαρές, αντρίκιες κουβέντες»)</a:t>
            </a:r>
          </a:p>
          <a:p>
            <a:pPr algn="ctr">
              <a:buNone/>
            </a:pPr>
            <a:r>
              <a:rPr lang="el-GR" sz="1800" dirty="0" smtClean="0">
                <a:latin typeface="Constantia" pitchFamily="18" charset="0"/>
              </a:rPr>
              <a:t> ή/και στρατιωτική ή αρχαιοελληνική («καθαρευουσιάνικη») επιτήδευση</a:t>
            </a:r>
          </a:p>
          <a:p>
            <a:pPr algn="ctr">
              <a:buNone/>
            </a:pPr>
            <a:r>
              <a:rPr lang="en-US" sz="1600" u="sng" dirty="0" smtClean="0">
                <a:latin typeface="Constantia" pitchFamily="18" charset="0"/>
                <a:hlinkClick r:id="rId3"/>
              </a:rPr>
              <a:t>https</a:t>
            </a:r>
            <a:r>
              <a:rPr lang="el-GR" sz="1600" u="sng" dirty="0" smtClean="0">
                <a:latin typeface="Constantia" pitchFamily="18" charset="0"/>
                <a:hlinkClick r:id="rId3"/>
              </a:rPr>
              <a:t>://</a:t>
            </a:r>
            <a:r>
              <a:rPr lang="en-US" sz="1600" u="sng" dirty="0" smtClean="0">
                <a:latin typeface="Constantia" pitchFamily="18" charset="0"/>
                <a:hlinkClick r:id="rId3"/>
              </a:rPr>
              <a:t>www</a:t>
            </a:r>
            <a:r>
              <a:rPr lang="el-GR" sz="1600" u="sng" dirty="0" smtClean="0">
                <a:latin typeface="Constantia" pitchFamily="18" charset="0"/>
                <a:hlinkClick r:id="rId3"/>
              </a:rPr>
              <a:t>.</a:t>
            </a:r>
            <a:r>
              <a:rPr lang="en-US" sz="1600" u="sng" dirty="0" err="1" smtClean="0">
                <a:latin typeface="Constantia" pitchFamily="18" charset="0"/>
                <a:hlinkClick r:id="rId3"/>
              </a:rPr>
              <a:t>youtube</a:t>
            </a:r>
            <a:r>
              <a:rPr lang="el-GR" sz="1600" u="sng" dirty="0" smtClean="0">
                <a:latin typeface="Constantia" pitchFamily="18" charset="0"/>
                <a:hlinkClick r:id="rId3"/>
              </a:rPr>
              <a:t>.</a:t>
            </a:r>
            <a:r>
              <a:rPr lang="en-US" sz="1600" u="sng" dirty="0" smtClean="0">
                <a:latin typeface="Constantia" pitchFamily="18" charset="0"/>
                <a:hlinkClick r:id="rId3"/>
              </a:rPr>
              <a:t>com</a:t>
            </a:r>
            <a:r>
              <a:rPr lang="el-GR" sz="1600" u="sng" dirty="0" smtClean="0">
                <a:latin typeface="Constantia" pitchFamily="18" charset="0"/>
                <a:hlinkClick r:id="rId3"/>
              </a:rPr>
              <a:t>/</a:t>
            </a:r>
            <a:r>
              <a:rPr lang="en-US" sz="1600" u="sng" dirty="0" smtClean="0">
                <a:latin typeface="Constantia" pitchFamily="18" charset="0"/>
                <a:hlinkClick r:id="rId3"/>
              </a:rPr>
              <a:t>watch</a:t>
            </a:r>
            <a:r>
              <a:rPr lang="el-GR" sz="1600" u="sng" dirty="0" smtClean="0">
                <a:latin typeface="Constantia" pitchFamily="18" charset="0"/>
                <a:hlinkClick r:id="rId3"/>
              </a:rPr>
              <a:t>?</a:t>
            </a:r>
            <a:r>
              <a:rPr lang="en-US" sz="1600" u="sng" dirty="0" smtClean="0">
                <a:latin typeface="Constantia" pitchFamily="18" charset="0"/>
                <a:hlinkClick r:id="rId3"/>
              </a:rPr>
              <a:t>v</a:t>
            </a:r>
            <a:r>
              <a:rPr lang="el-GR" sz="1600" u="sng" dirty="0" smtClean="0">
                <a:latin typeface="Constantia" pitchFamily="18" charset="0"/>
                <a:hlinkClick r:id="rId3"/>
              </a:rPr>
              <a:t>=</a:t>
            </a:r>
            <a:r>
              <a:rPr lang="en-US" sz="1600" u="sng" dirty="0" err="1" smtClean="0">
                <a:latin typeface="Constantia" pitchFamily="18" charset="0"/>
                <a:hlinkClick r:id="rId3"/>
              </a:rPr>
              <a:t>fYGNYaILE</a:t>
            </a:r>
            <a:r>
              <a:rPr lang="el-GR" sz="1600" u="sng" dirty="0" smtClean="0">
                <a:latin typeface="Constantia" pitchFamily="18" charset="0"/>
                <a:hlinkClick r:id="rId3"/>
              </a:rPr>
              <a:t>8</a:t>
            </a:r>
            <a:r>
              <a:rPr lang="en-US" sz="1600" u="sng" dirty="0" smtClean="0">
                <a:latin typeface="Constantia" pitchFamily="18" charset="0"/>
                <a:hlinkClick r:id="rId3"/>
              </a:rPr>
              <a:t>I</a:t>
            </a:r>
            <a:endParaRPr lang="el-GR" sz="1600" dirty="0">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6632"/>
            <a:ext cx="8640960" cy="6552728"/>
          </a:xfrm>
        </p:spPr>
        <p:txBody>
          <a:bodyPr>
            <a:normAutofit/>
          </a:bodyPr>
          <a:lstStyle/>
          <a:p>
            <a:pPr algn="ctr" fontAlgn="base">
              <a:buNone/>
            </a:pPr>
            <a:r>
              <a:rPr lang="el-GR" sz="2000" b="1" u="sng" dirty="0" smtClean="0">
                <a:latin typeface="Constantia" pitchFamily="18" charset="0"/>
              </a:rPr>
              <a:t>Β. Σώμα</a:t>
            </a:r>
            <a:r>
              <a:rPr lang="el-GR" sz="2000" u="sng" dirty="0" smtClean="0"/>
              <a:t> </a:t>
            </a:r>
          </a:p>
          <a:p>
            <a:pPr algn="ctr">
              <a:buNone/>
            </a:pPr>
            <a:r>
              <a:rPr lang="el-GR" sz="1800" dirty="0" smtClean="0">
                <a:latin typeface="Constantia" pitchFamily="18" charset="0"/>
              </a:rPr>
              <a:t>Εθνικοσοσιαλισμός</a:t>
            </a:r>
            <a:r>
              <a:rPr lang="en-US" sz="1800" dirty="0" smtClean="0">
                <a:latin typeface="Constantia" pitchFamily="18" charset="0"/>
              </a:rPr>
              <a:t> </a:t>
            </a:r>
            <a:r>
              <a:rPr lang="el-GR" sz="1800" dirty="0" smtClean="0">
                <a:latin typeface="Constantia" pitchFamily="18" charset="0"/>
              </a:rPr>
              <a:t>→ βιταλισμός </a:t>
            </a:r>
            <a:endParaRPr lang="en-US" sz="1800" dirty="0" smtClean="0">
              <a:latin typeface="Constantia" pitchFamily="18" charset="0"/>
            </a:endParaRPr>
          </a:p>
          <a:p>
            <a:pPr algn="ctr">
              <a:buNone/>
            </a:pPr>
            <a:endParaRPr lang="en-US" sz="1800" dirty="0" smtClean="0">
              <a:latin typeface="Constantia" pitchFamily="18" charset="0"/>
            </a:endParaRPr>
          </a:p>
          <a:p>
            <a:pPr fontAlgn="base"/>
            <a:r>
              <a:rPr lang="el-GR" sz="1800" u="sng" dirty="0" err="1" smtClean="0">
                <a:latin typeface="Constantia" pitchFamily="18" charset="0"/>
              </a:rPr>
              <a:t>Σωματοδομή</a:t>
            </a:r>
            <a:r>
              <a:rPr lang="el-GR" sz="1800" dirty="0" smtClean="0">
                <a:latin typeface="Constantia" pitchFamily="18" charset="0"/>
              </a:rPr>
              <a:t> → </a:t>
            </a:r>
            <a:r>
              <a:rPr lang="el-GR" sz="1800" dirty="0" smtClean="0"/>
              <a:t> </a:t>
            </a:r>
            <a:r>
              <a:rPr lang="el-GR" sz="1800" dirty="0" smtClean="0">
                <a:latin typeface="Constantia" pitchFamily="18" charset="0"/>
              </a:rPr>
              <a:t>«ντουλάπες» και «φουσκωτοί»: </a:t>
            </a:r>
          </a:p>
          <a:p>
            <a:pPr fontAlgn="base">
              <a:buNone/>
            </a:pPr>
            <a:r>
              <a:rPr lang="el-GR" sz="1800" dirty="0" smtClean="0">
                <a:latin typeface="Constantia" pitchFamily="18" charset="0"/>
              </a:rPr>
              <a:t>			    σωματώδεις άντρες (</a:t>
            </a:r>
            <a:r>
              <a:rPr lang="en-US" sz="1800" dirty="0" smtClean="0">
                <a:latin typeface="Constantia" pitchFamily="18" charset="0"/>
              </a:rPr>
              <a:t>body building, </a:t>
            </a:r>
            <a:r>
              <a:rPr lang="el-GR" sz="1800" dirty="0" smtClean="0">
                <a:latin typeface="Constantia" pitchFamily="18" charset="0"/>
              </a:rPr>
              <a:t>στεροειδή και αναβολικά</a:t>
            </a:r>
            <a:r>
              <a:rPr lang="en-US" sz="1800" dirty="0" smtClean="0">
                <a:latin typeface="Constantia" pitchFamily="18" charset="0"/>
              </a:rPr>
              <a:t>)</a:t>
            </a:r>
            <a:endParaRPr lang="el-GR" sz="1800" dirty="0" smtClean="0">
              <a:latin typeface="Constantia" pitchFamily="18" charset="0"/>
            </a:endParaRPr>
          </a:p>
          <a:p>
            <a:pPr fontAlgn="base">
              <a:buNone/>
            </a:pPr>
            <a:r>
              <a:rPr lang="el-GR" sz="1800" dirty="0" smtClean="0">
                <a:latin typeface="Constantia" pitchFamily="18" charset="0"/>
              </a:rPr>
              <a:t>	                               συχνά σωματοφύλακες</a:t>
            </a:r>
            <a:r>
              <a:rPr lang="en-US" sz="1800" dirty="0" smtClean="0">
                <a:latin typeface="Constantia" pitchFamily="18" charset="0"/>
              </a:rPr>
              <a:t> </a:t>
            </a:r>
            <a:r>
              <a:rPr lang="el-GR" sz="1800" dirty="0" smtClean="0">
                <a:latin typeface="Constantia" pitchFamily="18" charset="0"/>
              </a:rPr>
              <a:t>ή πορτιέρηδες («μάχιμοι»)</a:t>
            </a:r>
          </a:p>
          <a:p>
            <a:pPr fontAlgn="base">
              <a:buNone/>
            </a:pPr>
            <a:r>
              <a:rPr lang="el-GR" sz="1800" dirty="0" smtClean="0">
                <a:latin typeface="Constantia" pitchFamily="18" charset="0"/>
              </a:rPr>
              <a:t> 			     σκληρό, δυνατό σώμα που εκφράζει πειθαρχημένη οργή</a:t>
            </a:r>
          </a:p>
          <a:p>
            <a:pPr fontAlgn="base"/>
            <a:endParaRPr lang="el-GR" sz="1800" dirty="0" smtClean="0">
              <a:latin typeface="Constantia" pitchFamily="18" charset="0"/>
            </a:endParaRPr>
          </a:p>
          <a:p>
            <a:pPr fontAlgn="base"/>
            <a:r>
              <a:rPr lang="el-GR" sz="1800" u="sng" dirty="0" smtClean="0">
                <a:latin typeface="Constantia" pitchFamily="18" charset="0"/>
              </a:rPr>
              <a:t>Γυμνάσματα </a:t>
            </a:r>
            <a:r>
              <a:rPr lang="el-GR" sz="1800" dirty="0" smtClean="0">
                <a:latin typeface="Bookman Old Style"/>
              </a:rPr>
              <a:t>→ </a:t>
            </a:r>
            <a:r>
              <a:rPr lang="el-GR" sz="1800" dirty="0" smtClean="0">
                <a:latin typeface="Constantia" pitchFamily="18" charset="0"/>
              </a:rPr>
              <a:t>στρατιωτικά γυμνάσια, </a:t>
            </a:r>
          </a:p>
          <a:p>
            <a:pPr fontAlgn="base">
              <a:buNone/>
            </a:pPr>
            <a:r>
              <a:rPr lang="el-GR" sz="1800" dirty="0" smtClean="0">
                <a:latin typeface="Constantia" pitchFamily="18" charset="0"/>
              </a:rPr>
              <a:t>	</a:t>
            </a:r>
            <a:r>
              <a:rPr lang="el-GR" sz="1800" dirty="0" err="1" smtClean="0">
                <a:latin typeface="Constantia" pitchFamily="18" charset="0"/>
              </a:rPr>
              <a:t>κικ</a:t>
            </a:r>
            <a:r>
              <a:rPr lang="el-GR" sz="1800" dirty="0" smtClean="0">
                <a:latin typeface="Constantia" pitchFamily="18" charset="0"/>
              </a:rPr>
              <a:t> </a:t>
            </a:r>
            <a:r>
              <a:rPr lang="el-GR" sz="1800" dirty="0" err="1" smtClean="0">
                <a:latin typeface="Constantia" pitchFamily="18" charset="0"/>
              </a:rPr>
              <a:t>μπόξινγκ</a:t>
            </a:r>
            <a:r>
              <a:rPr lang="el-GR" sz="1800" dirty="0" smtClean="0">
                <a:latin typeface="Constantia" pitchFamily="18" charset="0"/>
              </a:rPr>
              <a:t>, μποξ, κ.α.</a:t>
            </a:r>
          </a:p>
          <a:p>
            <a:pPr fontAlgn="base">
              <a:buNone/>
            </a:pPr>
            <a:endParaRPr lang="el-GR" sz="1800" dirty="0" smtClean="0">
              <a:latin typeface="Constantia" pitchFamily="18" charset="0"/>
            </a:endParaRPr>
          </a:p>
          <a:p>
            <a:pPr fontAlgn="base">
              <a:buFont typeface="Wingdings 2"/>
              <a:buChar char=""/>
            </a:pPr>
            <a:r>
              <a:rPr lang="el-GR" sz="1800" u="sng" dirty="0" smtClean="0">
                <a:latin typeface="Constantia" pitchFamily="18" charset="0"/>
              </a:rPr>
              <a:t>Στάση σώματος </a:t>
            </a:r>
            <a:r>
              <a:rPr lang="el-GR" sz="1800" dirty="0" smtClean="0">
                <a:latin typeface="Bookman Old Style"/>
              </a:rPr>
              <a:t>→ </a:t>
            </a:r>
            <a:r>
              <a:rPr lang="el-GR" sz="1800" dirty="0" smtClean="0">
                <a:latin typeface="Constantia" pitchFamily="18" charset="0"/>
              </a:rPr>
              <a:t>στρατιωτικό παράστημα</a:t>
            </a:r>
          </a:p>
          <a:p>
            <a:pPr fontAlgn="base">
              <a:buNone/>
            </a:pPr>
            <a:r>
              <a:rPr lang="el-GR" sz="1800" dirty="0" smtClean="0">
                <a:latin typeface="Constantia" pitchFamily="18" charset="0"/>
              </a:rPr>
              <a:t>                                        στάση της στάμνας</a:t>
            </a:r>
          </a:p>
          <a:p>
            <a:pPr fontAlgn="base">
              <a:buNone/>
            </a:pPr>
            <a:r>
              <a:rPr lang="el-GR" sz="1800" dirty="0" smtClean="0">
                <a:latin typeface="Constantia" pitchFamily="18" charset="0"/>
              </a:rPr>
              <a:t>                                        ανοικτές μασχάλες</a:t>
            </a:r>
          </a:p>
          <a:p>
            <a:pPr fontAlgn="base">
              <a:buNone/>
            </a:pPr>
            <a:r>
              <a:rPr lang="el-GR" sz="1800" dirty="0" smtClean="0">
                <a:latin typeface="Constantia" pitchFamily="18" charset="0"/>
              </a:rPr>
              <a:t>                                        ανοικτά πόδια</a:t>
            </a:r>
          </a:p>
          <a:p>
            <a:pPr fontAlgn="base">
              <a:buNone/>
            </a:pPr>
            <a:r>
              <a:rPr lang="el-GR" sz="1800" b="1" baseline="30000" dirty="0" smtClean="0">
                <a:latin typeface="Constantia" pitchFamily="18" charset="0"/>
              </a:rPr>
              <a:t>                                                             </a:t>
            </a:r>
            <a:r>
              <a:rPr lang="el-GR" sz="1800" b="1" dirty="0" smtClean="0">
                <a:latin typeface="Constantia" pitchFamily="18" charset="0"/>
              </a:rPr>
              <a:t>                                 </a:t>
            </a:r>
            <a:endParaRPr lang="el-GR" sz="1800" b="1" baseline="30000" dirty="0" smtClean="0">
              <a:latin typeface="Constantia" pitchFamily="18" charset="0"/>
            </a:endParaRPr>
          </a:p>
          <a:p>
            <a:pPr fontAlgn="base">
              <a:buNone/>
            </a:pPr>
            <a:r>
              <a:rPr lang="el-GR" sz="2800" baseline="30000" dirty="0" smtClean="0">
                <a:latin typeface="Constantia" pitchFamily="18" charset="0"/>
              </a:rPr>
              <a:t> </a:t>
            </a:r>
            <a:r>
              <a:rPr lang="el-GR" sz="2800" dirty="0" smtClean="0">
                <a:latin typeface="Constantia" pitchFamily="18" charset="0"/>
              </a:rPr>
              <a:t>    </a:t>
            </a:r>
            <a:r>
              <a:rPr lang="el-GR" sz="2800" b="1" dirty="0" smtClean="0">
                <a:latin typeface="Constantia" pitchFamily="18" charset="0"/>
                <a:sym typeface="Wingdings 2"/>
              </a:rPr>
              <a:t> </a:t>
            </a:r>
            <a:r>
              <a:rPr lang="el-GR" sz="2800" b="1" u="sng" baseline="30000" dirty="0" smtClean="0">
                <a:solidFill>
                  <a:schemeClr val="accent2">
                    <a:lumMod val="75000"/>
                  </a:schemeClr>
                </a:solidFill>
                <a:latin typeface="Constantia" pitchFamily="18" charset="0"/>
              </a:rPr>
              <a:t>μήνυμα :</a:t>
            </a:r>
          </a:p>
          <a:p>
            <a:pPr fontAlgn="base">
              <a:buNone/>
            </a:pPr>
            <a:r>
              <a:rPr lang="el-GR" sz="1800" b="1" dirty="0" smtClean="0">
                <a:latin typeface="Constantia" pitchFamily="18" charset="0"/>
              </a:rPr>
              <a:t>        ο  απειλητικός «ανδρισμός» επιβάλλεται δυναμικά, μέσω βίαιης δράσης                         </a:t>
            </a:r>
            <a:endParaRPr lang="el-GR" sz="1800" b="1" baseline="30000" dirty="0" smtClean="0">
              <a:latin typeface="Constantia" pitchFamily="18" charset="0"/>
            </a:endParaRPr>
          </a:p>
          <a:p>
            <a:pPr fontAlgn="base">
              <a:buNone/>
            </a:pPr>
            <a:endParaRPr lang="el-GR" sz="1800" b="1" baseline="30000" dirty="0" smtClean="0">
              <a:latin typeface="Constantia" pitchFamily="18" charset="0"/>
            </a:endParaRPr>
          </a:p>
          <a:p>
            <a:pPr fontAlgn="base"/>
            <a:endParaRPr lang="el-GR" sz="1800" b="1" baseline="30000" dirty="0" smtClean="0">
              <a:latin typeface="Constantia" pitchFamily="18" charset="0"/>
            </a:endParaRPr>
          </a:p>
          <a:p>
            <a:pPr fontAlgn="base"/>
            <a:endParaRPr lang="el-GR" sz="1800" b="1" baseline="30000" dirty="0" smtClean="0">
              <a:latin typeface="Constantia" pitchFamily="18" charset="0"/>
            </a:endParaRPr>
          </a:p>
          <a:p>
            <a:pPr fontAlgn="base"/>
            <a:endParaRPr lang="el-GR" sz="1800" b="1" baseline="30000" dirty="0" smtClean="0">
              <a:latin typeface="Constantia" pitchFamily="18" charset="0"/>
            </a:endParaRPr>
          </a:p>
          <a:p>
            <a:pPr fontAlgn="base"/>
            <a:endParaRPr lang="el-GR" sz="1800" b="1" baseline="30000" dirty="0" smtClean="0">
              <a:latin typeface="Constantia" pitchFamily="18" charset="0"/>
            </a:endParaRPr>
          </a:p>
          <a:p>
            <a:pPr fontAlgn="base"/>
            <a:endParaRPr lang="el-GR" sz="1800" b="1" baseline="30000" dirty="0" smtClean="0">
              <a:latin typeface="Constantia" pitchFamily="18" charset="0"/>
            </a:endParaRPr>
          </a:p>
          <a:p>
            <a:pPr fontAlgn="base"/>
            <a:endParaRPr lang="el-GR" sz="1800" b="1" baseline="30000" dirty="0" smtClean="0">
              <a:latin typeface="Constantia" pitchFamily="18" charset="0"/>
            </a:endParaRPr>
          </a:p>
          <a:p>
            <a:pPr fontAlgn="base">
              <a:buNone/>
            </a:pPr>
            <a:endParaRPr lang="el-GR" sz="1800" b="1" baseline="30000" dirty="0" smtClean="0">
              <a:latin typeface="Constantia" pitchFamily="18" charset="0"/>
            </a:endParaRPr>
          </a:p>
          <a:p>
            <a:pPr algn="ctr" fontAlgn="base">
              <a:buNone/>
            </a:pPr>
            <a:endParaRPr lang="el-GR" sz="1800" b="1" dirty="0" smtClean="0">
              <a:latin typeface="Constantia" pitchFamily="18" charset="0"/>
            </a:endParaRPr>
          </a:p>
          <a:p>
            <a:pPr>
              <a:buNone/>
            </a:pPr>
            <a:endParaRPr lang="el-GR" sz="1800" dirty="0">
              <a:latin typeface="Constantia" pitchFamily="18" charset="0"/>
            </a:endParaRPr>
          </a:p>
        </p:txBody>
      </p:sp>
      <p:pic>
        <p:nvPicPr>
          <p:cNvPr id="4" name="3 - Εικόνα" descr="IMG_02981.jpg"/>
          <p:cNvPicPr>
            <a:picLocks noChangeAspect="1"/>
          </p:cNvPicPr>
          <p:nvPr/>
        </p:nvPicPr>
        <p:blipFill>
          <a:blip r:embed="rId2" cstate="print"/>
          <a:stretch>
            <a:fillRect/>
          </a:stretch>
        </p:blipFill>
        <p:spPr>
          <a:xfrm>
            <a:off x="5148064" y="2780929"/>
            <a:ext cx="3672408" cy="295232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260648"/>
            <a:ext cx="8784976" cy="6336704"/>
          </a:xfrm>
        </p:spPr>
        <p:txBody>
          <a:bodyPr>
            <a:normAutofit fontScale="92500" lnSpcReduction="20000"/>
          </a:bodyPr>
          <a:lstStyle/>
          <a:p>
            <a:pPr algn="ctr">
              <a:buNone/>
            </a:pPr>
            <a:r>
              <a:rPr lang="el-GR" sz="2000" b="1" u="sng" dirty="0" smtClean="0">
                <a:latin typeface="Constantia" pitchFamily="18" charset="0"/>
              </a:rPr>
              <a:t>Β. Σώμα</a:t>
            </a:r>
            <a:r>
              <a:rPr lang="el-GR" dirty="0" smtClean="0"/>
              <a:t> </a:t>
            </a:r>
          </a:p>
          <a:p>
            <a:pPr>
              <a:buNone/>
            </a:pPr>
            <a:r>
              <a:rPr lang="el-GR" sz="1800" dirty="0" smtClean="0">
                <a:latin typeface="Constantia" pitchFamily="18" charset="0"/>
              </a:rPr>
              <a:t>	</a:t>
            </a:r>
            <a:r>
              <a:rPr lang="el-GR" sz="1800" dirty="0" smtClean="0">
                <a:latin typeface="Constantia" pitchFamily="18" charset="0"/>
                <a:sym typeface="Wingdings 2"/>
              </a:rPr>
              <a:t> </a:t>
            </a:r>
            <a:r>
              <a:rPr lang="el-GR" sz="1900" u="sng" dirty="0" smtClean="0">
                <a:latin typeface="Constantia" pitchFamily="18" charset="0"/>
              </a:rPr>
              <a:t>Το τατουάζ</a:t>
            </a:r>
            <a:endParaRPr lang="el-GR" sz="1800" u="sng" dirty="0" smtClean="0">
              <a:latin typeface="Constantia" pitchFamily="18" charset="0"/>
            </a:endParaRPr>
          </a:p>
          <a:p>
            <a:pPr>
              <a:buNone/>
            </a:pPr>
            <a:r>
              <a:rPr lang="el-GR" sz="2300" dirty="0" smtClean="0">
                <a:latin typeface="Constantia" pitchFamily="18" charset="0"/>
              </a:rPr>
              <a:t>	</a:t>
            </a:r>
            <a:r>
              <a:rPr lang="el-GR" sz="1900" dirty="0" smtClean="0">
                <a:latin typeface="Constantia" pitchFamily="18" charset="0"/>
              </a:rPr>
              <a:t>«σύμβολο» με εθνικιστική πολιτική σημασία και φιλοπόλεμη διάθεση: </a:t>
            </a:r>
          </a:p>
          <a:p>
            <a:pPr>
              <a:buNone/>
            </a:pPr>
            <a:r>
              <a:rPr lang="el-GR" sz="1900" dirty="0" smtClean="0">
                <a:latin typeface="Constantia" pitchFamily="18" charset="0"/>
              </a:rPr>
              <a:t>	(</a:t>
            </a:r>
            <a:r>
              <a:rPr lang="el-GR" sz="1900" dirty="0" smtClean="0">
                <a:latin typeface="Constantia" pitchFamily="18" charset="0"/>
              </a:rPr>
              <a:t>μαίανδρος, </a:t>
            </a:r>
            <a:r>
              <a:rPr lang="el-GR" sz="1900" dirty="0" err="1" smtClean="0">
                <a:latin typeface="Constantia" pitchFamily="18" charset="0"/>
              </a:rPr>
              <a:t>σβάστιγκα</a:t>
            </a:r>
            <a:r>
              <a:rPr lang="el-GR" sz="1900" dirty="0" smtClean="0">
                <a:latin typeface="Constantia" pitchFamily="18" charset="0"/>
              </a:rPr>
              <a:t>, «</a:t>
            </a:r>
            <a:r>
              <a:rPr lang="el-GR" sz="1900" dirty="0" err="1" smtClean="0">
                <a:latin typeface="Constantia" pitchFamily="18" charset="0"/>
              </a:rPr>
              <a:t>μολών</a:t>
            </a:r>
            <a:r>
              <a:rPr lang="el-GR" sz="1900" dirty="0" smtClean="0">
                <a:latin typeface="Constantia" pitchFamily="18" charset="0"/>
              </a:rPr>
              <a:t> </a:t>
            </a:r>
            <a:r>
              <a:rPr lang="el-GR" sz="1900" dirty="0" err="1" smtClean="0">
                <a:latin typeface="Constantia" pitchFamily="18" charset="0"/>
              </a:rPr>
              <a:t>λαβέ</a:t>
            </a:r>
            <a:r>
              <a:rPr lang="el-GR" sz="1900" dirty="0" smtClean="0">
                <a:latin typeface="Constantia" pitchFamily="18" charset="0"/>
              </a:rPr>
              <a:t>» γραμμένο με αρχαιοελληνική «γραμματοσειρά» κ. α.)</a:t>
            </a:r>
            <a:endParaRPr lang="el-GR" dirty="0" smtClean="0">
              <a:latin typeface="Constantia" pitchFamily="18" charset="0"/>
            </a:endParaRPr>
          </a:p>
          <a:p>
            <a:pPr>
              <a:buNone/>
            </a:pPr>
            <a:r>
              <a:rPr lang="el-GR" sz="1900" dirty="0" smtClean="0">
                <a:latin typeface="Constantia" pitchFamily="18" charset="0"/>
                <a:sym typeface="Wingdings 2"/>
              </a:rPr>
              <a:t>	</a:t>
            </a:r>
          </a:p>
          <a:p>
            <a:pPr>
              <a:buNone/>
            </a:pPr>
            <a:r>
              <a:rPr lang="el-GR" sz="1900" b="1" dirty="0" smtClean="0">
                <a:latin typeface="Constantia" pitchFamily="18" charset="0"/>
                <a:sym typeface="Wingdings 2"/>
              </a:rPr>
              <a:t> </a:t>
            </a:r>
            <a:r>
              <a:rPr lang="el-GR" sz="1900" dirty="0" smtClean="0">
                <a:latin typeface="Constantia" pitchFamily="18" charset="0"/>
              </a:rPr>
              <a:t>τριπλή λειτουργία: </a:t>
            </a:r>
          </a:p>
          <a:p>
            <a:pPr>
              <a:buNone/>
            </a:pPr>
            <a:r>
              <a:rPr lang="el-GR" sz="2300" dirty="0" smtClean="0">
                <a:latin typeface="Constantia" pitchFamily="18" charset="0"/>
              </a:rPr>
              <a:t>	</a:t>
            </a:r>
            <a:r>
              <a:rPr lang="el-GR" sz="1900" dirty="0" smtClean="0">
                <a:latin typeface="Constantia" pitchFamily="18" charset="0"/>
              </a:rPr>
              <a:t>1. </a:t>
            </a:r>
            <a:r>
              <a:rPr lang="el-GR" sz="1900" dirty="0" err="1" smtClean="0">
                <a:latin typeface="Constantia" pitchFamily="18" charset="0"/>
              </a:rPr>
              <a:t>αλληλοαναγνώριση</a:t>
            </a:r>
            <a:r>
              <a:rPr lang="el-GR" sz="1900" dirty="0" smtClean="0">
                <a:latin typeface="Constantia" pitchFamily="18" charset="0"/>
              </a:rPr>
              <a:t> ανθρώπων με κοινό </a:t>
            </a:r>
          </a:p>
          <a:p>
            <a:pPr>
              <a:buNone/>
            </a:pPr>
            <a:r>
              <a:rPr lang="el-GR" sz="1900" dirty="0" smtClean="0">
                <a:latin typeface="Constantia" pitchFamily="18" charset="0"/>
              </a:rPr>
              <a:t>	πολιτισμικό κώδικα και βιώματα </a:t>
            </a:r>
          </a:p>
          <a:p>
            <a:pPr>
              <a:buNone/>
            </a:pPr>
            <a:r>
              <a:rPr lang="el-GR" sz="1900" dirty="0" smtClean="0">
                <a:latin typeface="Constantia" pitchFamily="18" charset="0"/>
              </a:rPr>
              <a:t>	2. αντιστροφή της υποτίμησης από την</a:t>
            </a:r>
          </a:p>
          <a:p>
            <a:pPr>
              <a:buNone/>
            </a:pPr>
            <a:r>
              <a:rPr lang="el-GR" sz="1900" dirty="0" smtClean="0">
                <a:latin typeface="Constantia" pitchFamily="18" charset="0"/>
              </a:rPr>
              <a:t>	κοινωνία σε αντιδραστική υπερηφάνεια </a:t>
            </a:r>
          </a:p>
          <a:p>
            <a:pPr>
              <a:buNone/>
            </a:pPr>
            <a:r>
              <a:rPr lang="el-GR" sz="1900" dirty="0" smtClean="0">
                <a:latin typeface="Constantia" pitchFamily="18" charset="0"/>
              </a:rPr>
              <a:t>	3. δηλώνει την ισόβια δέσμευση και την </a:t>
            </a:r>
          </a:p>
          <a:p>
            <a:pPr>
              <a:buNone/>
            </a:pPr>
            <a:r>
              <a:rPr lang="el-GR" sz="1900" dirty="0" smtClean="0">
                <a:latin typeface="Constantia" pitchFamily="18" charset="0"/>
              </a:rPr>
              <a:t>	αφοσίωση των μελών της έσω ομάδας </a:t>
            </a:r>
          </a:p>
          <a:p>
            <a:pPr>
              <a:buNone/>
            </a:pPr>
            <a:r>
              <a:rPr lang="el-GR" sz="1900" dirty="0" smtClean="0">
                <a:latin typeface="Constantia" pitchFamily="18" charset="0"/>
              </a:rPr>
              <a:t>	(ανεξίτηλο).</a:t>
            </a:r>
            <a:r>
              <a:rPr lang="el-GR" sz="2300" dirty="0" smtClean="0">
                <a:latin typeface="Constantia" pitchFamily="18" charset="0"/>
              </a:rPr>
              <a:t>                                                                    </a:t>
            </a:r>
          </a:p>
          <a:p>
            <a:pPr fontAlgn="base">
              <a:buNone/>
            </a:pPr>
            <a:r>
              <a:rPr lang="el-GR" sz="2400" dirty="0" smtClean="0">
                <a:latin typeface="Constantia" pitchFamily="18" charset="0"/>
              </a:rPr>
              <a:t>			</a:t>
            </a:r>
          </a:p>
          <a:p>
            <a:pPr fontAlgn="base">
              <a:buNone/>
            </a:pPr>
            <a:r>
              <a:rPr lang="el-GR" sz="3000" dirty="0" smtClean="0">
                <a:latin typeface="Constantia" pitchFamily="18" charset="0"/>
              </a:rPr>
              <a:t>	 </a:t>
            </a:r>
            <a:r>
              <a:rPr lang="el-GR" sz="3000" b="1" dirty="0" smtClean="0">
                <a:latin typeface="Constantia" pitchFamily="18" charset="0"/>
                <a:sym typeface="Wingdings 2"/>
              </a:rPr>
              <a:t> </a:t>
            </a:r>
            <a:r>
              <a:rPr lang="el-GR" sz="3000" b="1" u="sng" baseline="30000" dirty="0" smtClean="0">
                <a:solidFill>
                  <a:schemeClr val="accent2">
                    <a:lumMod val="75000"/>
                  </a:schemeClr>
                </a:solidFill>
                <a:latin typeface="Constantia" pitchFamily="18" charset="0"/>
              </a:rPr>
              <a:t>μήνυμα :</a:t>
            </a:r>
          </a:p>
          <a:p>
            <a:pPr fontAlgn="base">
              <a:buNone/>
            </a:pPr>
            <a:r>
              <a:rPr lang="el-GR" sz="2000" b="1" dirty="0" smtClean="0">
                <a:latin typeface="Constantia" pitchFamily="18" charset="0"/>
              </a:rPr>
              <a:t>«είμαι δικός σας, </a:t>
            </a:r>
          </a:p>
          <a:p>
            <a:pPr fontAlgn="base">
              <a:buNone/>
            </a:pPr>
            <a:r>
              <a:rPr lang="el-GR" sz="2000" b="1" dirty="0" smtClean="0">
                <a:latin typeface="Constantia" pitchFamily="18" charset="0"/>
              </a:rPr>
              <a:t>είμαι για πάντα δικός σας </a:t>
            </a:r>
          </a:p>
          <a:p>
            <a:pPr fontAlgn="base">
              <a:buNone/>
            </a:pPr>
            <a:r>
              <a:rPr lang="el-GR" sz="2000" b="1" dirty="0" smtClean="0">
                <a:latin typeface="Constantia" pitchFamily="18" charset="0"/>
              </a:rPr>
              <a:t>και είμαι περήφανος για αυτό, </a:t>
            </a:r>
          </a:p>
          <a:p>
            <a:pPr fontAlgn="base">
              <a:buNone/>
            </a:pPr>
            <a:r>
              <a:rPr lang="el-GR" sz="2000" b="1" dirty="0" smtClean="0">
                <a:latin typeface="Constantia" pitchFamily="18" charset="0"/>
              </a:rPr>
              <a:t>ακόμα και αν όλοι είναι εναντίον μας»! </a:t>
            </a:r>
          </a:p>
          <a:p>
            <a:endParaRPr lang="el-GR" dirty="0"/>
          </a:p>
        </p:txBody>
      </p:sp>
      <p:pic>
        <p:nvPicPr>
          <p:cNvPr id="4" name="3 - Εικόνα" descr="45647039_10156862138508151_5833707022771552256_n.jpg"/>
          <p:cNvPicPr>
            <a:picLocks noChangeAspect="1"/>
          </p:cNvPicPr>
          <p:nvPr/>
        </p:nvPicPr>
        <p:blipFill>
          <a:blip r:embed="rId2" cstate="print"/>
          <a:stretch>
            <a:fillRect/>
          </a:stretch>
        </p:blipFill>
        <p:spPr>
          <a:xfrm>
            <a:off x="4932040" y="1700808"/>
            <a:ext cx="4006865" cy="48691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260648"/>
            <a:ext cx="8640960" cy="6336704"/>
          </a:xfrm>
        </p:spPr>
        <p:txBody>
          <a:bodyPr>
            <a:normAutofit fontScale="85000" lnSpcReduction="10000"/>
          </a:bodyPr>
          <a:lstStyle/>
          <a:p>
            <a:pPr algn="ctr">
              <a:buNone/>
            </a:pPr>
            <a:r>
              <a:rPr lang="el-GR" sz="2400" b="1" u="sng" dirty="0" smtClean="0">
                <a:latin typeface="Constantia" pitchFamily="18" charset="0"/>
              </a:rPr>
              <a:t>Γ. Αμφίεση – Υπόδηση –Κόμμωση - Αξεσουάρ </a:t>
            </a:r>
          </a:p>
          <a:p>
            <a:pPr algn="ctr">
              <a:buNone/>
            </a:pPr>
            <a:endParaRPr lang="el-GR" sz="2000" b="1" u="sng" dirty="0" smtClean="0">
              <a:latin typeface="Constantia" pitchFamily="18" charset="0"/>
            </a:endParaRPr>
          </a:p>
          <a:p>
            <a:pPr algn="ctr" fontAlgn="base">
              <a:buNone/>
            </a:pPr>
            <a:r>
              <a:rPr lang="el-GR" sz="2000" dirty="0" smtClean="0">
                <a:latin typeface="Constantia" pitchFamily="18" charset="0"/>
              </a:rPr>
              <a:t>	στρατιωτικό παντελόνι παραλλαγής ή ένα απλό τζιν, μαύρο μπλουζάκι με «σήμα», </a:t>
            </a:r>
          </a:p>
          <a:p>
            <a:pPr algn="ctr" fontAlgn="base">
              <a:buNone/>
            </a:pPr>
            <a:r>
              <a:rPr lang="el-GR" sz="2000" dirty="0" smtClean="0">
                <a:latin typeface="Constantia" pitchFamily="18" charset="0"/>
              </a:rPr>
              <a:t>αρβύλες, αθλητικά, </a:t>
            </a:r>
          </a:p>
          <a:p>
            <a:pPr algn="ctr" fontAlgn="base">
              <a:buNone/>
            </a:pPr>
            <a:r>
              <a:rPr lang="el-GR" sz="2000" dirty="0" smtClean="0">
                <a:latin typeface="Constantia" pitchFamily="18" charset="0"/>
              </a:rPr>
              <a:t>κοντό μαλλί ή ξυρισμένο κεφάλι.</a:t>
            </a:r>
          </a:p>
          <a:p>
            <a:pPr fontAlgn="base"/>
            <a:r>
              <a:rPr lang="el-GR" sz="2000" dirty="0" smtClean="0">
                <a:latin typeface="Constantia" pitchFamily="18" charset="0"/>
              </a:rPr>
              <a:t>κομματικές </a:t>
            </a:r>
            <a:r>
              <a:rPr lang="el-GR" sz="2000" dirty="0" smtClean="0">
                <a:latin typeface="Constantia" pitchFamily="18" charset="0"/>
              </a:rPr>
              <a:t>δράσεις → στρατιωτικού τύπου ομοιομορφία της αμφίεσης (στολή)</a:t>
            </a:r>
          </a:p>
          <a:p>
            <a:pPr fontAlgn="base"/>
            <a:r>
              <a:rPr lang="el-GR" sz="2000" dirty="0" smtClean="0">
                <a:latin typeface="Constantia" pitchFamily="18" charset="0"/>
              </a:rPr>
              <a:t>ατομικό επίπεδο (σε ιδιωτική στιγμή) → θα μπορούσε να θεωρηθεί καθημερινό, </a:t>
            </a:r>
            <a:r>
              <a:rPr lang="en-US" sz="2000" dirty="0" smtClean="0">
                <a:latin typeface="Constantia" pitchFamily="18" charset="0"/>
              </a:rPr>
              <a:t>sport </a:t>
            </a:r>
            <a:r>
              <a:rPr lang="el-GR" sz="2000" dirty="0" smtClean="0">
                <a:latin typeface="Constantia" pitchFamily="18" charset="0"/>
              </a:rPr>
              <a:t>ντύσιμο. </a:t>
            </a:r>
          </a:p>
          <a:p>
            <a:pPr fontAlgn="base">
              <a:buNone/>
            </a:pPr>
            <a:r>
              <a:rPr lang="el-GR" sz="2000" b="1" dirty="0" smtClean="0">
                <a:latin typeface="Constantia" pitchFamily="18" charset="0"/>
                <a:sym typeface="Wingdings 2"/>
              </a:rPr>
              <a:t>	</a:t>
            </a:r>
          </a:p>
          <a:p>
            <a:pPr fontAlgn="base">
              <a:buNone/>
            </a:pPr>
            <a:r>
              <a:rPr lang="el-GR" sz="2000" b="1" dirty="0" smtClean="0">
                <a:latin typeface="Constantia" pitchFamily="18" charset="0"/>
                <a:sym typeface="Wingdings 2"/>
              </a:rPr>
              <a:t>	</a:t>
            </a:r>
            <a:r>
              <a:rPr lang="el-GR" sz="3100" b="1" dirty="0" smtClean="0">
                <a:latin typeface="Constantia" pitchFamily="18" charset="0"/>
                <a:sym typeface="Wingdings 2"/>
              </a:rPr>
              <a:t> </a:t>
            </a:r>
            <a:r>
              <a:rPr lang="el-GR" sz="3100" b="1" u="sng" baseline="30000" dirty="0" smtClean="0">
                <a:solidFill>
                  <a:schemeClr val="accent2">
                    <a:lumMod val="75000"/>
                  </a:schemeClr>
                </a:solidFill>
                <a:latin typeface="Constantia" pitchFamily="18" charset="0"/>
              </a:rPr>
              <a:t>μήνυμα : </a:t>
            </a:r>
            <a:endParaRPr lang="el-GR" sz="3100" dirty="0" smtClean="0">
              <a:latin typeface="Constantia" pitchFamily="18" charset="0"/>
            </a:endParaRPr>
          </a:p>
          <a:p>
            <a:pPr fontAlgn="base">
              <a:buNone/>
            </a:pPr>
            <a:r>
              <a:rPr lang="el-GR" sz="2000" dirty="0" smtClean="0">
                <a:latin typeface="Constantia" pitchFamily="18" charset="0"/>
              </a:rPr>
              <a:t>	</a:t>
            </a:r>
            <a:r>
              <a:rPr lang="el-GR" sz="2000" b="1" dirty="0" smtClean="0">
                <a:latin typeface="Constantia" pitchFamily="18" charset="0"/>
              </a:rPr>
              <a:t>πολίτης –εν δυνάμει στρατιώτης </a:t>
            </a:r>
          </a:p>
          <a:p>
            <a:pPr fontAlgn="base">
              <a:buNone/>
            </a:pPr>
            <a:r>
              <a:rPr lang="el-GR" sz="2000" b="1" dirty="0" smtClean="0">
                <a:latin typeface="Constantia" pitchFamily="18" charset="0"/>
              </a:rPr>
              <a:t>	εκ των άνω οργανωμένη, </a:t>
            </a:r>
          </a:p>
          <a:p>
            <a:pPr fontAlgn="base">
              <a:buNone/>
            </a:pPr>
            <a:r>
              <a:rPr lang="el-GR" sz="2000" b="1" dirty="0" smtClean="0">
                <a:latin typeface="Constantia" pitchFamily="18" charset="0"/>
              </a:rPr>
              <a:t>	απόλυτα πειθαρχημένη δράση </a:t>
            </a:r>
            <a:r>
              <a:rPr lang="el-GR" sz="2000" dirty="0" smtClean="0">
                <a:latin typeface="Constantia" pitchFamily="18" charset="0"/>
              </a:rPr>
              <a:t> </a:t>
            </a:r>
          </a:p>
          <a:p>
            <a:pPr fontAlgn="base">
              <a:buNone/>
            </a:pPr>
            <a:endParaRPr lang="el-GR" sz="2000" dirty="0" smtClean="0">
              <a:latin typeface="Constantia" pitchFamily="18" charset="0"/>
            </a:endParaRPr>
          </a:p>
          <a:p>
            <a:pPr fontAlgn="base">
              <a:buNone/>
            </a:pPr>
            <a:r>
              <a:rPr lang="el-GR" sz="2000" dirty="0" smtClean="0">
                <a:latin typeface="Constantia" pitchFamily="18" charset="0"/>
              </a:rPr>
              <a:t>	«αξεσουάρ»: ελληνική σημαία, </a:t>
            </a:r>
            <a:r>
              <a:rPr lang="en-US" sz="2000" dirty="0" err="1" smtClean="0">
                <a:latin typeface="Constantia" pitchFamily="18" charset="0"/>
              </a:rPr>
              <a:t>pitbull</a:t>
            </a:r>
            <a:r>
              <a:rPr lang="el-GR" sz="2000" dirty="0" smtClean="0">
                <a:latin typeface="Constantia" pitchFamily="18" charset="0"/>
              </a:rPr>
              <a:t>, κράνος</a:t>
            </a:r>
          </a:p>
          <a:p>
            <a:pPr fontAlgn="base">
              <a:buNone/>
            </a:pPr>
            <a:r>
              <a:rPr lang="el-GR" sz="2000" dirty="0" smtClean="0">
                <a:latin typeface="Constantia" pitchFamily="18" charset="0"/>
              </a:rPr>
              <a:t>	</a:t>
            </a:r>
          </a:p>
          <a:p>
            <a:pPr fontAlgn="base">
              <a:buNone/>
            </a:pPr>
            <a:r>
              <a:rPr lang="el-GR" sz="2000" dirty="0" smtClean="0">
                <a:latin typeface="Constantia" pitchFamily="18" charset="0"/>
              </a:rPr>
              <a:t>	</a:t>
            </a:r>
            <a:r>
              <a:rPr lang="el-GR" sz="2000" b="1" dirty="0" smtClean="0">
                <a:latin typeface="Constantia" pitchFamily="18" charset="0"/>
                <a:sym typeface="Wingdings 2"/>
              </a:rPr>
              <a:t> </a:t>
            </a:r>
            <a:r>
              <a:rPr lang="el-GR" sz="2000" dirty="0" smtClean="0">
                <a:latin typeface="Constantia" pitchFamily="18" charset="0"/>
                <a:sym typeface="Wingdings 2"/>
              </a:rPr>
              <a:t>τ</a:t>
            </a:r>
            <a:r>
              <a:rPr lang="el-GR" sz="2000" dirty="0" smtClean="0">
                <a:latin typeface="Constantia" pitchFamily="18" charset="0"/>
              </a:rPr>
              <a:t>ίποτα δεν είναι καλλωπιστικό, όλα είναι πρακτικά, προσαρμοσμένα στον «σκοπό».</a:t>
            </a:r>
          </a:p>
          <a:p>
            <a:pPr fontAlgn="base">
              <a:buNone/>
            </a:pPr>
            <a:r>
              <a:rPr lang="el-GR" sz="2000" dirty="0" smtClean="0">
                <a:latin typeface="Constantia" pitchFamily="18" charset="0"/>
              </a:rPr>
              <a:t> </a:t>
            </a:r>
          </a:p>
          <a:p>
            <a:pPr algn="ctr" fontAlgn="base">
              <a:buNone/>
            </a:pPr>
            <a:r>
              <a:rPr lang="el-GR" sz="2000" dirty="0" smtClean="0">
                <a:latin typeface="Constantia" pitchFamily="18" charset="0"/>
              </a:rPr>
              <a:t> Άλλα αξεσουάρ: «</a:t>
            </a:r>
            <a:r>
              <a:rPr lang="el-GR" sz="2000" dirty="0" err="1" smtClean="0">
                <a:latin typeface="Constantia" pitchFamily="18" charset="0"/>
              </a:rPr>
              <a:t>ραφτά</a:t>
            </a:r>
            <a:r>
              <a:rPr lang="el-GR" sz="2000" dirty="0" smtClean="0">
                <a:latin typeface="Constantia" pitchFamily="18" charset="0"/>
              </a:rPr>
              <a:t>» εθνόσημα, μπλουζάκια των επίλεκτων ένοπλων δυνάμεων κ.α.</a:t>
            </a:r>
          </a:p>
          <a:p>
            <a:pPr fontAlgn="base">
              <a:buNone/>
            </a:pPr>
            <a:r>
              <a:rPr lang="el-GR" sz="2000" b="1" dirty="0" smtClean="0">
                <a:latin typeface="Constantia" pitchFamily="18" charset="0"/>
                <a:sym typeface="Wingdings 2"/>
              </a:rPr>
              <a:t>	</a:t>
            </a:r>
          </a:p>
          <a:p>
            <a:pPr fontAlgn="base">
              <a:buNone/>
            </a:pPr>
            <a:r>
              <a:rPr lang="el-GR" sz="2000" b="1" dirty="0" smtClean="0">
                <a:latin typeface="Constantia" pitchFamily="18" charset="0"/>
                <a:sym typeface="Wingdings 2"/>
              </a:rPr>
              <a:t>	 </a:t>
            </a:r>
            <a:r>
              <a:rPr lang="el-GR" sz="2000" dirty="0" smtClean="0">
                <a:latin typeface="Constantia" pitchFamily="18" charset="0"/>
                <a:sym typeface="Wingdings 2"/>
              </a:rPr>
              <a:t>παρόμοια λειτουργία με </a:t>
            </a:r>
            <a:r>
              <a:rPr lang="el-GR" sz="2000" dirty="0" smtClean="0">
                <a:latin typeface="Constantia" pitchFamily="18" charset="0"/>
              </a:rPr>
              <a:t>το τατουάζ.</a:t>
            </a:r>
          </a:p>
          <a:p>
            <a:pPr algn="ctr">
              <a:buNone/>
            </a:pPr>
            <a:endParaRPr lang="el-GR" sz="2000" b="1" u="sng" dirty="0" smtClean="0">
              <a:latin typeface="Constantia" pitchFamily="18" charset="0"/>
            </a:endParaRPr>
          </a:p>
          <a:p>
            <a:endParaRPr lang="el-GR" dirty="0"/>
          </a:p>
        </p:txBody>
      </p:sp>
      <p:pic>
        <p:nvPicPr>
          <p:cNvPr id="4" name="3 - Εικόνα" descr="xrysi_avgi_zaros_0.jpg"/>
          <p:cNvPicPr>
            <a:picLocks noChangeAspect="1"/>
          </p:cNvPicPr>
          <p:nvPr/>
        </p:nvPicPr>
        <p:blipFill>
          <a:blip r:embed="rId2" cstate="print"/>
          <a:stretch>
            <a:fillRect/>
          </a:stretch>
        </p:blipFill>
        <p:spPr>
          <a:xfrm>
            <a:off x="5004048" y="2492896"/>
            <a:ext cx="3816424" cy="25922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260648"/>
            <a:ext cx="8784976" cy="6336704"/>
          </a:xfrm>
        </p:spPr>
        <p:txBody>
          <a:bodyPr>
            <a:normAutofit/>
          </a:bodyPr>
          <a:lstStyle/>
          <a:p>
            <a:pPr algn="ctr">
              <a:buNone/>
            </a:pPr>
            <a:r>
              <a:rPr lang="el-GR" sz="2400" b="1" u="sng" dirty="0" smtClean="0">
                <a:latin typeface="Constantia" pitchFamily="18" charset="0"/>
              </a:rPr>
              <a:t>Γ. Αμφίεση – Υπόδηση –Κόμμωση - Αξεσουάρ </a:t>
            </a:r>
            <a:endParaRPr lang="el-GR" dirty="0" smtClean="0">
              <a:latin typeface="Constantia" pitchFamily="18" charset="0"/>
            </a:endParaRPr>
          </a:p>
          <a:p>
            <a:pPr algn="ctr">
              <a:buNone/>
            </a:pPr>
            <a:endParaRPr lang="el-GR" sz="1900" dirty="0" smtClean="0">
              <a:latin typeface="Constantia" pitchFamily="18" charset="0"/>
            </a:endParaRPr>
          </a:p>
          <a:p>
            <a:pPr algn="ctr">
              <a:buNone/>
            </a:pPr>
            <a:r>
              <a:rPr lang="el-GR" sz="1900" b="1" dirty="0" smtClean="0">
                <a:solidFill>
                  <a:schemeClr val="accent2">
                    <a:lumMod val="75000"/>
                  </a:schemeClr>
                </a:solidFill>
                <a:latin typeface="Constantia" pitchFamily="18" charset="0"/>
              </a:rPr>
              <a:t>ανώτερα στελέχη κόμματος διαφοροποιούνται από απλό στρατιώτη: </a:t>
            </a:r>
          </a:p>
          <a:p>
            <a:pPr algn="ctr">
              <a:buNone/>
            </a:pPr>
            <a:endParaRPr lang="el-GR" sz="1900" dirty="0" smtClean="0">
              <a:solidFill>
                <a:schemeClr val="accent2">
                  <a:lumMod val="75000"/>
                </a:schemeClr>
              </a:solidFill>
              <a:latin typeface="Constantia" pitchFamily="18" charset="0"/>
            </a:endParaRPr>
          </a:p>
          <a:p>
            <a:pPr>
              <a:buNone/>
            </a:pPr>
            <a:r>
              <a:rPr lang="el-GR" sz="1900" dirty="0" smtClean="0">
                <a:latin typeface="Constantia" pitchFamily="18" charset="0"/>
                <a:sym typeface="Wingdings 2"/>
              </a:rPr>
              <a:t>                             </a:t>
            </a:r>
            <a:endParaRPr lang="el-GR" sz="1900" dirty="0" smtClean="0">
              <a:latin typeface="Constantia" pitchFamily="18" charset="0"/>
            </a:endParaRPr>
          </a:p>
          <a:p>
            <a:pPr>
              <a:buNone/>
            </a:pPr>
            <a:r>
              <a:rPr lang="el-GR" sz="1900" dirty="0" smtClean="0">
                <a:latin typeface="Constantia" pitchFamily="18" charset="0"/>
              </a:rPr>
              <a:t>	                      </a:t>
            </a:r>
            <a:r>
              <a:rPr lang="el-GR" sz="1900" dirty="0" err="1" smtClean="0">
                <a:latin typeface="Constantia" pitchFamily="18" charset="0"/>
              </a:rPr>
              <a:t>Μιχαλολιάκος</a:t>
            </a:r>
            <a:r>
              <a:rPr lang="el-GR" sz="1900" dirty="0" smtClean="0">
                <a:latin typeface="Constantia" pitchFamily="18" charset="0"/>
              </a:rPr>
              <a:t>: «συμβατικός»  </a:t>
            </a:r>
          </a:p>
          <a:p>
            <a:endParaRPr lang="el-GR" sz="1900" dirty="0" smtClean="0">
              <a:latin typeface="Constantia" pitchFamily="18" charset="0"/>
            </a:endParaRPr>
          </a:p>
          <a:p>
            <a:endParaRPr lang="el-GR" sz="1900" dirty="0" smtClean="0">
              <a:latin typeface="Constantia" pitchFamily="18" charset="0"/>
            </a:endParaRPr>
          </a:p>
          <a:p>
            <a:endParaRPr lang="el-GR" sz="1900" dirty="0" smtClean="0">
              <a:latin typeface="Constantia" pitchFamily="18" charset="0"/>
            </a:endParaRPr>
          </a:p>
          <a:p>
            <a:endParaRPr lang="el-GR" sz="1900" dirty="0" smtClean="0">
              <a:latin typeface="Constantia" pitchFamily="18" charset="0"/>
            </a:endParaRPr>
          </a:p>
          <a:p>
            <a:endParaRPr lang="el-GR" sz="1900" dirty="0" smtClean="0">
              <a:latin typeface="Constantia" pitchFamily="18" charset="0"/>
            </a:endParaRPr>
          </a:p>
          <a:p>
            <a:endParaRPr lang="el-GR" sz="1900" dirty="0" smtClean="0">
              <a:latin typeface="Constantia" pitchFamily="18" charset="0"/>
            </a:endParaRPr>
          </a:p>
          <a:p>
            <a:endParaRPr lang="el-GR" sz="1900" dirty="0" smtClean="0">
              <a:latin typeface="Constantia" pitchFamily="18" charset="0"/>
            </a:endParaRPr>
          </a:p>
          <a:p>
            <a:pPr algn="r">
              <a:buNone/>
            </a:pPr>
            <a:endParaRPr lang="el-GR" sz="1900" dirty="0" smtClean="0">
              <a:latin typeface="Constantia" pitchFamily="18" charset="0"/>
            </a:endParaRPr>
          </a:p>
          <a:p>
            <a:pPr algn="r">
              <a:buNone/>
            </a:pPr>
            <a:r>
              <a:rPr lang="el-GR" sz="1900" dirty="0" smtClean="0">
                <a:latin typeface="Constantia" pitchFamily="18" charset="0"/>
              </a:rPr>
              <a:t>Λαγός: «μάτσο» ανδρισμός    </a:t>
            </a:r>
          </a:p>
          <a:p>
            <a:pPr algn="r">
              <a:buNone/>
            </a:pPr>
            <a:endParaRPr lang="el-GR" sz="1900" baseline="30000" dirty="0" smtClean="0">
              <a:latin typeface="Constantia" pitchFamily="18" charset="0"/>
            </a:endParaRPr>
          </a:p>
          <a:p>
            <a:pPr>
              <a:buNone/>
            </a:pPr>
            <a:r>
              <a:rPr lang="el-GR" sz="1900" dirty="0" smtClean="0">
                <a:latin typeface="Constantia" pitchFamily="18" charset="0"/>
              </a:rPr>
              <a:t>   Παππάς: παραδοσιακός «φασίστας»</a:t>
            </a:r>
          </a:p>
          <a:p>
            <a:endParaRPr lang="el-GR" dirty="0"/>
          </a:p>
        </p:txBody>
      </p:sp>
      <p:pic>
        <p:nvPicPr>
          <p:cNvPr id="5" name="4 - Εικόνα" descr="elam5-1-630x4001-1.jpg"/>
          <p:cNvPicPr>
            <a:picLocks noChangeAspect="1"/>
          </p:cNvPicPr>
          <p:nvPr/>
        </p:nvPicPr>
        <p:blipFill>
          <a:blip r:embed="rId2" cstate="print"/>
          <a:stretch>
            <a:fillRect/>
          </a:stretch>
        </p:blipFill>
        <p:spPr>
          <a:xfrm>
            <a:off x="5508104" y="1484784"/>
            <a:ext cx="2085975" cy="3524250"/>
          </a:xfrm>
          <a:prstGeom prst="rect">
            <a:avLst/>
          </a:prstGeom>
        </p:spPr>
      </p:pic>
      <p:pic>
        <p:nvPicPr>
          <p:cNvPr id="6" name="5 - Εικόνα" descr="ceb1cebdcf84ceafceb3cf81ceb1cf86cebf-ceb1cf80cf8c-poikj.jpg"/>
          <p:cNvPicPr>
            <a:picLocks noChangeAspect="1"/>
          </p:cNvPicPr>
          <p:nvPr/>
        </p:nvPicPr>
        <p:blipFill>
          <a:blip r:embed="rId3" cstate="print"/>
          <a:stretch>
            <a:fillRect/>
          </a:stretch>
        </p:blipFill>
        <p:spPr>
          <a:xfrm>
            <a:off x="467544" y="2564904"/>
            <a:ext cx="4458072" cy="305541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a:bodyPr>
          <a:lstStyle/>
          <a:p>
            <a:pPr fontAlgn="base"/>
            <a:r>
              <a:rPr lang="el-GR" sz="2400" b="1" u="sng" dirty="0" smtClean="0">
                <a:solidFill>
                  <a:schemeClr val="accent2">
                    <a:lumMod val="75000"/>
                  </a:schemeClr>
                </a:solidFill>
                <a:latin typeface="Cambria" pitchFamily="18" charset="0"/>
              </a:rPr>
              <a:t>Συμπέρασμα</a:t>
            </a:r>
            <a:endParaRPr lang="el-GR" sz="2400" dirty="0">
              <a:solidFill>
                <a:schemeClr val="accent2">
                  <a:lumMod val="75000"/>
                </a:schemeClr>
              </a:solidFill>
              <a:latin typeface="Cambria" pitchFamily="18" charset="0"/>
            </a:endParaRPr>
          </a:p>
        </p:txBody>
      </p:sp>
      <p:sp>
        <p:nvSpPr>
          <p:cNvPr id="3" name="2 - Θέση περιεχομένου"/>
          <p:cNvSpPr>
            <a:spLocks noGrp="1"/>
          </p:cNvSpPr>
          <p:nvPr>
            <p:ph idx="1"/>
          </p:nvPr>
        </p:nvSpPr>
        <p:spPr>
          <a:xfrm>
            <a:off x="457200" y="1124744"/>
            <a:ext cx="8229600" cy="5400600"/>
          </a:xfrm>
        </p:spPr>
        <p:txBody>
          <a:bodyPr>
            <a:normAutofit fontScale="62500" lnSpcReduction="20000"/>
          </a:bodyPr>
          <a:lstStyle/>
          <a:p>
            <a:pPr fontAlgn="base">
              <a:buNone/>
            </a:pPr>
            <a:r>
              <a:rPr lang="el-GR" dirty="0" smtClean="0"/>
              <a:t> </a:t>
            </a:r>
          </a:p>
          <a:p>
            <a:pPr fontAlgn="base"/>
            <a:r>
              <a:rPr lang="el-GR" sz="2900" b="1" dirty="0" smtClean="0">
                <a:latin typeface="Constantia" pitchFamily="18" charset="0"/>
              </a:rPr>
              <a:t>Η Χρυσή Αυγή επένδυσε στην υπαρκτή ανάγκη του σύγχρονου άντρα για επιβεβαίωση της παραδοσιακά κυρίαρχης θέσης του μέσα στις κοινωνικές του σχέσεις</a:t>
            </a:r>
            <a:r>
              <a:rPr lang="el-GR" sz="2900" dirty="0" smtClean="0">
                <a:latin typeface="Constantia" pitchFamily="18" charset="0"/>
              </a:rPr>
              <a:t>. </a:t>
            </a:r>
          </a:p>
          <a:p>
            <a:pPr fontAlgn="base">
              <a:buNone/>
            </a:pPr>
            <a:endParaRPr lang="el-GR" sz="2900" dirty="0" smtClean="0">
              <a:latin typeface="Constantia" pitchFamily="18" charset="0"/>
            </a:endParaRPr>
          </a:p>
          <a:p>
            <a:pPr fontAlgn="base"/>
            <a:r>
              <a:rPr lang="el-GR" sz="2900" b="1" dirty="0" smtClean="0">
                <a:latin typeface="Constantia" pitchFamily="18" charset="0"/>
              </a:rPr>
              <a:t>Κατάφερε να την </a:t>
            </a:r>
            <a:r>
              <a:rPr lang="el-GR" sz="2900" b="1" dirty="0" err="1" smtClean="0">
                <a:latin typeface="Constantia" pitchFamily="18" charset="0"/>
              </a:rPr>
              <a:t>απενοχοποιήσει</a:t>
            </a:r>
            <a:r>
              <a:rPr lang="el-GR" sz="2900" b="1" dirty="0" smtClean="0">
                <a:latin typeface="Constantia" pitchFamily="18" charset="0"/>
              </a:rPr>
              <a:t>, να την εκφράσει </a:t>
            </a:r>
            <a:r>
              <a:rPr lang="el-GR" sz="2900" b="1" dirty="0" smtClean="0">
                <a:latin typeface="Constantia" pitchFamily="18" charset="0"/>
              </a:rPr>
              <a:t>και να την ικανοποιήσει. </a:t>
            </a:r>
          </a:p>
          <a:p>
            <a:pPr fontAlgn="base">
              <a:buNone/>
            </a:pPr>
            <a:endParaRPr lang="el-GR" sz="2900" b="1" dirty="0" smtClean="0">
              <a:latin typeface="Constantia" pitchFamily="18" charset="0"/>
            </a:endParaRPr>
          </a:p>
          <a:p>
            <a:pPr fontAlgn="base"/>
            <a:r>
              <a:rPr lang="el-GR" sz="2900" b="1" dirty="0" smtClean="0">
                <a:latin typeface="Constantia" pitchFamily="18" charset="0"/>
              </a:rPr>
              <a:t>Μέσα από την ενσωμάτωση του ιδανικού της «ανδροπρέπειας» στο πρότυπο του «μαχητή» - υπερασπιστή του έθνους καθώς και την έκφραση  της επιθετικής αρρενωπότητας μέσα από τη συμμετοχή του στην «πολιτική δράση» της παράταξης κατάφερε να εκμεταλλευτεί αυτή την ανάγκη προς όφελός των πολιτικών της </a:t>
            </a:r>
            <a:r>
              <a:rPr lang="el-GR" sz="2900" b="1" dirty="0" smtClean="0">
                <a:latin typeface="Constantia" pitchFamily="18" charset="0"/>
              </a:rPr>
              <a:t>σκοπιμοτήτων</a:t>
            </a:r>
            <a:r>
              <a:rPr lang="el-GR" sz="2900" b="1" dirty="0" smtClean="0">
                <a:latin typeface="Constantia" pitchFamily="18" charset="0"/>
              </a:rPr>
              <a:t>. </a:t>
            </a:r>
          </a:p>
          <a:p>
            <a:pPr fontAlgn="base"/>
            <a:endParaRPr lang="el-GR" sz="2900" dirty="0" smtClean="0">
              <a:latin typeface="Constantia" pitchFamily="18" charset="0"/>
            </a:endParaRPr>
          </a:p>
          <a:p>
            <a:pPr fontAlgn="base"/>
            <a:endParaRPr lang="el-GR" sz="2900" dirty="0" smtClean="0">
              <a:latin typeface="Constantia" pitchFamily="18" charset="0"/>
            </a:endParaRPr>
          </a:p>
          <a:p>
            <a:pPr algn="r" fontAlgn="base">
              <a:buNone/>
            </a:pPr>
            <a:endParaRPr lang="el-GR" sz="2300" dirty="0" smtClean="0">
              <a:solidFill>
                <a:schemeClr val="accent2">
                  <a:lumMod val="75000"/>
                </a:schemeClr>
              </a:solidFill>
              <a:latin typeface="Constantia" pitchFamily="18" charset="0"/>
            </a:endParaRPr>
          </a:p>
          <a:p>
            <a:pPr algn="r" fontAlgn="base">
              <a:buNone/>
            </a:pPr>
            <a:r>
              <a:rPr lang="el-GR" sz="2300" dirty="0" smtClean="0">
                <a:solidFill>
                  <a:schemeClr val="accent2">
                    <a:lumMod val="75000"/>
                  </a:schemeClr>
                </a:solidFill>
                <a:latin typeface="Constantia" pitchFamily="18" charset="0"/>
              </a:rPr>
              <a:t>Υ.Γ. Συγνώμη για το ενίοτε ειρωνικό ύφος,</a:t>
            </a:r>
          </a:p>
          <a:p>
            <a:pPr algn="r" fontAlgn="base">
              <a:buNone/>
            </a:pPr>
            <a:r>
              <a:rPr lang="el-GR" sz="2300" dirty="0" smtClean="0">
                <a:solidFill>
                  <a:schemeClr val="accent2">
                    <a:lumMod val="75000"/>
                  </a:schemeClr>
                </a:solidFill>
                <a:latin typeface="Constantia" pitchFamily="18" charset="0"/>
              </a:rPr>
              <a:t> συμπεριλαμβάνομαι κι εγώ </a:t>
            </a:r>
            <a:r>
              <a:rPr lang="el-GR" sz="2300" dirty="0" smtClean="0">
                <a:solidFill>
                  <a:schemeClr val="accent2">
                    <a:lumMod val="75000"/>
                  </a:schemeClr>
                </a:solidFill>
                <a:latin typeface="Constantia" pitchFamily="18" charset="0"/>
              </a:rPr>
              <a:t>κάποιες φορές στους άντρες στους οποίους </a:t>
            </a:r>
            <a:r>
              <a:rPr lang="el-GR" sz="2300" dirty="0" smtClean="0">
                <a:solidFill>
                  <a:schemeClr val="accent2">
                    <a:lumMod val="75000"/>
                  </a:schemeClr>
                </a:solidFill>
                <a:latin typeface="Constantia" pitchFamily="18" charset="0"/>
              </a:rPr>
              <a:t>θα μπορούσε να απευθύνεται!</a:t>
            </a:r>
          </a:p>
          <a:p>
            <a:pPr algn="r" fontAlgn="base">
              <a:buNone/>
            </a:pPr>
            <a:endParaRPr lang="el-GR" sz="2300" dirty="0" smtClean="0">
              <a:solidFill>
                <a:schemeClr val="accent2">
                  <a:lumMod val="75000"/>
                </a:schemeClr>
              </a:solidFill>
              <a:latin typeface="Constantia" pitchFamily="18" charset="0"/>
            </a:endParaRPr>
          </a:p>
          <a:p>
            <a:pPr algn="r" fontAlgn="base">
              <a:buNone/>
            </a:pPr>
            <a:r>
              <a:rPr lang="el-GR" sz="2300" dirty="0" err="1" smtClean="0">
                <a:solidFill>
                  <a:schemeClr val="accent2">
                    <a:lumMod val="75000"/>
                  </a:schemeClr>
                </a:solidFill>
                <a:latin typeface="Constantia" pitchFamily="18" charset="0"/>
              </a:rPr>
              <a:t>Τσαπακίδης</a:t>
            </a:r>
            <a:r>
              <a:rPr lang="el-GR" sz="2300" dirty="0" smtClean="0">
                <a:solidFill>
                  <a:schemeClr val="accent2">
                    <a:lumMod val="75000"/>
                  </a:schemeClr>
                </a:solidFill>
                <a:latin typeface="Constantia" pitchFamily="18" charset="0"/>
              </a:rPr>
              <a:t> Γιώργος</a:t>
            </a:r>
            <a:endParaRPr lang="el-GR" sz="2300" dirty="0">
              <a:solidFill>
                <a:schemeClr val="accent2">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52736"/>
          </a:xfrm>
        </p:spPr>
        <p:txBody>
          <a:bodyPr>
            <a:normAutofit fontScale="90000"/>
          </a:bodyPr>
          <a:lstStyle/>
          <a:p>
            <a:pPr algn="l"/>
            <a:r>
              <a:rPr lang="el-GR" sz="2800" dirty="0">
                <a:solidFill>
                  <a:schemeClr val="accent2">
                    <a:lumMod val="75000"/>
                  </a:schemeClr>
                </a:solidFill>
                <a:latin typeface="Cambria" pitchFamily="18" charset="0"/>
              </a:rPr>
              <a:t>	</a:t>
            </a:r>
            <a:r>
              <a:rPr lang="el-GR" sz="2800" dirty="0" smtClean="0">
                <a:solidFill>
                  <a:schemeClr val="accent2">
                    <a:lumMod val="75000"/>
                  </a:schemeClr>
                </a:solidFill>
                <a:latin typeface="Cambria" pitchFamily="18" charset="0"/>
              </a:rPr>
              <a:t/>
            </a:r>
            <a:br>
              <a:rPr lang="el-GR" sz="2800" dirty="0" smtClean="0">
                <a:solidFill>
                  <a:schemeClr val="accent2">
                    <a:lumMod val="75000"/>
                  </a:schemeClr>
                </a:solidFill>
                <a:latin typeface="Cambria" pitchFamily="18" charset="0"/>
              </a:rPr>
            </a:br>
            <a:r>
              <a:rPr lang="el-GR" sz="2800" b="1" u="sng" dirty="0" smtClean="0">
                <a:solidFill>
                  <a:schemeClr val="accent2">
                    <a:lumMod val="75000"/>
                  </a:schemeClr>
                </a:solidFill>
                <a:latin typeface="Cambria" pitchFamily="18" charset="0"/>
              </a:rPr>
              <a:t>1. Ιδεολογία</a:t>
            </a:r>
            <a:r>
              <a:rPr lang="el-GR" sz="2800" b="1" u="sng" dirty="0">
                <a:solidFill>
                  <a:schemeClr val="accent2">
                    <a:lumMod val="75000"/>
                  </a:schemeClr>
                </a:solidFill>
                <a:latin typeface="Cambria" pitchFamily="18" charset="0"/>
              </a:rPr>
              <a:t>, νοοτροπία, στάσεις</a:t>
            </a:r>
            <a:r>
              <a:rPr lang="el-GR" sz="2800" dirty="0">
                <a:solidFill>
                  <a:schemeClr val="accent2">
                    <a:lumMod val="75000"/>
                  </a:schemeClr>
                </a:solidFill>
                <a:latin typeface="Cambria" pitchFamily="18" charset="0"/>
              </a:rPr>
              <a:t/>
            </a:r>
            <a:br>
              <a:rPr lang="el-GR" sz="2800" dirty="0">
                <a:solidFill>
                  <a:schemeClr val="accent2">
                    <a:lumMod val="75000"/>
                  </a:schemeClr>
                </a:solidFill>
                <a:latin typeface="Cambria" pitchFamily="18" charset="0"/>
              </a:rPr>
            </a:br>
            <a:endParaRPr lang="el-GR" sz="2800" dirty="0">
              <a:solidFill>
                <a:schemeClr val="accent2">
                  <a:lumMod val="75000"/>
                </a:schemeClr>
              </a:solidFill>
              <a:latin typeface="Cambria" pitchFamily="18" charset="0"/>
            </a:endParaRPr>
          </a:p>
        </p:txBody>
      </p:sp>
      <p:sp>
        <p:nvSpPr>
          <p:cNvPr id="3" name="2 - Θέση περιεχομένου"/>
          <p:cNvSpPr>
            <a:spLocks noGrp="1"/>
          </p:cNvSpPr>
          <p:nvPr>
            <p:ph idx="1"/>
          </p:nvPr>
        </p:nvSpPr>
        <p:spPr>
          <a:xfrm>
            <a:off x="179512" y="1196752"/>
            <a:ext cx="8784976" cy="5400600"/>
          </a:xfrm>
        </p:spPr>
        <p:txBody>
          <a:bodyPr>
            <a:normAutofit/>
          </a:bodyPr>
          <a:lstStyle/>
          <a:p>
            <a:r>
              <a:rPr lang="el-GR" sz="1800" dirty="0" smtClean="0">
                <a:latin typeface="Constantia" pitchFamily="18" charset="0"/>
              </a:rPr>
              <a:t>Βασική υπόθεση εργασίας</a:t>
            </a:r>
            <a:r>
              <a:rPr lang="el-GR" sz="1800" i="1" dirty="0" smtClean="0">
                <a:latin typeface="Constantia" pitchFamily="18" charset="0"/>
              </a:rPr>
              <a:t>: </a:t>
            </a:r>
          </a:p>
          <a:p>
            <a:pPr algn="r">
              <a:buNone/>
            </a:pPr>
            <a:r>
              <a:rPr lang="el-GR" sz="1800" i="1" dirty="0">
                <a:latin typeface="Constantia" pitchFamily="18" charset="0"/>
              </a:rPr>
              <a:t>	</a:t>
            </a:r>
            <a:r>
              <a:rPr lang="el-GR" sz="1800" i="1" dirty="0" smtClean="0">
                <a:latin typeface="Constantia" pitchFamily="18" charset="0"/>
              </a:rPr>
              <a:t>«οι </a:t>
            </a:r>
            <a:r>
              <a:rPr lang="el-GR" sz="1800" i="1" dirty="0">
                <a:latin typeface="Constantia" pitchFamily="18" charset="0"/>
              </a:rPr>
              <a:t>περισσότερες από  τις αξίες και τις ιδέες </a:t>
            </a:r>
            <a:r>
              <a:rPr lang="el-GR" sz="1800" i="1" dirty="0" smtClean="0">
                <a:latin typeface="Constantia" pitchFamily="18" charset="0"/>
              </a:rPr>
              <a:t>… σε </a:t>
            </a:r>
            <a:r>
              <a:rPr lang="el-GR" sz="1800" i="1" dirty="0">
                <a:latin typeface="Constantia" pitchFamily="18" charset="0"/>
              </a:rPr>
              <a:t>σχέση με τις γυναίκες δεν είναι πρωτότυπες αλλά αντιγραφές συντηρητικών και πατριαρχικών αξιών από το παρελθόν….[Η] Χρυσή Αυγή κομίζει μια νέα μιλιταριστική διάσταση σε </a:t>
            </a:r>
            <a:r>
              <a:rPr lang="el-GR" sz="1800" i="1" dirty="0" smtClean="0">
                <a:latin typeface="Constantia" pitchFamily="18" charset="0"/>
              </a:rPr>
              <a:t>αυτές»</a:t>
            </a:r>
            <a:r>
              <a:rPr lang="el-GR" sz="1800" b="1" baseline="30000" dirty="0" smtClean="0">
                <a:latin typeface="Constantia" pitchFamily="18" charset="0"/>
              </a:rPr>
              <a:t> </a:t>
            </a:r>
            <a:r>
              <a:rPr lang="el-GR" sz="1800" dirty="0" smtClean="0">
                <a:latin typeface="Constantia" pitchFamily="18" charset="0"/>
              </a:rPr>
              <a:t>.</a:t>
            </a:r>
            <a:r>
              <a:rPr lang="en-US" sz="1800" dirty="0" smtClean="0">
                <a:latin typeface="Constantia" pitchFamily="18" charset="0"/>
              </a:rPr>
              <a:t> </a:t>
            </a:r>
            <a:r>
              <a:rPr lang="en-US" sz="1800" dirty="0" err="1" smtClean="0">
                <a:latin typeface="Constantia" pitchFamily="18" charset="0"/>
              </a:rPr>
              <a:t>Koronaiou</a:t>
            </a:r>
            <a:r>
              <a:rPr lang="el-GR" sz="1800" dirty="0" smtClean="0">
                <a:latin typeface="Constantia" pitchFamily="18" charset="0"/>
              </a:rPr>
              <a:t> &amp; </a:t>
            </a:r>
            <a:r>
              <a:rPr lang="en-US" sz="1800" dirty="0" err="1" smtClean="0">
                <a:latin typeface="Constantia" pitchFamily="18" charset="0"/>
              </a:rPr>
              <a:t>Sakellariou</a:t>
            </a:r>
            <a:r>
              <a:rPr lang="en-US" sz="1800" dirty="0" smtClean="0">
                <a:latin typeface="Constantia" pitchFamily="18" charset="0"/>
              </a:rPr>
              <a:t> </a:t>
            </a:r>
            <a:r>
              <a:rPr lang="el-GR" sz="1800" dirty="0" smtClean="0">
                <a:latin typeface="Constantia" pitchFamily="18" charset="0"/>
              </a:rPr>
              <a:t> (2017) </a:t>
            </a:r>
          </a:p>
          <a:p>
            <a:endParaRPr lang="el-GR" sz="1800" dirty="0">
              <a:latin typeface="Constantia" pitchFamily="18" charset="0"/>
            </a:endParaRPr>
          </a:p>
          <a:p>
            <a:r>
              <a:rPr lang="el-GR" sz="1800" dirty="0" smtClean="0">
                <a:latin typeface="Constantia" pitchFamily="18" charset="0"/>
              </a:rPr>
              <a:t>Γενικότερο ιδεολογικό πλαίσιο και λογικές συνεπαγωγές:</a:t>
            </a:r>
          </a:p>
          <a:p>
            <a:pPr>
              <a:buNone/>
            </a:pPr>
            <a:r>
              <a:rPr lang="el-GR" sz="1800" dirty="0" smtClean="0">
                <a:latin typeface="Constantia" pitchFamily="18" charset="0"/>
              </a:rPr>
              <a:t>  </a:t>
            </a:r>
          </a:p>
          <a:p>
            <a:pPr>
              <a:buNone/>
            </a:pPr>
            <a:r>
              <a:rPr lang="el-GR" sz="1800" dirty="0">
                <a:latin typeface="Constantia" pitchFamily="18" charset="0"/>
              </a:rPr>
              <a:t> </a:t>
            </a:r>
            <a:r>
              <a:rPr lang="el-GR" sz="1800" dirty="0" smtClean="0">
                <a:latin typeface="Constantia" pitchFamily="18" charset="0"/>
              </a:rPr>
              <a:t> «αίμα» </a:t>
            </a:r>
            <a:r>
              <a:rPr lang="el-GR" sz="1800" dirty="0" smtClean="0">
                <a:latin typeface="Bookman Old Style"/>
              </a:rPr>
              <a:t>► </a:t>
            </a:r>
            <a:r>
              <a:rPr lang="el-GR" sz="1800" dirty="0" smtClean="0">
                <a:latin typeface="Constantia" pitchFamily="18" charset="0"/>
              </a:rPr>
              <a:t>κοινή καταγωγή </a:t>
            </a:r>
            <a:r>
              <a:rPr lang="el-GR" sz="1800" dirty="0" smtClean="0">
                <a:latin typeface="Bookman Old Style"/>
              </a:rPr>
              <a:t>► </a:t>
            </a:r>
            <a:r>
              <a:rPr lang="el-GR" sz="1800" dirty="0" smtClean="0">
                <a:latin typeface="Constantia" pitchFamily="18" charset="0"/>
              </a:rPr>
              <a:t>κοινός πολιτισμός </a:t>
            </a:r>
            <a:r>
              <a:rPr lang="el-GR" sz="1800" dirty="0" smtClean="0">
                <a:latin typeface="Bookman Old Style"/>
              </a:rPr>
              <a:t>► </a:t>
            </a:r>
            <a:r>
              <a:rPr lang="el-GR" sz="1800" dirty="0" smtClean="0">
                <a:latin typeface="Constantia" pitchFamily="18" charset="0"/>
              </a:rPr>
              <a:t>ΕΘΝΟΣ</a:t>
            </a:r>
            <a:endParaRPr lang="el-GR" sz="1800" dirty="0">
              <a:latin typeface="Constantia" pitchFamily="18" charset="0"/>
            </a:endParaRPr>
          </a:p>
          <a:p>
            <a:pPr>
              <a:buNone/>
            </a:pPr>
            <a:r>
              <a:rPr lang="el-GR" sz="1800" dirty="0" smtClean="0">
                <a:latin typeface="Constantia" pitchFamily="18" charset="0"/>
              </a:rPr>
              <a:t>  </a:t>
            </a:r>
            <a:r>
              <a:rPr lang="el-GR" sz="1800" b="1" dirty="0" smtClean="0">
                <a:latin typeface="Constantia" pitchFamily="18" charset="0"/>
              </a:rPr>
              <a:t>♀</a:t>
            </a:r>
            <a:r>
              <a:rPr lang="el-GR" sz="1800" dirty="0" smtClean="0">
                <a:latin typeface="Constantia" pitchFamily="18" charset="0"/>
              </a:rPr>
              <a:t>  ♂   «φυσιολογική» οικογένεια = </a:t>
            </a:r>
          </a:p>
          <a:p>
            <a:pPr>
              <a:buNone/>
            </a:pPr>
            <a:r>
              <a:rPr lang="el-GR" sz="1800" dirty="0" smtClean="0">
                <a:latin typeface="Book Antiqua"/>
              </a:rPr>
              <a:t>→ </a:t>
            </a:r>
            <a:r>
              <a:rPr lang="el-GR" sz="1800" dirty="0" smtClean="0">
                <a:latin typeface="Constantia" pitchFamily="18" charset="0"/>
              </a:rPr>
              <a:t>προμηθευτής του έθνους με ανθρώπινο δυναμικό                 </a:t>
            </a:r>
          </a:p>
          <a:p>
            <a:pPr>
              <a:buNone/>
            </a:pPr>
            <a:r>
              <a:rPr lang="el-GR" sz="1800" dirty="0" smtClean="0">
                <a:latin typeface="Book Antiqua"/>
              </a:rPr>
              <a:t>→ </a:t>
            </a:r>
            <a:r>
              <a:rPr lang="el-GR" sz="1800" dirty="0" smtClean="0">
                <a:latin typeface="Constantia" pitchFamily="18" charset="0"/>
              </a:rPr>
              <a:t>πρότυπο της «φυσικής τάξης»</a:t>
            </a:r>
          </a:p>
          <a:p>
            <a:pPr>
              <a:buNone/>
            </a:pPr>
            <a:endParaRPr lang="el-GR" sz="1800" dirty="0">
              <a:latin typeface="Constantia" pitchFamily="18" charset="0"/>
            </a:endParaRPr>
          </a:p>
        </p:txBody>
      </p:sp>
      <p:pic>
        <p:nvPicPr>
          <p:cNvPr id="4" name="3 - Εικόνα" descr="30572-kyriakh-590.jpg"/>
          <p:cNvPicPr>
            <a:picLocks noChangeAspect="1"/>
          </p:cNvPicPr>
          <p:nvPr/>
        </p:nvPicPr>
        <p:blipFill>
          <a:blip r:embed="rId2" cstate="print"/>
          <a:stretch>
            <a:fillRect/>
          </a:stretch>
        </p:blipFill>
        <p:spPr>
          <a:xfrm>
            <a:off x="4716016" y="4653136"/>
            <a:ext cx="4176464" cy="201622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8229600" cy="6048672"/>
          </a:xfrm>
        </p:spPr>
        <p:txBody>
          <a:bodyPr/>
          <a:lstStyle/>
          <a:p>
            <a:pPr algn="ctr">
              <a:buNone/>
            </a:pPr>
            <a:r>
              <a:rPr lang="el-GR" b="1" dirty="0" smtClean="0">
                <a:solidFill>
                  <a:schemeClr val="accent2">
                    <a:lumMod val="75000"/>
                  </a:schemeClr>
                </a:solidFill>
                <a:latin typeface="Cambria" pitchFamily="18" charset="0"/>
              </a:rPr>
              <a:t>Η τριπλή απειλή </a:t>
            </a:r>
          </a:p>
          <a:p>
            <a:pPr algn="ctr">
              <a:buNone/>
            </a:pPr>
            <a:endParaRPr lang="el-GR" b="1" dirty="0">
              <a:solidFill>
                <a:schemeClr val="accent2">
                  <a:lumMod val="75000"/>
                </a:schemeClr>
              </a:solidFill>
              <a:latin typeface="Cambria" pitchFamily="18" charset="0"/>
            </a:endParaRPr>
          </a:p>
          <a:p>
            <a:pPr>
              <a:buNone/>
            </a:pPr>
            <a:r>
              <a:rPr lang="el-GR" sz="1800" dirty="0">
                <a:latin typeface="Constantia" pitchFamily="18" charset="0"/>
              </a:rPr>
              <a:t>α</a:t>
            </a:r>
            <a:r>
              <a:rPr lang="el-GR" sz="1800" dirty="0" smtClean="0">
                <a:latin typeface="Constantia" pitchFamily="18" charset="0"/>
              </a:rPr>
              <a:t>) </a:t>
            </a:r>
            <a:r>
              <a:rPr lang="el-GR" sz="1800" dirty="0">
                <a:latin typeface="Constantia" pitchFamily="18" charset="0"/>
              </a:rPr>
              <a:t>πληθυσμός </a:t>
            </a:r>
            <a:r>
              <a:rPr lang="el-GR" sz="1800" dirty="0" smtClean="0">
                <a:latin typeface="Constantia" pitchFamily="18" charset="0"/>
              </a:rPr>
              <a:t>μη </a:t>
            </a:r>
            <a:r>
              <a:rPr lang="el-GR" sz="1800" dirty="0">
                <a:latin typeface="Constantia" pitchFamily="18" charset="0"/>
              </a:rPr>
              <a:t>λευκών αυξάνεται </a:t>
            </a:r>
            <a:r>
              <a:rPr lang="el-GR" sz="1800" dirty="0" smtClean="0">
                <a:latin typeface="Constantia" pitchFamily="18" charset="0"/>
              </a:rPr>
              <a:t>/ </a:t>
            </a:r>
            <a:r>
              <a:rPr lang="el-GR" sz="1800" dirty="0">
                <a:latin typeface="Constantia" pitchFamily="18" charset="0"/>
              </a:rPr>
              <a:t>λευκοί μειώνονται</a:t>
            </a:r>
            <a:r>
              <a:rPr lang="el-GR" sz="1800" b="1" dirty="0" smtClean="0">
                <a:latin typeface="Constantia" pitchFamily="18" charset="0"/>
              </a:rPr>
              <a:t> </a:t>
            </a:r>
          </a:p>
          <a:p>
            <a:pPr>
              <a:buNone/>
            </a:pPr>
            <a:endParaRPr lang="el-GR" sz="1800" b="1" dirty="0">
              <a:latin typeface="Constantia" pitchFamily="18" charset="0"/>
            </a:endParaRPr>
          </a:p>
          <a:p>
            <a:pPr>
              <a:buNone/>
            </a:pPr>
            <a:r>
              <a:rPr lang="el-GR" sz="1800" dirty="0">
                <a:latin typeface="Constantia" pitchFamily="18" charset="0"/>
              </a:rPr>
              <a:t>β</a:t>
            </a:r>
            <a:r>
              <a:rPr lang="el-GR" sz="1800" dirty="0" smtClean="0">
                <a:latin typeface="Constantia" pitchFamily="18" charset="0"/>
              </a:rPr>
              <a:t>) </a:t>
            </a:r>
            <a:r>
              <a:rPr lang="el-GR" sz="1800" dirty="0">
                <a:latin typeface="Constantia" pitchFamily="18" charset="0"/>
              </a:rPr>
              <a:t>μαζική </a:t>
            </a:r>
            <a:r>
              <a:rPr lang="el-GR" sz="1800" dirty="0" smtClean="0">
                <a:latin typeface="Constantia" pitchFamily="18" charset="0"/>
              </a:rPr>
              <a:t>μετανάστευση</a:t>
            </a:r>
          </a:p>
          <a:p>
            <a:pPr>
              <a:buNone/>
            </a:pPr>
            <a:endParaRPr lang="el-GR" sz="1800" b="1" dirty="0">
              <a:latin typeface="Constantia" pitchFamily="18" charset="0"/>
            </a:endParaRPr>
          </a:p>
          <a:p>
            <a:pPr>
              <a:buNone/>
            </a:pPr>
            <a:r>
              <a:rPr lang="el-GR" sz="1800" dirty="0" smtClean="0">
                <a:latin typeface="Constantia" pitchFamily="18" charset="0"/>
              </a:rPr>
              <a:t>γ) «διεφθαρμένη» πολυπολιτισμική </a:t>
            </a:r>
            <a:r>
              <a:rPr lang="el-GR" sz="1800" dirty="0">
                <a:latin typeface="Constantia" pitchFamily="18" charset="0"/>
              </a:rPr>
              <a:t>κουλτούρα </a:t>
            </a:r>
            <a:r>
              <a:rPr lang="el-GR" sz="1800" dirty="0" smtClean="0">
                <a:latin typeface="Constantia" pitchFamily="18" charset="0"/>
              </a:rPr>
              <a:t>ανοχής </a:t>
            </a:r>
            <a:r>
              <a:rPr lang="el-GR" sz="1800" dirty="0">
                <a:latin typeface="Constantia" pitchFamily="18" charset="0"/>
              </a:rPr>
              <a:t>στο </a:t>
            </a:r>
            <a:r>
              <a:rPr lang="el-GR" sz="1800" dirty="0" smtClean="0">
                <a:latin typeface="Constantia" pitchFamily="18" charset="0"/>
              </a:rPr>
              <a:t>«διαφορετικό». </a:t>
            </a:r>
          </a:p>
          <a:p>
            <a:pPr>
              <a:buNone/>
            </a:pPr>
            <a:endParaRPr lang="el-GR" sz="1800" dirty="0">
              <a:latin typeface="Constantia" pitchFamily="18" charset="0"/>
            </a:endParaRPr>
          </a:p>
          <a:p>
            <a:pPr algn="ctr">
              <a:buNone/>
            </a:pPr>
            <a:r>
              <a:rPr lang="el-GR" b="1" dirty="0" smtClean="0">
                <a:solidFill>
                  <a:schemeClr val="accent2">
                    <a:lumMod val="75000"/>
                  </a:schemeClr>
                </a:solidFill>
                <a:latin typeface="Constantia" pitchFamily="18" charset="0"/>
              </a:rPr>
              <a:t>Πιθανοί εχθροί</a:t>
            </a:r>
          </a:p>
          <a:p>
            <a:pPr>
              <a:buNone/>
            </a:pPr>
            <a:r>
              <a:rPr lang="el-GR" sz="1600" dirty="0" smtClean="0">
                <a:latin typeface="Constantia" pitchFamily="18" charset="0"/>
              </a:rPr>
              <a:t>       Λεσβίες, πολιτικές ελίτ, διανοούμενοι, μετανάστες, αναρχικοί, πρόσφυγες, </a:t>
            </a:r>
            <a:r>
              <a:rPr lang="el-GR" sz="1600" dirty="0" err="1" smtClean="0">
                <a:latin typeface="Constantia" pitchFamily="18" charset="0"/>
              </a:rPr>
              <a:t>πούστηδες</a:t>
            </a:r>
            <a:r>
              <a:rPr lang="el-GR" sz="1600" dirty="0" smtClean="0">
                <a:latin typeface="Constantia" pitchFamily="18" charset="0"/>
              </a:rPr>
              <a:t>, φεμινίστριες, αμφισεξουαλικοί/ες, κομμουνιστές, ξένοι, φιλελεύθεροι, τραβεστί, καπιταλιστές, δημοσιογράφοι, μαύροι, ισλαμιστές, ειρηνιστές, εβραίοι… </a:t>
            </a:r>
          </a:p>
          <a:p>
            <a:pPr>
              <a:buNone/>
            </a:pPr>
            <a:endParaRPr lang="el-GR" sz="1600" dirty="0">
              <a:latin typeface="Constantia" pitchFamily="18" charset="0"/>
            </a:endParaRPr>
          </a:p>
          <a:p>
            <a:pPr algn="ctr">
              <a:buNone/>
            </a:pPr>
            <a:r>
              <a:rPr lang="el-GR" b="1" dirty="0" smtClean="0">
                <a:solidFill>
                  <a:schemeClr val="accent2">
                    <a:lumMod val="75000"/>
                  </a:schemeClr>
                </a:solidFill>
                <a:latin typeface="Constantia" pitchFamily="18" charset="0"/>
              </a:rPr>
              <a:t>…πόλεμος</a:t>
            </a:r>
            <a:endParaRPr lang="el-GR" b="1" dirty="0">
              <a:solidFill>
                <a:schemeClr val="accent2">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a:bodyPr>
          <a:lstStyle/>
          <a:p>
            <a:r>
              <a:rPr lang="el-GR" sz="3200" b="1" dirty="0" smtClean="0">
                <a:solidFill>
                  <a:schemeClr val="accent2">
                    <a:lumMod val="75000"/>
                  </a:schemeClr>
                </a:solidFill>
                <a:latin typeface="Cambria" pitchFamily="18" charset="0"/>
              </a:rPr>
              <a:t>ΟΡΓΑΝΩΣΗ ΣΤΡΑΤΙΩΤΙΚΟΥ ΧΑΡΑΚΤΗΡΑ</a:t>
            </a:r>
            <a:endParaRPr lang="el-GR" sz="3200" b="1" dirty="0">
              <a:solidFill>
                <a:schemeClr val="accent2">
                  <a:lumMod val="75000"/>
                </a:schemeClr>
              </a:solidFill>
              <a:latin typeface="Cambria" pitchFamily="18" charset="0"/>
            </a:endParaRPr>
          </a:p>
        </p:txBody>
      </p:sp>
      <p:sp>
        <p:nvSpPr>
          <p:cNvPr id="3" name="2 - Θέση περιεχομένου"/>
          <p:cNvSpPr>
            <a:spLocks noGrp="1"/>
          </p:cNvSpPr>
          <p:nvPr>
            <p:ph idx="1"/>
          </p:nvPr>
        </p:nvSpPr>
        <p:spPr>
          <a:xfrm>
            <a:off x="179512" y="1052736"/>
            <a:ext cx="8784976" cy="5616624"/>
          </a:xfrm>
        </p:spPr>
        <p:txBody>
          <a:bodyPr>
            <a:normAutofit/>
          </a:bodyPr>
          <a:lstStyle/>
          <a:p>
            <a:endParaRPr lang="el-GR" sz="1800" dirty="0" smtClean="0">
              <a:latin typeface="Constantia" pitchFamily="18" charset="0"/>
            </a:endParaRPr>
          </a:p>
          <a:p>
            <a:pPr>
              <a:buNone/>
            </a:pPr>
            <a:r>
              <a:rPr lang="el-GR" sz="1600" dirty="0" smtClean="0">
                <a:latin typeface="Bookman Old Style"/>
              </a:rPr>
              <a:t>    </a:t>
            </a:r>
            <a:r>
              <a:rPr lang="el-GR" sz="1800" b="1" dirty="0" smtClean="0">
                <a:latin typeface="Bookman Old Style"/>
              </a:rPr>
              <a:t>► </a:t>
            </a:r>
            <a:r>
              <a:rPr lang="el-GR" sz="1800" b="1" dirty="0" smtClean="0">
                <a:latin typeface="Constantia" pitchFamily="18" charset="0"/>
              </a:rPr>
              <a:t>Θεμελιακή μετατροπή: </a:t>
            </a:r>
          </a:p>
          <a:p>
            <a:pPr>
              <a:buNone/>
            </a:pPr>
            <a:r>
              <a:rPr lang="el-GR" sz="1800" b="1" dirty="0" smtClean="0">
                <a:latin typeface="Constantia" pitchFamily="18" charset="0"/>
              </a:rPr>
              <a:t>    </a:t>
            </a:r>
          </a:p>
          <a:p>
            <a:pPr>
              <a:buNone/>
            </a:pPr>
            <a:r>
              <a:rPr lang="el-GR" sz="1800" b="1" dirty="0">
                <a:latin typeface="Constantia" pitchFamily="18" charset="0"/>
              </a:rPr>
              <a:t> </a:t>
            </a:r>
            <a:r>
              <a:rPr lang="el-GR" sz="1800" b="1" dirty="0" smtClean="0">
                <a:latin typeface="Constantia" pitchFamily="18" charset="0"/>
              </a:rPr>
              <a:t>     πολιτικός οργανισμός → παραστρατιωτική οργάνωση </a:t>
            </a:r>
          </a:p>
          <a:p>
            <a:pPr>
              <a:buNone/>
            </a:pPr>
            <a:endParaRPr lang="el-GR" sz="1800" b="1" dirty="0">
              <a:latin typeface="Constantia" pitchFamily="18" charset="0"/>
            </a:endParaRPr>
          </a:p>
          <a:p>
            <a:pPr>
              <a:buNone/>
            </a:pPr>
            <a:r>
              <a:rPr lang="el-GR" sz="1800" b="1" dirty="0" smtClean="0">
                <a:latin typeface="Constantia" pitchFamily="18" charset="0"/>
              </a:rPr>
              <a:t>      μέλος ή οπαδός → στρατιώτης της παράταξης</a:t>
            </a:r>
          </a:p>
          <a:p>
            <a:pPr>
              <a:buNone/>
            </a:pPr>
            <a:endParaRPr lang="el-GR" sz="1800" dirty="0">
              <a:latin typeface="Constantia" pitchFamily="18" charset="0"/>
            </a:endParaRPr>
          </a:p>
          <a:p>
            <a:pPr>
              <a:buNone/>
            </a:pPr>
            <a:r>
              <a:rPr lang="el-GR" sz="1800" dirty="0" smtClean="0">
                <a:latin typeface="Constantia" pitchFamily="18" charset="0"/>
              </a:rPr>
              <a:t>     </a:t>
            </a:r>
            <a:endParaRPr lang="el-GR" sz="1800" dirty="0">
              <a:latin typeface="Constantia" pitchFamily="18" charset="0"/>
            </a:endParaRPr>
          </a:p>
        </p:txBody>
      </p:sp>
      <p:pic>
        <p:nvPicPr>
          <p:cNvPr id="4" name="3 - Εικόνα" descr="apologia.jpg"/>
          <p:cNvPicPr>
            <a:picLocks noChangeAspect="1"/>
          </p:cNvPicPr>
          <p:nvPr/>
        </p:nvPicPr>
        <p:blipFill>
          <a:blip r:embed="rId2" cstate="print"/>
          <a:stretch>
            <a:fillRect/>
          </a:stretch>
        </p:blipFill>
        <p:spPr>
          <a:xfrm>
            <a:off x="3635896" y="3140968"/>
            <a:ext cx="5040560" cy="34563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a:bodyPr>
          <a:lstStyle/>
          <a:p>
            <a:r>
              <a:rPr lang="el-GR" sz="2800" b="1" dirty="0" smtClean="0">
                <a:solidFill>
                  <a:schemeClr val="accent2">
                    <a:lumMod val="75000"/>
                  </a:schemeClr>
                </a:solidFill>
                <a:latin typeface="Cambria" pitchFamily="18" charset="0"/>
              </a:rPr>
              <a:t>ΧΑΡΑΚΤΗΡΑΣ ΚΑΙ ΙΔΙΟΤΗΤΕΣ ΤΟΥ «ΣΤΡΑΤΙΩΤΗ»</a:t>
            </a:r>
            <a:endParaRPr lang="el-GR" sz="2800" b="1" dirty="0">
              <a:solidFill>
                <a:schemeClr val="accent2">
                  <a:lumMod val="75000"/>
                </a:schemeClr>
              </a:solidFill>
              <a:latin typeface="Cambria" pitchFamily="18" charset="0"/>
            </a:endParaRPr>
          </a:p>
        </p:txBody>
      </p:sp>
      <p:sp>
        <p:nvSpPr>
          <p:cNvPr id="3" name="2 - Θέση περιεχομένου"/>
          <p:cNvSpPr>
            <a:spLocks noGrp="1"/>
          </p:cNvSpPr>
          <p:nvPr>
            <p:ph idx="1"/>
          </p:nvPr>
        </p:nvSpPr>
        <p:spPr>
          <a:xfrm>
            <a:off x="457200" y="1124744"/>
            <a:ext cx="8229600" cy="5256584"/>
          </a:xfrm>
        </p:spPr>
        <p:txBody>
          <a:bodyPr>
            <a:normAutofit fontScale="70000" lnSpcReduction="20000"/>
          </a:bodyPr>
          <a:lstStyle/>
          <a:p>
            <a:r>
              <a:rPr lang="el-GR" sz="2900" dirty="0">
                <a:latin typeface="Constantia" pitchFamily="18" charset="0"/>
              </a:rPr>
              <a:t>Μ</a:t>
            </a:r>
            <a:r>
              <a:rPr lang="el-GR" sz="2900" dirty="0" smtClean="0">
                <a:latin typeface="Constantia" pitchFamily="18" charset="0"/>
              </a:rPr>
              <a:t>αχητής</a:t>
            </a:r>
          </a:p>
          <a:p>
            <a:r>
              <a:rPr lang="el-GR" sz="2900" dirty="0" smtClean="0">
                <a:latin typeface="Constantia" pitchFamily="18" charset="0"/>
              </a:rPr>
              <a:t>Συναγωνιστής</a:t>
            </a:r>
          </a:p>
          <a:p>
            <a:r>
              <a:rPr lang="el-GR" sz="2900" dirty="0" smtClean="0">
                <a:latin typeface="Constantia" pitchFamily="18" charset="0"/>
              </a:rPr>
              <a:t>Ισχυρός</a:t>
            </a:r>
          </a:p>
          <a:p>
            <a:r>
              <a:rPr lang="el-GR" sz="2900" dirty="0" smtClean="0">
                <a:latin typeface="Constantia" pitchFamily="18" charset="0"/>
              </a:rPr>
              <a:t>Τολμηρός, γενναίος, ριψοκίνδυνος</a:t>
            </a:r>
          </a:p>
          <a:p>
            <a:r>
              <a:rPr lang="el-GR" sz="2900" dirty="0" smtClean="0">
                <a:latin typeface="Constantia" pitchFamily="18" charset="0"/>
              </a:rPr>
              <a:t>Βίαιος                                                              </a:t>
            </a:r>
            <a:r>
              <a:rPr lang="el-GR" sz="2900" b="1" dirty="0" smtClean="0">
                <a:latin typeface="Constantia" pitchFamily="18" charset="0"/>
              </a:rPr>
              <a:t>→ «πραγματικός άντρας»</a:t>
            </a:r>
            <a:endParaRPr lang="el-GR" sz="2900" dirty="0" smtClean="0">
              <a:latin typeface="Constantia" pitchFamily="18" charset="0"/>
            </a:endParaRPr>
          </a:p>
          <a:p>
            <a:r>
              <a:rPr lang="el-GR" sz="2900" dirty="0" smtClean="0">
                <a:latin typeface="Constantia" pitchFamily="18" charset="0"/>
              </a:rPr>
              <a:t>Προστατευτικός</a:t>
            </a:r>
          </a:p>
          <a:p>
            <a:r>
              <a:rPr lang="el-GR" sz="2900" dirty="0" smtClean="0">
                <a:latin typeface="Constantia" pitchFamily="18" charset="0"/>
              </a:rPr>
              <a:t>Επιθετικός</a:t>
            </a:r>
          </a:p>
          <a:p>
            <a:r>
              <a:rPr lang="el-GR" sz="2900" dirty="0" smtClean="0">
                <a:latin typeface="Constantia" pitchFamily="18" charset="0"/>
              </a:rPr>
              <a:t>Αποφασιστικός</a:t>
            </a:r>
          </a:p>
          <a:p>
            <a:r>
              <a:rPr lang="el-GR" sz="2900" dirty="0" smtClean="0">
                <a:latin typeface="Constantia" pitchFamily="18" charset="0"/>
              </a:rPr>
              <a:t>Δυναμικός</a:t>
            </a:r>
          </a:p>
          <a:p>
            <a:r>
              <a:rPr lang="el-GR" sz="2900" dirty="0" smtClean="0">
                <a:latin typeface="Constantia" pitchFamily="18" charset="0"/>
              </a:rPr>
              <a:t>Κτητικός</a:t>
            </a:r>
            <a:endParaRPr lang="el-GR" sz="2900" b="1" dirty="0" smtClean="0">
              <a:latin typeface="Constantia" pitchFamily="18" charset="0"/>
            </a:endParaRPr>
          </a:p>
          <a:p>
            <a:endParaRPr lang="el-GR" sz="2600" b="1" dirty="0">
              <a:latin typeface="Constantia" pitchFamily="18" charset="0"/>
            </a:endParaRPr>
          </a:p>
          <a:p>
            <a:pPr algn="ctr"/>
            <a:r>
              <a:rPr lang="el-GR" sz="3400" b="1" dirty="0" smtClean="0">
                <a:solidFill>
                  <a:schemeClr val="accent2">
                    <a:lumMod val="75000"/>
                  </a:schemeClr>
                </a:solidFill>
                <a:latin typeface="Constantia" pitchFamily="18" charset="0"/>
              </a:rPr>
              <a:t>Ανάκτηση </a:t>
            </a:r>
          </a:p>
          <a:p>
            <a:pPr algn="ctr">
              <a:buNone/>
            </a:pPr>
            <a:endParaRPr lang="el-GR" sz="2600" b="1" dirty="0" smtClean="0">
              <a:latin typeface="Constantia" pitchFamily="18" charset="0"/>
            </a:endParaRPr>
          </a:p>
          <a:p>
            <a:pPr algn="ctr">
              <a:buNone/>
            </a:pPr>
            <a:r>
              <a:rPr lang="el-GR" sz="2600" dirty="0" smtClean="0">
                <a:latin typeface="Constantia" pitchFamily="18" charset="0"/>
              </a:rPr>
              <a:t> </a:t>
            </a:r>
            <a:r>
              <a:rPr lang="el-GR" sz="2900" b="1" dirty="0" smtClean="0">
                <a:latin typeface="Constantia" pitchFamily="18" charset="0"/>
              </a:rPr>
              <a:t>→  ανδρικής ταυτότητας</a:t>
            </a:r>
          </a:p>
          <a:p>
            <a:pPr algn="ctr">
              <a:buNone/>
            </a:pPr>
            <a:endParaRPr lang="el-GR" sz="2900" dirty="0" smtClean="0">
              <a:latin typeface="Constantia" pitchFamily="18" charset="0"/>
            </a:endParaRPr>
          </a:p>
          <a:p>
            <a:pPr algn="ctr">
              <a:buNone/>
            </a:pPr>
            <a:r>
              <a:rPr lang="el-GR" sz="2900" b="1" dirty="0" smtClean="0">
                <a:latin typeface="Constantia" pitchFamily="18" charset="0"/>
              </a:rPr>
              <a:t>→  ανδρικής υπεροχής</a:t>
            </a:r>
          </a:p>
          <a:p>
            <a:pPr>
              <a:buNone/>
            </a:pPr>
            <a:r>
              <a:rPr lang="el-GR" dirty="0" smtClean="0"/>
              <a:t>                                </a:t>
            </a:r>
          </a:p>
          <a:p>
            <a:endParaRPr lang="el-GR" dirty="0" smtClean="0"/>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792088"/>
          </a:xfrm>
        </p:spPr>
        <p:txBody>
          <a:bodyPr>
            <a:noAutofit/>
          </a:bodyPr>
          <a:lstStyle/>
          <a:p>
            <a:pPr algn="l"/>
            <a:r>
              <a:rPr lang="el-GR" sz="2400" b="1" u="sng" dirty="0" smtClean="0">
                <a:solidFill>
                  <a:schemeClr val="accent2">
                    <a:lumMod val="75000"/>
                  </a:schemeClr>
                </a:solidFill>
                <a:latin typeface="Cambria" pitchFamily="18" charset="0"/>
              </a:rPr>
              <a:t/>
            </a:r>
            <a:br>
              <a:rPr lang="el-GR" sz="2400" b="1" u="sng" dirty="0" smtClean="0">
                <a:solidFill>
                  <a:schemeClr val="accent2">
                    <a:lumMod val="75000"/>
                  </a:schemeClr>
                </a:solidFill>
                <a:latin typeface="Cambria" pitchFamily="18" charset="0"/>
              </a:rPr>
            </a:br>
            <a:r>
              <a:rPr lang="el-GR" sz="2400" b="1" u="sng" dirty="0" smtClean="0">
                <a:solidFill>
                  <a:schemeClr val="accent2">
                    <a:lumMod val="75000"/>
                  </a:schemeClr>
                </a:solidFill>
                <a:latin typeface="Cambria" pitchFamily="18" charset="0"/>
              </a:rPr>
              <a:t>2. Πρακτική</a:t>
            </a:r>
            <a:r>
              <a:rPr lang="el-GR" sz="2400" b="1" u="sng" dirty="0">
                <a:solidFill>
                  <a:schemeClr val="accent2">
                    <a:lumMod val="75000"/>
                  </a:schemeClr>
                </a:solidFill>
                <a:latin typeface="Cambria" pitchFamily="18" charset="0"/>
              </a:rPr>
              <a:t>, δράσεις, συμπεριφορές</a:t>
            </a:r>
            <a:r>
              <a:rPr lang="el-GR" sz="3600" dirty="0">
                <a:latin typeface="Cambria" pitchFamily="18" charset="0"/>
              </a:rPr>
              <a:t/>
            </a:r>
            <a:br>
              <a:rPr lang="el-GR" sz="3600" dirty="0">
                <a:latin typeface="Cambria" pitchFamily="18" charset="0"/>
              </a:rPr>
            </a:br>
            <a:endParaRPr lang="el-GR" sz="3600" dirty="0">
              <a:latin typeface="Cambria" pitchFamily="18" charset="0"/>
            </a:endParaRPr>
          </a:p>
        </p:txBody>
      </p:sp>
      <p:sp>
        <p:nvSpPr>
          <p:cNvPr id="3" name="2 - Θέση περιεχομένου"/>
          <p:cNvSpPr>
            <a:spLocks noGrp="1"/>
          </p:cNvSpPr>
          <p:nvPr>
            <p:ph idx="1"/>
          </p:nvPr>
        </p:nvSpPr>
        <p:spPr>
          <a:xfrm>
            <a:off x="107504" y="908720"/>
            <a:ext cx="8856984" cy="5616624"/>
          </a:xfrm>
        </p:spPr>
        <p:txBody>
          <a:bodyPr>
            <a:normAutofit lnSpcReduction="10000"/>
          </a:bodyPr>
          <a:lstStyle/>
          <a:p>
            <a:pPr algn="ctr">
              <a:buNone/>
            </a:pPr>
            <a:r>
              <a:rPr lang="el-GR" sz="2000" b="1" u="sng" dirty="0">
                <a:latin typeface="Constantia" pitchFamily="18" charset="0"/>
              </a:rPr>
              <a:t>Α. Το τάγμα </a:t>
            </a:r>
            <a:r>
              <a:rPr lang="el-GR" sz="2000" b="1" u="sng" dirty="0" smtClean="0">
                <a:latin typeface="Constantia" pitchFamily="18" charset="0"/>
              </a:rPr>
              <a:t>εφόδου</a:t>
            </a:r>
          </a:p>
          <a:p>
            <a:pPr>
              <a:buNone/>
            </a:pPr>
            <a:endParaRPr lang="el-GR" sz="2000" dirty="0" smtClean="0">
              <a:latin typeface="Bookman Old Style"/>
            </a:endParaRPr>
          </a:p>
          <a:p>
            <a:pPr>
              <a:buNone/>
            </a:pPr>
            <a:r>
              <a:rPr lang="el-GR" sz="2000" dirty="0" smtClean="0">
                <a:latin typeface="Bookman Old Style"/>
              </a:rPr>
              <a:t>► </a:t>
            </a:r>
            <a:r>
              <a:rPr lang="el-GR" sz="2000" dirty="0" smtClean="0">
                <a:latin typeface="Constantia" pitchFamily="18" charset="0"/>
              </a:rPr>
              <a:t>συλλογική βίαιη εκδήλωση καταπιεσμένου </a:t>
            </a:r>
            <a:r>
              <a:rPr lang="el-GR" sz="2000" dirty="0">
                <a:latin typeface="Constantia" pitchFamily="18" charset="0"/>
              </a:rPr>
              <a:t>θυμού </a:t>
            </a:r>
            <a:endParaRPr lang="el-GR" sz="2000" dirty="0" smtClean="0">
              <a:latin typeface="Constantia" pitchFamily="18" charset="0"/>
            </a:endParaRPr>
          </a:p>
          <a:p>
            <a:pPr>
              <a:buNone/>
            </a:pPr>
            <a:endParaRPr lang="el-GR" sz="2000" dirty="0">
              <a:latin typeface="Bookman Old Style"/>
            </a:endParaRPr>
          </a:p>
          <a:p>
            <a:pPr>
              <a:buNone/>
            </a:pPr>
            <a:r>
              <a:rPr lang="el-GR" sz="2000" dirty="0" smtClean="0">
                <a:latin typeface="Bookman Old Style"/>
              </a:rPr>
              <a:t>► </a:t>
            </a:r>
            <a:r>
              <a:rPr lang="el-GR" sz="2000" dirty="0" smtClean="0">
                <a:latin typeface="Constantia" pitchFamily="18" charset="0"/>
              </a:rPr>
              <a:t>«</a:t>
            </a:r>
            <a:r>
              <a:rPr lang="el-GR" sz="2000" dirty="0" err="1" smtClean="0">
                <a:latin typeface="Constantia" pitchFamily="18" charset="0"/>
              </a:rPr>
              <a:t>αντροπαρέα</a:t>
            </a:r>
            <a:r>
              <a:rPr lang="el-GR" sz="2000" dirty="0" smtClean="0">
                <a:latin typeface="Constantia" pitchFamily="18" charset="0"/>
              </a:rPr>
              <a:t>»:</a:t>
            </a:r>
          </a:p>
          <a:p>
            <a:pPr>
              <a:buNone/>
            </a:pPr>
            <a:r>
              <a:rPr lang="el-GR" sz="2000" dirty="0"/>
              <a:t> </a:t>
            </a:r>
            <a:r>
              <a:rPr lang="el-GR" sz="2000" dirty="0" smtClean="0"/>
              <a:t>   </a:t>
            </a:r>
            <a:r>
              <a:rPr lang="el-GR" sz="2000" dirty="0" smtClean="0">
                <a:latin typeface="Constantia" pitchFamily="18" charset="0"/>
              </a:rPr>
              <a:t>κοινωνικοποίηση στη μάτσο ταυτότητα μέσω μίμησης,  ταύτισης, ανταμοιβών</a:t>
            </a:r>
          </a:p>
          <a:p>
            <a:pPr>
              <a:buNone/>
            </a:pPr>
            <a:endParaRPr lang="el-GR" sz="2000" dirty="0" smtClean="0">
              <a:latin typeface="Constantia" pitchFamily="18" charset="0"/>
            </a:endParaRPr>
          </a:p>
          <a:p>
            <a:pPr algn="just">
              <a:buNone/>
            </a:pPr>
            <a:r>
              <a:rPr lang="el-GR" sz="2000" dirty="0" smtClean="0">
                <a:latin typeface="Bookman Old Style"/>
              </a:rPr>
              <a:t>► </a:t>
            </a:r>
            <a:r>
              <a:rPr lang="el-GR" sz="2000" dirty="0" smtClean="0">
                <a:latin typeface="Constantia" pitchFamily="18" charset="0"/>
              </a:rPr>
              <a:t>Ο </a:t>
            </a:r>
            <a:r>
              <a:rPr lang="el-GR" sz="2000" dirty="0">
                <a:latin typeface="Constantia" pitchFamily="18" charset="0"/>
              </a:rPr>
              <a:t>«πραγματικός άντρας» </a:t>
            </a:r>
            <a:endParaRPr lang="el-GR" sz="2000" dirty="0" smtClean="0">
              <a:latin typeface="Constantia" pitchFamily="18" charset="0"/>
            </a:endParaRPr>
          </a:p>
          <a:p>
            <a:pPr algn="just">
              <a:buNone/>
            </a:pPr>
            <a:r>
              <a:rPr lang="el-GR" sz="2000" dirty="0" smtClean="0">
                <a:latin typeface="Constantia" pitchFamily="18" charset="0"/>
              </a:rPr>
              <a:t>- αναδεικνύεται </a:t>
            </a:r>
            <a:r>
              <a:rPr lang="el-GR" sz="2000" dirty="0">
                <a:latin typeface="Constantia" pitchFamily="18" charset="0"/>
              </a:rPr>
              <a:t>στο πεδίο της </a:t>
            </a:r>
            <a:r>
              <a:rPr lang="el-GR" sz="2000" dirty="0" smtClean="0">
                <a:latin typeface="Constantia" pitchFamily="18" charset="0"/>
              </a:rPr>
              <a:t>μάχης (βίαιες ομαδικές επιθέσεις),</a:t>
            </a:r>
          </a:p>
          <a:p>
            <a:pPr algn="just">
              <a:buNone/>
            </a:pPr>
            <a:r>
              <a:rPr lang="el-GR" sz="2000" dirty="0" smtClean="0">
                <a:latin typeface="Constantia" pitchFamily="18" charset="0"/>
              </a:rPr>
              <a:t>- αναγνωρίζεται </a:t>
            </a:r>
            <a:r>
              <a:rPr lang="el-GR" sz="2000" dirty="0">
                <a:latin typeface="Constantia" pitchFamily="18" charset="0"/>
              </a:rPr>
              <a:t>και τιμάται από τους συναγωνιστές και τους ανωτέρους </a:t>
            </a:r>
            <a:r>
              <a:rPr lang="el-GR" sz="2000" dirty="0" smtClean="0">
                <a:latin typeface="Constantia" pitchFamily="18" charset="0"/>
              </a:rPr>
              <a:t>του,</a:t>
            </a:r>
          </a:p>
          <a:p>
            <a:pPr algn="just">
              <a:buNone/>
            </a:pPr>
            <a:r>
              <a:rPr lang="el-GR" sz="2000" dirty="0" smtClean="0">
                <a:latin typeface="Constantia" pitchFamily="18" charset="0"/>
              </a:rPr>
              <a:t>- επιδεικνύει σκληρότητα </a:t>
            </a:r>
            <a:r>
              <a:rPr lang="el-GR" sz="2000" dirty="0">
                <a:latin typeface="Constantia" pitchFamily="18" charset="0"/>
              </a:rPr>
              <a:t>απέναντι στον </a:t>
            </a:r>
            <a:r>
              <a:rPr lang="el-GR" sz="2000" dirty="0" smtClean="0">
                <a:latin typeface="Constantia" pitchFamily="18" charset="0"/>
              </a:rPr>
              <a:t>εχθρό.</a:t>
            </a:r>
            <a:endParaRPr lang="el-GR" sz="2000" dirty="0"/>
          </a:p>
          <a:p>
            <a:pPr algn="just">
              <a:buNone/>
            </a:pPr>
            <a:endParaRPr lang="el-GR" sz="2000" dirty="0" smtClean="0">
              <a:latin typeface="Constantia" pitchFamily="18" charset="0"/>
            </a:endParaRPr>
          </a:p>
          <a:p>
            <a:pPr algn="r">
              <a:buNone/>
            </a:pPr>
            <a:r>
              <a:rPr lang="el-GR" sz="2000" dirty="0" smtClean="0">
                <a:latin typeface="Constantia" pitchFamily="18" charset="0"/>
              </a:rPr>
              <a:t>Πιθανά βοηθήματα: αλκοόλ , αμφεταμίνες…</a:t>
            </a:r>
            <a:endParaRPr lang="en-US" sz="2000" dirty="0" smtClean="0">
              <a:latin typeface="Constantia" pitchFamily="18" charset="0"/>
            </a:endParaRPr>
          </a:p>
          <a:p>
            <a:pPr algn="r">
              <a:buNone/>
            </a:pPr>
            <a:endParaRPr lang="en-US" sz="1800" u="sng" dirty="0">
              <a:latin typeface="Constantia" pitchFamily="18" charset="0"/>
              <a:hlinkClick r:id="rId2"/>
            </a:endParaRPr>
          </a:p>
          <a:p>
            <a:pPr algn="r">
              <a:buNone/>
            </a:pPr>
            <a:endParaRPr lang="en-US" sz="1800" u="sng" dirty="0">
              <a:latin typeface="Constantia" pitchFamily="18" charset="0"/>
              <a:hlinkClick r:id="rId2"/>
            </a:endParaRPr>
          </a:p>
          <a:p>
            <a:pPr algn="r">
              <a:buNone/>
            </a:pPr>
            <a:r>
              <a:rPr lang="el-GR" sz="1600" u="sng" dirty="0" smtClean="0">
                <a:latin typeface="Cambria" pitchFamily="18" charset="0"/>
                <a:hlinkClick r:id="rId2"/>
              </a:rPr>
              <a:t>https</a:t>
            </a:r>
            <a:r>
              <a:rPr lang="el-GR" sz="1600" u="sng" dirty="0">
                <a:latin typeface="Cambria" pitchFamily="18" charset="0"/>
                <a:hlinkClick r:id="rId2"/>
              </a:rPr>
              <a:t>://www.youtube.com/watch?v=p3dYLOV4uOk</a:t>
            </a:r>
            <a:r>
              <a:rPr lang="el-GR" sz="1600" dirty="0">
                <a:latin typeface="Cambria" pitchFamily="18" charset="0"/>
              </a:rPr>
              <a:t> </a:t>
            </a:r>
            <a:r>
              <a:rPr lang="el-GR" sz="2400" dirty="0" smtClean="0">
                <a:latin typeface="Cambria" pitchFamily="18" charset="0"/>
              </a:rPr>
              <a:t> </a:t>
            </a:r>
            <a:r>
              <a:rPr lang="el-GR" sz="1600" dirty="0" smtClean="0">
                <a:latin typeface="Cambria" pitchFamily="18" charset="0"/>
              </a:rPr>
              <a:t>(περίπου ως 5</a:t>
            </a:r>
            <a:r>
              <a:rPr lang="en-US" sz="1600" dirty="0" smtClean="0">
                <a:latin typeface="Cambria" pitchFamily="18" charset="0"/>
              </a:rPr>
              <a:t>’:00)</a:t>
            </a:r>
            <a:endParaRPr lang="el-GR" sz="1600" dirty="0">
              <a:latin typeface="Cambria" pitchFamily="18" charset="0"/>
            </a:endParaRPr>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6120680"/>
          </a:xfrm>
        </p:spPr>
        <p:txBody>
          <a:bodyPr>
            <a:normAutofit/>
          </a:bodyPr>
          <a:lstStyle/>
          <a:p>
            <a:pPr algn="ctr">
              <a:buNone/>
            </a:pPr>
            <a:r>
              <a:rPr lang="el-GR" sz="2000" b="1" u="sng" dirty="0" smtClean="0">
                <a:latin typeface="Constantia" pitchFamily="18" charset="0"/>
              </a:rPr>
              <a:t>Β. Το «κυνήγι» </a:t>
            </a:r>
          </a:p>
          <a:p>
            <a:pPr algn="ctr">
              <a:buNone/>
            </a:pPr>
            <a:endParaRPr lang="el-GR" sz="2000" b="1" u="sng" dirty="0" smtClean="0">
              <a:latin typeface="Constantia" pitchFamily="18" charset="0"/>
            </a:endParaRPr>
          </a:p>
          <a:p>
            <a:pPr>
              <a:buNone/>
            </a:pPr>
            <a:r>
              <a:rPr lang="el-GR" sz="2000" dirty="0" smtClean="0"/>
              <a:t>	</a:t>
            </a:r>
            <a:r>
              <a:rPr lang="el-GR" sz="2000" dirty="0" smtClean="0">
                <a:latin typeface="Constantia" pitchFamily="18" charset="0"/>
              </a:rPr>
              <a:t>καταδίωξη μεταναστών, ξυλοδαρμός ή/και ληστεία ή/και </a:t>
            </a:r>
            <a:r>
              <a:rPr lang="el-GR" sz="2000" dirty="0" smtClean="0">
                <a:latin typeface="Constantia" pitchFamily="18" charset="0"/>
              </a:rPr>
              <a:t>εξευτελισμός </a:t>
            </a:r>
            <a:endParaRPr lang="el-GR" sz="2000" dirty="0" smtClean="0">
              <a:latin typeface="Constantia" pitchFamily="18" charset="0"/>
            </a:endParaRPr>
          </a:p>
          <a:p>
            <a:pPr>
              <a:buNone/>
            </a:pPr>
            <a:r>
              <a:rPr lang="el-GR" sz="2000" dirty="0" smtClean="0">
                <a:latin typeface="Constantia" pitchFamily="18" charset="0"/>
              </a:rPr>
              <a:t>	από πολυάριθμες ομάδες </a:t>
            </a:r>
            <a:r>
              <a:rPr lang="el-GR" sz="2000" dirty="0" err="1" smtClean="0">
                <a:latin typeface="Constantia" pitchFamily="18" charset="0"/>
              </a:rPr>
              <a:t>Χρυσαυγιτών</a:t>
            </a:r>
            <a:r>
              <a:rPr lang="el-GR" sz="2000" dirty="0" smtClean="0">
                <a:latin typeface="Constantia" pitchFamily="18" charset="0"/>
              </a:rPr>
              <a:t> </a:t>
            </a:r>
            <a:r>
              <a:rPr lang="el-GR" sz="2000" dirty="0" smtClean="0">
                <a:latin typeface="Constantia" pitchFamily="18" charset="0"/>
              </a:rPr>
              <a:t>,</a:t>
            </a:r>
            <a:endParaRPr lang="el-GR" sz="2000" dirty="0" smtClean="0">
              <a:latin typeface="Constantia" pitchFamily="18" charset="0"/>
            </a:endParaRPr>
          </a:p>
          <a:p>
            <a:pPr>
              <a:buNone/>
            </a:pPr>
            <a:r>
              <a:rPr lang="el-GR" sz="2000" dirty="0" smtClean="0">
                <a:latin typeface="Constantia" pitchFamily="18" charset="0"/>
              </a:rPr>
              <a:t>	συνήθως νυχτερινές ώρες</a:t>
            </a:r>
            <a:r>
              <a:rPr lang="el-GR" sz="2000" dirty="0" smtClean="0"/>
              <a:t>.</a:t>
            </a:r>
          </a:p>
          <a:p>
            <a:pPr>
              <a:buNone/>
            </a:pPr>
            <a:endParaRPr lang="el-GR" sz="2000" b="1" u="sng" dirty="0" smtClean="0">
              <a:latin typeface="Constantia" pitchFamily="18" charset="0"/>
            </a:endParaRPr>
          </a:p>
          <a:p>
            <a:pPr algn="ctr">
              <a:buNone/>
            </a:pPr>
            <a:r>
              <a:rPr lang="el-GR" sz="2000" dirty="0" smtClean="0"/>
              <a:t>	</a:t>
            </a:r>
            <a:r>
              <a:rPr lang="el-GR" sz="2000" b="1" dirty="0" smtClean="0">
                <a:latin typeface="Constantia" pitchFamily="18" charset="0"/>
              </a:rPr>
              <a:t>κυνήγι ₌ αντρική υπόθεση </a:t>
            </a:r>
          </a:p>
          <a:p>
            <a:pPr>
              <a:buNone/>
            </a:pPr>
            <a:r>
              <a:rPr lang="el-GR" sz="2000" dirty="0" smtClean="0">
                <a:latin typeface="Constantia" pitchFamily="18" charset="0"/>
              </a:rPr>
              <a:t>	- πρωταρχικότερος καταμερισμός εργασίας</a:t>
            </a:r>
          </a:p>
          <a:p>
            <a:pPr>
              <a:buNone/>
            </a:pPr>
            <a:r>
              <a:rPr lang="el-GR" sz="2000" dirty="0" smtClean="0">
                <a:latin typeface="Constantia" pitchFamily="18" charset="0"/>
              </a:rPr>
              <a:t>	- «φυλή»  </a:t>
            </a:r>
          </a:p>
          <a:p>
            <a:pPr>
              <a:buNone/>
            </a:pPr>
            <a:r>
              <a:rPr lang="el-GR" sz="2000" dirty="0" smtClean="0">
                <a:latin typeface="Constantia" pitchFamily="18" charset="0"/>
              </a:rPr>
              <a:t>	- αίσθηση του θηρευτή </a:t>
            </a:r>
          </a:p>
          <a:p>
            <a:pPr>
              <a:buNone/>
            </a:pPr>
            <a:r>
              <a:rPr lang="el-GR" sz="2000" dirty="0" smtClean="0">
                <a:latin typeface="Constantia" pitchFamily="18" charset="0"/>
              </a:rPr>
              <a:t>	απέναντι στο θήραμα, </a:t>
            </a:r>
          </a:p>
          <a:p>
            <a:pPr>
              <a:buNone/>
            </a:pPr>
            <a:r>
              <a:rPr lang="el-GR" sz="2000" dirty="0" smtClean="0">
                <a:latin typeface="Constantia" pitchFamily="18" charset="0"/>
              </a:rPr>
              <a:t>    αδρεναλίνη (αίσθηση εξουσίας)   </a:t>
            </a:r>
          </a:p>
          <a:p>
            <a:pPr>
              <a:buNone/>
            </a:pPr>
            <a:endParaRPr lang="el-GR" sz="1800" b="1" u="sng" dirty="0">
              <a:latin typeface="Constantia" pitchFamily="18" charset="0"/>
            </a:endParaRPr>
          </a:p>
        </p:txBody>
      </p:sp>
      <p:pic>
        <p:nvPicPr>
          <p:cNvPr id="1026" name="Picture 2" descr="C:\Users\LENOVO\Pictures\MOVEMENT\photo2-1.jpg"/>
          <p:cNvPicPr>
            <a:picLocks noChangeAspect="1" noChangeArrowheads="1"/>
          </p:cNvPicPr>
          <p:nvPr/>
        </p:nvPicPr>
        <p:blipFill>
          <a:blip r:embed="rId2" cstate="print"/>
          <a:srcRect/>
          <a:stretch>
            <a:fillRect/>
          </a:stretch>
        </p:blipFill>
        <p:spPr bwMode="auto">
          <a:xfrm>
            <a:off x="4283968" y="3573016"/>
            <a:ext cx="4536504" cy="309751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6048672"/>
          </a:xfrm>
        </p:spPr>
        <p:txBody>
          <a:bodyPr/>
          <a:lstStyle/>
          <a:p>
            <a:pPr algn="ctr">
              <a:buNone/>
            </a:pPr>
            <a:endParaRPr lang="el-GR" sz="1800" b="1" u="sng" dirty="0" smtClean="0">
              <a:latin typeface="Constantia" pitchFamily="18" charset="0"/>
            </a:endParaRPr>
          </a:p>
          <a:p>
            <a:pPr algn="ctr">
              <a:buNone/>
            </a:pPr>
            <a:r>
              <a:rPr lang="el-GR" sz="1800" b="1" u="sng" dirty="0" smtClean="0">
                <a:latin typeface="Constantia" pitchFamily="18" charset="0"/>
              </a:rPr>
              <a:t>Γ. Η κατασκήνωση</a:t>
            </a:r>
          </a:p>
          <a:p>
            <a:pPr>
              <a:buNone/>
            </a:pPr>
            <a:endParaRPr lang="el-GR" sz="1800" dirty="0" smtClean="0">
              <a:latin typeface="Constantia" pitchFamily="18" charset="0"/>
            </a:endParaRPr>
          </a:p>
          <a:p>
            <a:pPr>
              <a:buNone/>
            </a:pPr>
            <a:r>
              <a:rPr lang="el-GR" sz="1800" dirty="0" smtClean="0">
                <a:latin typeface="Constantia" pitchFamily="18" charset="0"/>
              </a:rPr>
              <a:t>▪ αντρική ομάδα ντυμένη στρατιωτικά</a:t>
            </a:r>
          </a:p>
          <a:p>
            <a:pPr>
              <a:buNone/>
            </a:pPr>
            <a:endParaRPr lang="el-GR" sz="1800" dirty="0" smtClean="0">
              <a:latin typeface="Constantia" pitchFamily="18" charset="0"/>
            </a:endParaRPr>
          </a:p>
          <a:p>
            <a:pPr>
              <a:buNone/>
            </a:pPr>
            <a:endParaRPr lang="el-GR" sz="1800" dirty="0" smtClean="0">
              <a:latin typeface="Constantia" pitchFamily="18" charset="0"/>
            </a:endParaRPr>
          </a:p>
          <a:p>
            <a:pPr>
              <a:buNone/>
            </a:pPr>
            <a:r>
              <a:rPr lang="el-GR" sz="1800" dirty="0" smtClean="0">
                <a:latin typeface="Constantia" pitchFamily="18" charset="0"/>
              </a:rPr>
              <a:t> ▪ στρατιωτική εκπαίδευση</a:t>
            </a:r>
          </a:p>
          <a:p>
            <a:pPr>
              <a:buNone/>
            </a:pPr>
            <a:endParaRPr lang="el-GR" sz="1800" dirty="0" smtClean="0">
              <a:latin typeface="Constantia" pitchFamily="18" charset="0"/>
            </a:endParaRPr>
          </a:p>
          <a:p>
            <a:pPr>
              <a:buNone/>
            </a:pPr>
            <a:endParaRPr lang="el-GR" sz="1800" dirty="0" smtClean="0">
              <a:latin typeface="Constantia" pitchFamily="18" charset="0"/>
            </a:endParaRPr>
          </a:p>
          <a:p>
            <a:pPr>
              <a:buNone/>
            </a:pPr>
            <a:endParaRPr lang="el-GR" sz="1800" dirty="0" smtClean="0">
              <a:latin typeface="Constantia" pitchFamily="18" charset="0"/>
            </a:endParaRPr>
          </a:p>
          <a:p>
            <a:pPr>
              <a:buNone/>
            </a:pPr>
            <a:endParaRPr lang="el-GR" sz="1800" dirty="0" smtClean="0">
              <a:latin typeface="Constantia" pitchFamily="18" charset="0"/>
            </a:endParaRPr>
          </a:p>
          <a:p>
            <a:pPr>
              <a:buNone/>
            </a:pPr>
            <a:endParaRPr lang="el-GR" sz="1800" dirty="0" smtClean="0">
              <a:latin typeface="Constantia" pitchFamily="18" charset="0"/>
            </a:endParaRPr>
          </a:p>
          <a:p>
            <a:pPr>
              <a:buNone/>
            </a:pPr>
            <a:r>
              <a:rPr lang="el-GR" sz="1800" dirty="0" smtClean="0"/>
              <a:t>                                                                                </a:t>
            </a:r>
            <a:r>
              <a:rPr lang="el-GR" sz="1800" dirty="0" smtClean="0">
                <a:latin typeface="Book Antiqua"/>
              </a:rPr>
              <a:t>▪ </a:t>
            </a:r>
            <a:r>
              <a:rPr lang="el-GR" sz="1800" dirty="0" smtClean="0">
                <a:latin typeface="Constantia" pitchFamily="18" charset="0"/>
              </a:rPr>
              <a:t>σύνδεση με την (ανδρική) φύση</a:t>
            </a:r>
            <a:endParaRPr lang="el-GR" sz="1800" dirty="0">
              <a:latin typeface="Constantia" pitchFamily="18" charset="0"/>
            </a:endParaRPr>
          </a:p>
        </p:txBody>
      </p:sp>
      <p:pic>
        <p:nvPicPr>
          <p:cNvPr id="5" name="4 - Εικόνα" descr="unnamed-file1-e1594290623183.jpg"/>
          <p:cNvPicPr>
            <a:picLocks noChangeAspect="1"/>
          </p:cNvPicPr>
          <p:nvPr/>
        </p:nvPicPr>
        <p:blipFill>
          <a:blip r:embed="rId2" cstate="print"/>
          <a:stretch>
            <a:fillRect/>
          </a:stretch>
        </p:blipFill>
        <p:spPr>
          <a:xfrm>
            <a:off x="539552" y="3501008"/>
            <a:ext cx="3816425" cy="2592288"/>
          </a:xfrm>
          <a:prstGeom prst="rect">
            <a:avLst/>
          </a:prstGeom>
        </p:spPr>
      </p:pic>
      <p:pic>
        <p:nvPicPr>
          <p:cNvPr id="6" name="5 - Εικόνα" descr="NIKAIAAAAAAAAA.jpg"/>
          <p:cNvPicPr>
            <a:picLocks noChangeAspect="1"/>
          </p:cNvPicPr>
          <p:nvPr/>
        </p:nvPicPr>
        <p:blipFill>
          <a:blip r:embed="rId3" cstate="print"/>
          <a:stretch>
            <a:fillRect/>
          </a:stretch>
        </p:blipFill>
        <p:spPr>
          <a:xfrm>
            <a:off x="4572000" y="1556792"/>
            <a:ext cx="3960440" cy="259228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5904656"/>
          </a:xfrm>
        </p:spPr>
        <p:txBody>
          <a:bodyPr numCol="1">
            <a:normAutofit/>
          </a:bodyPr>
          <a:lstStyle/>
          <a:p>
            <a:pPr algn="ctr" fontAlgn="base">
              <a:buNone/>
            </a:pPr>
            <a:r>
              <a:rPr lang="el-GR" sz="2000" b="1" u="sng" dirty="0" smtClean="0">
                <a:latin typeface="Constantia" pitchFamily="18" charset="0"/>
              </a:rPr>
              <a:t>Δ. Οπλοφορία - Οπλοχρησία </a:t>
            </a:r>
          </a:p>
          <a:p>
            <a:pPr algn="ctr" fontAlgn="base">
              <a:buNone/>
            </a:pPr>
            <a:endParaRPr lang="el-GR" sz="2000" b="1" u="sng" dirty="0" smtClean="0">
              <a:latin typeface="Constantia" pitchFamily="18" charset="0"/>
            </a:endParaRPr>
          </a:p>
          <a:p>
            <a:pPr fontAlgn="base">
              <a:buNone/>
            </a:pPr>
            <a:r>
              <a:rPr lang="el-GR" sz="2000" dirty="0" smtClean="0">
                <a:latin typeface="Constantia" pitchFamily="18" charset="0"/>
              </a:rPr>
              <a:t>	</a:t>
            </a:r>
            <a:r>
              <a:rPr lang="el-GR" sz="2000" dirty="0" smtClean="0">
                <a:latin typeface="Constantia" pitchFamily="18" charset="0"/>
                <a:sym typeface="Wingdings 2"/>
              </a:rPr>
              <a:t> </a:t>
            </a:r>
            <a:r>
              <a:rPr lang="el-GR" sz="2000" dirty="0" smtClean="0">
                <a:latin typeface="Constantia" pitchFamily="18" charset="0"/>
              </a:rPr>
              <a:t>Το όπλο πολλαπλασιάζει τη δύναμη, την ισχύ, την κυριαρχία. </a:t>
            </a:r>
          </a:p>
          <a:p>
            <a:pPr fontAlgn="base">
              <a:buNone/>
            </a:pPr>
            <a:r>
              <a:rPr lang="el-GR" sz="2000" dirty="0" smtClean="0">
                <a:latin typeface="Constantia" pitchFamily="18" charset="0"/>
              </a:rPr>
              <a:t>	</a:t>
            </a:r>
          </a:p>
          <a:p>
            <a:pPr fontAlgn="base">
              <a:buNone/>
            </a:pPr>
            <a:r>
              <a:rPr lang="el-GR" sz="2000" dirty="0" smtClean="0">
                <a:latin typeface="Constantia" pitchFamily="18" charset="0"/>
                <a:sym typeface="Wingdings 2"/>
              </a:rPr>
              <a:t>	 </a:t>
            </a:r>
            <a:r>
              <a:rPr lang="el-GR" sz="2000" dirty="0" smtClean="0">
                <a:latin typeface="Constantia" pitchFamily="18" charset="0"/>
              </a:rPr>
              <a:t>Το φονικό όπλο απογειώνει τη δύναμη  στο απόλυτο. </a:t>
            </a:r>
          </a:p>
          <a:p>
            <a:pPr fontAlgn="base">
              <a:buNone/>
            </a:pPr>
            <a:endParaRPr lang="el-GR" sz="1800" b="1" u="sng" dirty="0" smtClean="0">
              <a:latin typeface="Constantia" pitchFamily="18" charset="0"/>
            </a:endParaRPr>
          </a:p>
          <a:p>
            <a:pPr algn="ctr" fontAlgn="base">
              <a:buNone/>
            </a:pPr>
            <a:endParaRPr lang="el-GR" sz="1800" b="1" u="sng" dirty="0" smtClean="0">
              <a:latin typeface="Constantia" pitchFamily="18" charset="0"/>
            </a:endParaRPr>
          </a:p>
          <a:p>
            <a:pPr fontAlgn="base">
              <a:buNone/>
            </a:pPr>
            <a:endParaRPr lang="el-GR" sz="1800" b="1" u="sng" dirty="0">
              <a:latin typeface="Constantia" pitchFamily="18" charset="0"/>
            </a:endParaRPr>
          </a:p>
        </p:txBody>
      </p:sp>
      <p:pic>
        <p:nvPicPr>
          <p:cNvPr id="4" name="3 - Εικόνα" descr="attached_image01685.jpg"/>
          <p:cNvPicPr>
            <a:picLocks noChangeAspect="1"/>
          </p:cNvPicPr>
          <p:nvPr/>
        </p:nvPicPr>
        <p:blipFill>
          <a:blip r:embed="rId2" cstate="print"/>
          <a:stretch>
            <a:fillRect/>
          </a:stretch>
        </p:blipFill>
        <p:spPr>
          <a:xfrm>
            <a:off x="3275856" y="2924944"/>
            <a:ext cx="5112568" cy="28575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TotalTime>
  <Words>444</Words>
  <Application>Microsoft Office PowerPoint</Application>
  <PresentationFormat>Προβολή στην οθόνη (4:3)</PresentationFormat>
  <Paragraphs>240</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  H ΜΑΤΣΟ ΔΙΑΣΤΑΣΗ ΤΗΣ ΧΡΥΣΗΣ ΑΥΓΗΣ:  ΤΟ «ΑΝΤΡΙΛΙΚΙ» ΣΤΙΣ ΝΟΟΤΡΟΠΙΕΣ, ΤΙΣ ΠΡΑΚΤΙΚΕΣ ΚΑΙ ΤΑ ΣΥΜΒΟΛΑ ΤΩΝ ΜΕΛΩΝ ΤΗΣ ΧΡΥΣΗΣ ΑΥΓΗΣ </vt:lpstr>
      <vt:lpstr>  1. Ιδεολογία, νοοτροπία, στάσεις </vt:lpstr>
      <vt:lpstr>Διαφάνεια 3</vt:lpstr>
      <vt:lpstr>ΟΡΓΑΝΩΣΗ ΣΤΡΑΤΙΩΤΙΚΟΥ ΧΑΡΑΚΤΗΡΑ</vt:lpstr>
      <vt:lpstr>ΧΑΡΑΚΤΗΡΑΣ ΚΑΙ ΙΔΙΟΤΗΤΕΣ ΤΟΥ «ΣΤΡΑΤΙΩΤΗ»</vt:lpstr>
      <vt:lpstr> 2. Πρακτική, δράσεις, συμπεριφορές </vt:lpstr>
      <vt:lpstr>Διαφάνεια 7</vt:lpstr>
      <vt:lpstr>Διαφάνεια 8</vt:lpstr>
      <vt:lpstr>Διαφάνεια 9</vt:lpstr>
      <vt:lpstr>Διαφάνεια 10</vt:lpstr>
      <vt:lpstr> 3. Αισθητική, συμβολική έκφραση </vt:lpstr>
      <vt:lpstr>Διαφάνεια 12</vt:lpstr>
      <vt:lpstr>Διαφάνεια 13</vt:lpstr>
      <vt:lpstr>Διαφάνεια 14</vt:lpstr>
      <vt:lpstr>Διαφάνεια 15</vt:lpstr>
      <vt:lpstr>Συμπέρασμα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 ΜΑΤΣΟ ΔΙΑΣΤΑΣΗ ΤΗΣ ΧΡΥΣΗΣ ΑΥΓΗΣ:  ΤΟ «ΑΝΤΡΙΛΙΚΙ» ΣΤΙΣ ΝΟΟΤΡΟΠΙΕΣ, ΤΙΣ ΠΡΑΚΤΙΚΕΣ ΚΑΙ ΤΑ ΣΥΜΒΟΛΑ ΤΩΝ ΜΕΛΩΝ ΤΗΣ ΧΡΥΣΗΣ ΑΥΓΗΣ</dc:title>
  <dc:creator>LENOVO</dc:creator>
  <cp:lastModifiedBy>LENOVO</cp:lastModifiedBy>
  <cp:revision>44</cp:revision>
  <dcterms:created xsi:type="dcterms:W3CDTF">2022-01-22T17:45:13Z</dcterms:created>
  <dcterms:modified xsi:type="dcterms:W3CDTF">2024-07-19T15:33:59Z</dcterms:modified>
</cp:coreProperties>
</file>