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7559675" cy="10691813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720"/>
  </p:normalViewPr>
  <p:slideViewPr>
    <p:cSldViewPr snapToGrid="0">
      <p:cViewPr varScale="1">
        <p:scale>
          <a:sx n="105" d="100"/>
          <a:sy n="105" d="100"/>
        </p:scale>
        <p:origin x="17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l-G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l-G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l-GR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l-G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l-G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l-G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l-G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l-GR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l-G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l-G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l-G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l-G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l-G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l-G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l-GR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l-G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l-G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l-G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l-GR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l-G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l-G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l-GR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l-GR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85800" y="1122480"/>
            <a:ext cx="7772040" cy="11066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l-G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l-G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l-G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l-G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l-GR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l-G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l-G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l-G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l-GR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l-G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l-G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l-G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l-GR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75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el-GR" sz="6000" b="0" strike="noStrike" spc="-1">
                <a:solidFill>
                  <a:srgbClr val="000000"/>
                </a:solidFill>
                <a:latin typeface="Calibri Light"/>
              </a:rPr>
              <a:t>Στυλ κύριου τίτλου</a:t>
            </a:r>
            <a:endParaRPr lang="el-GR" sz="6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9A8DC8DC-4CA7-40B6-B41E-1F46CAC64CB5}" type="datetime">
              <a:rPr lang="el-GR" sz="1200" b="0" strike="noStrike" spc="-1">
                <a:solidFill>
                  <a:srgbClr val="8B8B8B"/>
                </a:solidFill>
                <a:latin typeface="Calibri"/>
              </a:rPr>
              <a:t>19/2/26</a:t>
            </a:fld>
            <a:endParaRPr lang="el-GR" sz="12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anchor="ctr"/>
          <a:lstStyle/>
          <a:p>
            <a:endParaRPr lang="el-GR" sz="2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3B39EF03-423B-4BC9-AF07-DDFA31D0BCBC}" type="slidenum">
              <a:rPr lang="el-GR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l-GR" sz="12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l-GR" sz="2800" b="0" strike="noStrike" spc="-1">
                <a:solidFill>
                  <a:srgbClr val="000000"/>
                </a:solidFill>
                <a:latin typeface="Calibri"/>
              </a:rPr>
              <a:t>Πατήστε για επεξεργασία της μορφής κειμένου διάρθρωσης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l-GR" sz="2000" b="0" strike="noStrike" spc="-1">
                <a:solidFill>
                  <a:srgbClr val="000000"/>
                </a:solidFill>
                <a:latin typeface="Calibri"/>
              </a:rPr>
              <a:t>Δεύτερο επίπεδο διάρθρωσης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l-GR" sz="1800" b="0" strike="noStrike" spc="-1">
                <a:solidFill>
                  <a:srgbClr val="000000"/>
                </a:solidFill>
                <a:latin typeface="Calibri"/>
              </a:rPr>
              <a:t>Τρίτο επίπεδο διάρθρωσης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l-GR" sz="1800" b="0" strike="noStrike" spc="-1">
                <a:solidFill>
                  <a:srgbClr val="000000"/>
                </a:solidFill>
                <a:latin typeface="Calibri"/>
              </a:rPr>
              <a:t>Τέταρτο επίπεδο διάρθρωσης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l-GR" sz="2000" b="0" strike="noStrike" spc="-1">
                <a:solidFill>
                  <a:srgbClr val="000000"/>
                </a:solidFill>
                <a:latin typeface="Calibri"/>
              </a:rPr>
              <a:t>Πέμπτο επίπεδο διάρθρωσης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l-GR" sz="2000" b="0" strike="noStrike" spc="-1">
                <a:solidFill>
                  <a:srgbClr val="000000"/>
                </a:solidFill>
                <a:latin typeface="Calibri"/>
              </a:rPr>
              <a:t>Έκτο επίπεδο διάρθρωσης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l-GR" sz="2000" b="0" strike="noStrike" spc="-1">
                <a:solidFill>
                  <a:srgbClr val="000000"/>
                </a:solidFill>
                <a:latin typeface="Calibri"/>
              </a:rPr>
              <a:t>Έβδομο επίπεδο διάρθρωσης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Shape 1"/>
          <p:cNvSpPr txBox="1"/>
          <p:nvPr/>
        </p:nvSpPr>
        <p:spPr>
          <a:xfrm>
            <a:off x="271800" y="134280"/>
            <a:ext cx="8575200" cy="64144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el-GR" sz="2200" b="0" strike="noStrike" spc="-1">
                <a:solidFill>
                  <a:srgbClr val="FFFF00"/>
                </a:solidFill>
                <a:latin typeface="Calibri"/>
              </a:rPr>
              <a:t>Το τέλος του πολέμου (1942-1945)</a:t>
            </a:r>
            <a:endParaRPr lang="el-GR" sz="2200" b="0" strike="noStrike" spc="-1">
              <a:latin typeface="Arial"/>
            </a:endParaRPr>
          </a:p>
        </p:txBody>
      </p:sp>
      <p:pic>
        <p:nvPicPr>
          <p:cNvPr id="42" name="Εικόνα 3"/>
          <p:cNvPicPr/>
          <p:nvPr/>
        </p:nvPicPr>
        <p:blipFill>
          <a:blip r:embed="rId2"/>
          <a:stretch/>
        </p:blipFill>
        <p:spPr>
          <a:xfrm>
            <a:off x="1274040" y="666720"/>
            <a:ext cx="6571080" cy="6190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Shape 1"/>
          <p:cNvSpPr txBox="1"/>
          <p:nvPr/>
        </p:nvSpPr>
        <p:spPr>
          <a:xfrm>
            <a:off x="271800" y="288360"/>
            <a:ext cx="8575200" cy="62604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el-GR" sz="2200" b="0" strike="noStrike" spc="-1">
                <a:solidFill>
                  <a:srgbClr val="FFFF00"/>
                </a:solidFill>
                <a:latin typeface="Calibri"/>
              </a:rPr>
              <a:t>Οι Σύμμαχοι επιτίθενται πια στη Γερμανία.</a:t>
            </a:r>
            <a:endParaRPr lang="el-GR" sz="22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el-GR" sz="2200" b="0" strike="noStrike" spc="-1">
                <a:solidFill>
                  <a:srgbClr val="FFFF00"/>
                </a:solidFill>
                <a:latin typeface="Calibri"/>
              </a:rPr>
              <a:t>Από τα Δυτικά και τα Ανατολικά</a:t>
            </a:r>
            <a:endParaRPr lang="el-GR" sz="2200" b="0" strike="noStrike" spc="-1">
              <a:latin typeface="Arial"/>
            </a:endParaRPr>
          </a:p>
        </p:txBody>
      </p:sp>
      <p:pic>
        <p:nvPicPr>
          <p:cNvPr id="74" name="Εικόνα 1"/>
          <p:cNvPicPr/>
          <p:nvPr/>
        </p:nvPicPr>
        <p:blipFill>
          <a:blip r:embed="rId2"/>
          <a:stretch/>
        </p:blipFill>
        <p:spPr>
          <a:xfrm>
            <a:off x="0" y="1152360"/>
            <a:ext cx="3533400" cy="5705280"/>
          </a:xfrm>
          <a:prstGeom prst="rect">
            <a:avLst/>
          </a:prstGeom>
          <a:ln>
            <a:noFill/>
          </a:ln>
        </p:spPr>
      </p:pic>
      <p:pic>
        <p:nvPicPr>
          <p:cNvPr id="75" name="Εικόνα 3"/>
          <p:cNvPicPr/>
          <p:nvPr/>
        </p:nvPicPr>
        <p:blipFill>
          <a:blip r:embed="rId3"/>
          <a:stretch/>
        </p:blipFill>
        <p:spPr>
          <a:xfrm>
            <a:off x="5313600" y="1152360"/>
            <a:ext cx="3533400" cy="5705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Shape 1"/>
          <p:cNvSpPr txBox="1"/>
          <p:nvPr/>
        </p:nvSpPr>
        <p:spPr>
          <a:xfrm>
            <a:off x="271800" y="288360"/>
            <a:ext cx="8575200" cy="62604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el-GR" sz="2200" b="0" strike="noStrike" spc="-1">
                <a:solidFill>
                  <a:srgbClr val="FFFF00"/>
                </a:solidFill>
                <a:latin typeface="Calibri"/>
              </a:rPr>
              <a:t>Οι γερμανικές αντεπιθέσεις αποτυγχάνουν</a:t>
            </a:r>
            <a:endParaRPr lang="el-GR" sz="22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el-GR" sz="2200" b="0" strike="noStrike" spc="-1">
                <a:solidFill>
                  <a:srgbClr val="FFFF00"/>
                </a:solidFill>
                <a:latin typeface="Calibri"/>
              </a:rPr>
              <a:t>Μια απόπειρα δολοφονίας του Χίτλερ από τον Κλάους φον Στάουφενμπέργκ αποτυγχάνει (7/1944).</a:t>
            </a:r>
            <a:endParaRPr lang="el-GR" sz="22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el-GR" sz="2200" b="0" strike="noStrike" spc="-1">
              <a:latin typeface="Arial"/>
            </a:endParaRPr>
          </a:p>
          <a:p>
            <a:pPr algn="r">
              <a:lnSpc>
                <a:spcPct val="90000"/>
              </a:lnSpc>
              <a:spcBef>
                <a:spcPts val="1001"/>
              </a:spcBef>
            </a:pPr>
            <a:r>
              <a:rPr lang="el-GR" sz="2200" b="0" strike="noStrike" spc="-1">
                <a:solidFill>
                  <a:srgbClr val="FFFF00"/>
                </a:solidFill>
                <a:latin typeface="Calibri"/>
              </a:rPr>
              <a:t>-3/1945, οι Σύμμαχοι σπάνε τη γραμμή του Ρήνου.</a:t>
            </a:r>
            <a:endParaRPr lang="el-GR" sz="2200" b="0" strike="noStrike" spc="-1">
              <a:latin typeface="Arial"/>
            </a:endParaRPr>
          </a:p>
          <a:p>
            <a:pPr algn="r">
              <a:lnSpc>
                <a:spcPct val="90000"/>
              </a:lnSpc>
              <a:spcBef>
                <a:spcPts val="1001"/>
              </a:spcBef>
            </a:pPr>
            <a:r>
              <a:rPr lang="el-GR" sz="2200" b="0" strike="noStrike" spc="-1">
                <a:solidFill>
                  <a:srgbClr val="FFFF00"/>
                </a:solidFill>
                <a:latin typeface="Calibri"/>
              </a:rPr>
              <a:t>-Οι Σοβιετικοί προελαύνουν ακάθεκτοι από τα ανατολικά. </a:t>
            </a:r>
            <a:endParaRPr lang="el-GR" sz="22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el-GR" sz="2200" b="0" strike="noStrike" spc="-1">
                <a:solidFill>
                  <a:srgbClr val="FFFF00"/>
                </a:solidFill>
                <a:latin typeface="Calibri"/>
              </a:rPr>
              <a:t>-Στις 26 Απρ.1945 Αγγλοαμερικάνοι και Σοβιετικοί συναντώνται στον Έλβα.</a:t>
            </a:r>
            <a:endParaRPr lang="el-GR" sz="22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el-GR" sz="2200" b="0" strike="noStrike" spc="-1">
              <a:latin typeface="Arial"/>
            </a:endParaRPr>
          </a:p>
        </p:txBody>
      </p:sp>
      <p:pic>
        <p:nvPicPr>
          <p:cNvPr id="77" name="Εικόνα 1"/>
          <p:cNvPicPr/>
          <p:nvPr/>
        </p:nvPicPr>
        <p:blipFill>
          <a:blip r:embed="rId2"/>
          <a:stretch/>
        </p:blipFill>
        <p:spPr>
          <a:xfrm>
            <a:off x="402120" y="1137240"/>
            <a:ext cx="1390320" cy="1437840"/>
          </a:xfrm>
          <a:prstGeom prst="rect">
            <a:avLst/>
          </a:prstGeom>
          <a:ln>
            <a:noFill/>
          </a:ln>
        </p:spPr>
      </p:pic>
      <p:pic>
        <p:nvPicPr>
          <p:cNvPr id="78" name="Εικόνα 3"/>
          <p:cNvPicPr/>
          <p:nvPr/>
        </p:nvPicPr>
        <p:blipFill>
          <a:blip r:embed="rId3"/>
          <a:stretch/>
        </p:blipFill>
        <p:spPr>
          <a:xfrm>
            <a:off x="2654640" y="3592440"/>
            <a:ext cx="3809520" cy="2647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Εικόνα 1"/>
          <p:cNvPicPr/>
          <p:nvPr/>
        </p:nvPicPr>
        <p:blipFill>
          <a:blip r:embed="rId2"/>
          <a:stretch/>
        </p:blipFill>
        <p:spPr>
          <a:xfrm>
            <a:off x="1626120" y="834120"/>
            <a:ext cx="5866920" cy="5714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Εικόνα 1"/>
          <p:cNvPicPr/>
          <p:nvPr/>
        </p:nvPicPr>
        <p:blipFill>
          <a:blip r:embed="rId2"/>
          <a:stretch/>
        </p:blipFill>
        <p:spPr>
          <a:xfrm>
            <a:off x="410400" y="617400"/>
            <a:ext cx="3684240" cy="3416400"/>
          </a:xfrm>
          <a:prstGeom prst="rect">
            <a:avLst/>
          </a:prstGeom>
          <a:ln>
            <a:noFill/>
          </a:ln>
        </p:spPr>
      </p:pic>
      <p:pic>
        <p:nvPicPr>
          <p:cNvPr id="81" name="Εικόνα 3"/>
          <p:cNvPicPr/>
          <p:nvPr/>
        </p:nvPicPr>
        <p:blipFill>
          <a:blip r:embed="rId3"/>
          <a:stretch/>
        </p:blipFill>
        <p:spPr>
          <a:xfrm>
            <a:off x="5425200" y="1328760"/>
            <a:ext cx="3005280" cy="4196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Εικόνα 1"/>
          <p:cNvPicPr/>
          <p:nvPr/>
        </p:nvPicPr>
        <p:blipFill>
          <a:blip r:embed="rId2"/>
          <a:stretch/>
        </p:blipFill>
        <p:spPr>
          <a:xfrm>
            <a:off x="847440" y="1103760"/>
            <a:ext cx="7619760" cy="5019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Εικόνα 1"/>
          <p:cNvPicPr/>
          <p:nvPr/>
        </p:nvPicPr>
        <p:blipFill>
          <a:blip r:embed="rId2"/>
          <a:stretch/>
        </p:blipFill>
        <p:spPr>
          <a:xfrm>
            <a:off x="762120" y="690480"/>
            <a:ext cx="7619760" cy="5476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Εικόνα 1"/>
          <p:cNvPicPr/>
          <p:nvPr/>
        </p:nvPicPr>
        <p:blipFill>
          <a:blip r:embed="rId2"/>
          <a:stretch/>
        </p:blipFill>
        <p:spPr>
          <a:xfrm>
            <a:off x="1843200" y="571680"/>
            <a:ext cx="5457600" cy="5714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Εικόνα 1"/>
          <p:cNvPicPr/>
          <p:nvPr/>
        </p:nvPicPr>
        <p:blipFill>
          <a:blip r:embed="rId2"/>
          <a:stretch/>
        </p:blipFill>
        <p:spPr>
          <a:xfrm>
            <a:off x="271800" y="414360"/>
            <a:ext cx="2783520" cy="4076640"/>
          </a:xfrm>
          <a:prstGeom prst="rect">
            <a:avLst/>
          </a:prstGeom>
          <a:ln>
            <a:noFill/>
          </a:ln>
        </p:spPr>
      </p:pic>
      <p:pic>
        <p:nvPicPr>
          <p:cNvPr id="86" name="Εικόνα 3"/>
          <p:cNvPicPr/>
          <p:nvPr/>
        </p:nvPicPr>
        <p:blipFill>
          <a:blip r:embed="rId3"/>
          <a:stretch/>
        </p:blipFill>
        <p:spPr>
          <a:xfrm>
            <a:off x="3525840" y="1548360"/>
            <a:ext cx="5321160" cy="4815360"/>
          </a:xfrm>
          <a:prstGeom prst="rect">
            <a:avLst/>
          </a:prstGeom>
          <a:ln>
            <a:noFill/>
          </a:ln>
        </p:spPr>
      </p:pic>
      <p:sp>
        <p:nvSpPr>
          <p:cNvPr id="87" name="CustomShape 1"/>
          <p:cNvSpPr/>
          <p:nvPr/>
        </p:nvSpPr>
        <p:spPr>
          <a:xfrm>
            <a:off x="271800" y="4491360"/>
            <a:ext cx="278352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l-GR" sz="1800" b="0" strike="noStrike" spc="-1">
                <a:solidFill>
                  <a:srgbClr val="FFFF00"/>
                </a:solidFill>
                <a:latin typeface="Calibri"/>
              </a:rPr>
              <a:t>Ο Χίτλερ αυτοκτόνησε στις 30-4-1945</a:t>
            </a:r>
            <a:endParaRPr lang="el-GR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Shape 1"/>
          <p:cNvSpPr txBox="1"/>
          <p:nvPr/>
        </p:nvSpPr>
        <p:spPr>
          <a:xfrm>
            <a:off x="271800" y="288360"/>
            <a:ext cx="8575200" cy="62604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el-GR" sz="32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el-GR" sz="3200" b="0" strike="noStrike" spc="-1">
              <a:latin typeface="Arial"/>
            </a:endParaRPr>
          </a:p>
        </p:txBody>
      </p:sp>
      <p:pic>
        <p:nvPicPr>
          <p:cNvPr id="89" name="Εικόνα 1"/>
          <p:cNvPicPr/>
          <p:nvPr/>
        </p:nvPicPr>
        <p:blipFill>
          <a:blip r:embed="rId2"/>
          <a:stretch/>
        </p:blipFill>
        <p:spPr>
          <a:xfrm>
            <a:off x="126000" y="392760"/>
            <a:ext cx="4533480" cy="2825640"/>
          </a:xfrm>
          <a:prstGeom prst="rect">
            <a:avLst/>
          </a:prstGeom>
          <a:ln>
            <a:noFill/>
          </a:ln>
        </p:spPr>
      </p:pic>
      <p:pic>
        <p:nvPicPr>
          <p:cNvPr id="90" name="Εικόνα 3"/>
          <p:cNvPicPr/>
          <p:nvPr/>
        </p:nvPicPr>
        <p:blipFill>
          <a:blip r:embed="rId3"/>
          <a:stretch/>
        </p:blipFill>
        <p:spPr>
          <a:xfrm>
            <a:off x="2024640" y="3935880"/>
            <a:ext cx="2095200" cy="2066400"/>
          </a:xfrm>
          <a:prstGeom prst="rect">
            <a:avLst/>
          </a:prstGeom>
          <a:ln>
            <a:noFill/>
          </a:ln>
        </p:spPr>
      </p:pic>
      <p:pic>
        <p:nvPicPr>
          <p:cNvPr id="91" name="Εικόνα 4"/>
          <p:cNvPicPr/>
          <p:nvPr/>
        </p:nvPicPr>
        <p:blipFill>
          <a:blip r:embed="rId4"/>
          <a:stretch/>
        </p:blipFill>
        <p:spPr>
          <a:xfrm>
            <a:off x="4918680" y="1650600"/>
            <a:ext cx="3669480" cy="4898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Εικόνα 1"/>
          <p:cNvPicPr/>
          <p:nvPr/>
        </p:nvPicPr>
        <p:blipFill>
          <a:blip r:embed="rId2"/>
          <a:stretch/>
        </p:blipFill>
        <p:spPr>
          <a:xfrm>
            <a:off x="1647720" y="571680"/>
            <a:ext cx="5847840" cy="5714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Εικόνα 1"/>
          <p:cNvPicPr/>
          <p:nvPr/>
        </p:nvPicPr>
        <p:blipFill>
          <a:blip r:embed="rId2"/>
          <a:stretch/>
        </p:blipFill>
        <p:spPr>
          <a:xfrm>
            <a:off x="1821240" y="565920"/>
            <a:ext cx="5476680" cy="5705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271800" y="288360"/>
            <a:ext cx="8575200" cy="62604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el-GR" sz="2200" b="0" strike="noStrike" spc="-1">
                <a:solidFill>
                  <a:srgbClr val="FFFF00"/>
                </a:solidFill>
                <a:latin typeface="Calibri"/>
              </a:rPr>
              <a:t>Η Γερμανία υπέγραψε τη συνθηκολόγησή της στις 8 Μάϊου 1945</a:t>
            </a:r>
            <a:endParaRPr lang="el-GR" sz="2200" b="0" strike="noStrike" spc="-1">
              <a:latin typeface="Arial"/>
            </a:endParaRPr>
          </a:p>
        </p:txBody>
      </p:sp>
      <p:pic>
        <p:nvPicPr>
          <p:cNvPr id="94" name="Εικόνα 1"/>
          <p:cNvPicPr/>
          <p:nvPr/>
        </p:nvPicPr>
        <p:blipFill>
          <a:blip r:embed="rId2"/>
          <a:stretch/>
        </p:blipFill>
        <p:spPr>
          <a:xfrm>
            <a:off x="906120" y="1010520"/>
            <a:ext cx="2964600" cy="2774880"/>
          </a:xfrm>
          <a:prstGeom prst="rect">
            <a:avLst/>
          </a:prstGeom>
          <a:ln>
            <a:noFill/>
          </a:ln>
        </p:spPr>
      </p:pic>
      <p:pic>
        <p:nvPicPr>
          <p:cNvPr id="95" name="Εικόνα 3"/>
          <p:cNvPicPr/>
          <p:nvPr/>
        </p:nvPicPr>
        <p:blipFill>
          <a:blip r:embed="rId3"/>
          <a:stretch/>
        </p:blipFill>
        <p:spPr>
          <a:xfrm>
            <a:off x="5413320" y="871200"/>
            <a:ext cx="3092400" cy="2424600"/>
          </a:xfrm>
          <a:prstGeom prst="rect">
            <a:avLst/>
          </a:prstGeom>
          <a:ln>
            <a:noFill/>
          </a:ln>
        </p:spPr>
      </p:pic>
      <p:pic>
        <p:nvPicPr>
          <p:cNvPr id="96" name="Εικόνα 4"/>
          <p:cNvPicPr/>
          <p:nvPr/>
        </p:nvPicPr>
        <p:blipFill>
          <a:blip r:embed="rId4"/>
          <a:stretch/>
        </p:blipFill>
        <p:spPr>
          <a:xfrm>
            <a:off x="1013400" y="4124521"/>
            <a:ext cx="2857320" cy="2171520"/>
          </a:xfrm>
          <a:prstGeom prst="rect">
            <a:avLst/>
          </a:prstGeom>
          <a:ln>
            <a:noFill/>
          </a:ln>
        </p:spPr>
      </p:pic>
      <p:pic>
        <p:nvPicPr>
          <p:cNvPr id="97" name="Εικόνα 5"/>
          <p:cNvPicPr/>
          <p:nvPr/>
        </p:nvPicPr>
        <p:blipFill>
          <a:blip r:embed="rId5"/>
          <a:stretch/>
        </p:blipFill>
        <p:spPr>
          <a:xfrm>
            <a:off x="5076360" y="3562201"/>
            <a:ext cx="3429360" cy="273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Shape 1"/>
          <p:cNvSpPr txBox="1"/>
          <p:nvPr/>
        </p:nvSpPr>
        <p:spPr>
          <a:xfrm>
            <a:off x="271800" y="288360"/>
            <a:ext cx="8575200" cy="62604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el-GR" sz="2200" b="0" strike="noStrike" spc="-1">
                <a:solidFill>
                  <a:srgbClr val="FFFF00"/>
                </a:solidFill>
                <a:latin typeface="Calibri"/>
              </a:rPr>
              <a:t>Στο μέτωπο του Ειρηνικού η Ιαπωνία ακόμη αντιστέκεται</a:t>
            </a:r>
            <a:endParaRPr lang="el-GR" sz="22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el-GR" sz="22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el-GR" sz="22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el-GR" sz="22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el-GR" sz="22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el-GR" sz="22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el-GR" sz="22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el-GR" sz="22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el-GR" sz="22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el-GR" sz="2200" b="0" strike="noStrike" spc="-1">
              <a:latin typeface="Arial"/>
            </a:endParaRPr>
          </a:p>
          <a:p>
            <a:pPr algn="r">
              <a:lnSpc>
                <a:spcPct val="90000"/>
              </a:lnSpc>
              <a:spcBef>
                <a:spcPts val="1001"/>
              </a:spcBef>
            </a:pPr>
            <a:r>
              <a:rPr lang="el-GR" sz="2200" b="0" strike="noStrike" spc="-1">
                <a:solidFill>
                  <a:srgbClr val="FFFF00"/>
                </a:solidFill>
                <a:latin typeface="Calibri"/>
              </a:rPr>
              <a:t>Ακολουθούν οι ρίψεις ατομικών βομβών σε </a:t>
            </a:r>
            <a:endParaRPr lang="el-GR" sz="2200" b="0" strike="noStrike" spc="-1">
              <a:latin typeface="Arial"/>
            </a:endParaRPr>
          </a:p>
          <a:p>
            <a:pPr algn="r">
              <a:lnSpc>
                <a:spcPct val="90000"/>
              </a:lnSpc>
              <a:spcBef>
                <a:spcPts val="1001"/>
              </a:spcBef>
            </a:pPr>
            <a:r>
              <a:rPr lang="el-GR" sz="2200" b="0" strike="noStrike" spc="-1">
                <a:solidFill>
                  <a:srgbClr val="FFFF00"/>
                </a:solidFill>
                <a:latin typeface="Calibri"/>
              </a:rPr>
              <a:t>δύο ιαπωνικές πόλεις, τη Χιροσίμα (6/8/1945) και το </a:t>
            </a:r>
            <a:endParaRPr lang="el-GR" sz="2200" b="0" strike="noStrike" spc="-1">
              <a:latin typeface="Arial"/>
            </a:endParaRPr>
          </a:p>
          <a:p>
            <a:pPr algn="r">
              <a:lnSpc>
                <a:spcPct val="90000"/>
              </a:lnSpc>
              <a:spcBef>
                <a:spcPts val="1001"/>
              </a:spcBef>
            </a:pPr>
            <a:r>
              <a:rPr lang="el-GR" sz="2200" b="0" strike="noStrike" spc="-1">
                <a:solidFill>
                  <a:srgbClr val="FFFF00"/>
                </a:solidFill>
                <a:latin typeface="Calibri"/>
              </a:rPr>
              <a:t>Ναγκασάκι (9/8/1945).</a:t>
            </a:r>
            <a:endParaRPr lang="el-GR" sz="2200" b="0" strike="noStrike" spc="-1">
              <a:latin typeface="Arial"/>
            </a:endParaRPr>
          </a:p>
          <a:p>
            <a:pPr algn="r">
              <a:lnSpc>
                <a:spcPct val="90000"/>
              </a:lnSpc>
              <a:spcBef>
                <a:spcPts val="1001"/>
              </a:spcBef>
            </a:pPr>
            <a:r>
              <a:rPr lang="el-GR" sz="2200" b="0" strike="noStrike" spc="-1">
                <a:solidFill>
                  <a:srgbClr val="FFFF00"/>
                </a:solidFill>
                <a:latin typeface="Calibri"/>
              </a:rPr>
              <a:t>Οι Ιάπωνες συνθηκολογούν (2/9/1945).</a:t>
            </a:r>
            <a:endParaRPr lang="el-GR" sz="2200" b="0" strike="noStrike" spc="-1">
              <a:latin typeface="Arial"/>
            </a:endParaRPr>
          </a:p>
        </p:txBody>
      </p:sp>
      <p:pic>
        <p:nvPicPr>
          <p:cNvPr id="99" name="Εικόνα 1"/>
          <p:cNvPicPr/>
          <p:nvPr/>
        </p:nvPicPr>
        <p:blipFill>
          <a:blip r:embed="rId2"/>
          <a:stretch/>
        </p:blipFill>
        <p:spPr>
          <a:xfrm>
            <a:off x="164520" y="917640"/>
            <a:ext cx="3187800" cy="2063880"/>
          </a:xfrm>
          <a:prstGeom prst="rect">
            <a:avLst/>
          </a:prstGeom>
          <a:ln>
            <a:noFill/>
          </a:ln>
        </p:spPr>
      </p:pic>
      <p:pic>
        <p:nvPicPr>
          <p:cNvPr id="100" name="Εικόνα 4"/>
          <p:cNvPicPr/>
          <p:nvPr/>
        </p:nvPicPr>
        <p:blipFill>
          <a:blip r:embed="rId3"/>
          <a:stretch/>
        </p:blipFill>
        <p:spPr>
          <a:xfrm>
            <a:off x="3584160" y="1387800"/>
            <a:ext cx="5370120" cy="3188520"/>
          </a:xfrm>
          <a:prstGeom prst="rect">
            <a:avLst/>
          </a:prstGeom>
          <a:ln>
            <a:noFill/>
          </a:ln>
        </p:spPr>
      </p:pic>
      <p:pic>
        <p:nvPicPr>
          <p:cNvPr id="101" name="Εικόνα 5"/>
          <p:cNvPicPr/>
          <p:nvPr/>
        </p:nvPicPr>
        <p:blipFill>
          <a:blip r:embed="rId4"/>
          <a:stretch/>
        </p:blipFill>
        <p:spPr>
          <a:xfrm>
            <a:off x="387360" y="3611520"/>
            <a:ext cx="2095200" cy="1571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Shape 1"/>
          <p:cNvSpPr txBox="1"/>
          <p:nvPr/>
        </p:nvSpPr>
        <p:spPr>
          <a:xfrm>
            <a:off x="271800" y="288360"/>
            <a:ext cx="8575200" cy="62604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el-GR" sz="32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el-GR" sz="3200" b="0" strike="noStrike" spc="-1">
              <a:latin typeface="Arial"/>
            </a:endParaRPr>
          </a:p>
        </p:txBody>
      </p:sp>
      <p:pic>
        <p:nvPicPr>
          <p:cNvPr id="103" name="Εικόνα 1"/>
          <p:cNvPicPr/>
          <p:nvPr/>
        </p:nvPicPr>
        <p:blipFill>
          <a:blip r:embed="rId2"/>
          <a:stretch/>
        </p:blipFill>
        <p:spPr>
          <a:xfrm>
            <a:off x="490320" y="633960"/>
            <a:ext cx="2508840" cy="3139200"/>
          </a:xfrm>
          <a:prstGeom prst="rect">
            <a:avLst/>
          </a:prstGeom>
          <a:ln>
            <a:noFill/>
          </a:ln>
        </p:spPr>
      </p:pic>
      <p:pic>
        <p:nvPicPr>
          <p:cNvPr id="104" name="Εικόνα 3"/>
          <p:cNvPicPr/>
          <p:nvPr/>
        </p:nvPicPr>
        <p:blipFill>
          <a:blip r:embed="rId3"/>
          <a:stretch/>
        </p:blipFill>
        <p:spPr>
          <a:xfrm>
            <a:off x="3391920" y="2025000"/>
            <a:ext cx="5053896" cy="3510168"/>
          </a:xfrm>
          <a:prstGeom prst="rect">
            <a:avLst/>
          </a:prstGeom>
          <a:ln>
            <a:noFill/>
          </a:ln>
        </p:spPr>
      </p:pic>
      <p:pic>
        <p:nvPicPr>
          <p:cNvPr id="105" name="Εικόνα 4"/>
          <p:cNvPicPr/>
          <p:nvPr/>
        </p:nvPicPr>
        <p:blipFill>
          <a:blip r:embed="rId4"/>
          <a:stretch/>
        </p:blipFill>
        <p:spPr>
          <a:xfrm>
            <a:off x="316080" y="4501440"/>
            <a:ext cx="2857320" cy="2285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Shape 1"/>
          <p:cNvSpPr txBox="1"/>
          <p:nvPr/>
        </p:nvSpPr>
        <p:spPr>
          <a:xfrm>
            <a:off x="271800" y="288360"/>
            <a:ext cx="8871840" cy="62604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el-GR" sz="2200" b="0" u="sng" strike="noStrike" spc="-1">
                <a:solidFill>
                  <a:srgbClr val="FFFF00"/>
                </a:solidFill>
                <a:uFillTx/>
                <a:latin typeface="Calibri"/>
              </a:rPr>
              <a:t>Ανατολικό Μέτωπο</a:t>
            </a:r>
            <a:endParaRPr lang="el-GR" sz="2200" b="0" strike="noStrike" spc="-1">
              <a:latin typeface="Arial"/>
            </a:endParaRPr>
          </a:p>
          <a:p>
            <a:pPr algn="r">
              <a:lnSpc>
                <a:spcPct val="90000"/>
              </a:lnSpc>
              <a:spcBef>
                <a:spcPts val="1001"/>
              </a:spcBef>
            </a:pPr>
            <a:r>
              <a:rPr lang="el-GR" sz="1800" b="0" strike="noStrike" spc="-1">
                <a:solidFill>
                  <a:srgbClr val="FFFF00"/>
                </a:solidFill>
                <a:latin typeface="Calibri"/>
              </a:rPr>
              <a:t>Τον Ιούνιο 1941 η Γερμανία επιτέθηκε στη Σοβιετική Ένωση  (Επιχείρηση «Μπαρμπαρόσα»).</a:t>
            </a:r>
            <a:endParaRPr lang="el-GR" sz="1800" b="0" strike="noStrike" spc="-1">
              <a:latin typeface="Arial"/>
            </a:endParaRPr>
          </a:p>
          <a:p>
            <a:pPr algn="r">
              <a:lnSpc>
                <a:spcPct val="90000"/>
              </a:lnSpc>
              <a:spcBef>
                <a:spcPts val="1001"/>
              </a:spcBef>
            </a:pPr>
            <a:r>
              <a:rPr lang="el-GR" sz="1800" b="0" strike="noStrike" spc="-1">
                <a:solidFill>
                  <a:srgbClr val="FFFF00"/>
                </a:solidFill>
                <a:latin typeface="Calibri"/>
              </a:rPr>
              <a:t>Μέχρι το Δεκέμβριο 1941</a:t>
            </a:r>
            <a:endParaRPr lang="el-GR" sz="1800" b="0" strike="noStrike" spc="-1">
              <a:latin typeface="Arial"/>
            </a:endParaRPr>
          </a:p>
          <a:p>
            <a:pPr algn="r">
              <a:lnSpc>
                <a:spcPct val="90000"/>
              </a:lnSpc>
              <a:spcBef>
                <a:spcPts val="1001"/>
              </a:spcBef>
            </a:pPr>
            <a:r>
              <a:rPr lang="el-GR" sz="1800" b="0" strike="noStrike" spc="-1">
                <a:solidFill>
                  <a:srgbClr val="FFFF00"/>
                </a:solidFill>
                <a:latin typeface="Calibri"/>
              </a:rPr>
              <a:t>τα γερμανικά στρατεύματα </a:t>
            </a:r>
            <a:endParaRPr lang="el-GR" sz="1800" b="0" strike="noStrike" spc="-1">
              <a:latin typeface="Arial"/>
            </a:endParaRPr>
          </a:p>
          <a:p>
            <a:pPr algn="r">
              <a:lnSpc>
                <a:spcPct val="90000"/>
              </a:lnSpc>
              <a:spcBef>
                <a:spcPts val="1001"/>
              </a:spcBef>
            </a:pPr>
            <a:r>
              <a:rPr lang="el-GR" sz="1800" b="0" strike="noStrike" spc="-1">
                <a:solidFill>
                  <a:srgbClr val="FFFF00"/>
                </a:solidFill>
                <a:latin typeface="Calibri"/>
              </a:rPr>
              <a:t>έφτασαν στα πρόθυρα</a:t>
            </a:r>
            <a:endParaRPr lang="el-GR" sz="1800" b="0" strike="noStrike" spc="-1">
              <a:latin typeface="Arial"/>
            </a:endParaRPr>
          </a:p>
          <a:p>
            <a:pPr algn="r">
              <a:lnSpc>
                <a:spcPct val="90000"/>
              </a:lnSpc>
              <a:spcBef>
                <a:spcPts val="1001"/>
              </a:spcBef>
            </a:pPr>
            <a:r>
              <a:rPr lang="el-GR" sz="1800" b="0" strike="noStrike" spc="-1">
                <a:solidFill>
                  <a:srgbClr val="FFFF00"/>
                </a:solidFill>
                <a:latin typeface="Calibri"/>
              </a:rPr>
              <a:t>της Μόσχας και του </a:t>
            </a:r>
            <a:endParaRPr lang="el-GR" sz="1800" b="0" strike="noStrike" spc="-1">
              <a:latin typeface="Arial"/>
            </a:endParaRPr>
          </a:p>
          <a:p>
            <a:pPr algn="r">
              <a:lnSpc>
                <a:spcPct val="90000"/>
              </a:lnSpc>
              <a:spcBef>
                <a:spcPts val="1001"/>
              </a:spcBef>
            </a:pPr>
            <a:r>
              <a:rPr lang="el-GR" sz="1800" b="0" strike="noStrike" spc="-1">
                <a:solidFill>
                  <a:srgbClr val="FFFF00"/>
                </a:solidFill>
                <a:latin typeface="Calibri"/>
              </a:rPr>
              <a:t>Λένινγκραντ.</a:t>
            </a:r>
            <a:endParaRPr lang="el-GR" sz="1800" b="0" strike="noStrike" spc="-1">
              <a:latin typeface="Arial"/>
            </a:endParaRPr>
          </a:p>
          <a:p>
            <a:pPr algn="r">
              <a:lnSpc>
                <a:spcPct val="90000"/>
              </a:lnSpc>
              <a:spcBef>
                <a:spcPts val="1001"/>
              </a:spcBef>
            </a:pPr>
            <a:r>
              <a:rPr lang="el-GR" sz="1800" b="0" strike="noStrike" spc="-1">
                <a:solidFill>
                  <a:srgbClr val="FFFF00"/>
                </a:solidFill>
                <a:latin typeface="Calibri"/>
              </a:rPr>
              <a:t>Οι Σοβιετικοί αμύνθηκαν με </a:t>
            </a:r>
            <a:endParaRPr lang="el-GR" sz="1800" b="0" strike="noStrike" spc="-1">
              <a:latin typeface="Arial"/>
            </a:endParaRPr>
          </a:p>
          <a:p>
            <a:pPr algn="r">
              <a:lnSpc>
                <a:spcPct val="90000"/>
              </a:lnSpc>
              <a:spcBef>
                <a:spcPts val="1001"/>
              </a:spcBef>
            </a:pPr>
            <a:r>
              <a:rPr lang="el-GR" sz="1800" b="0" strike="noStrike" spc="-1">
                <a:solidFill>
                  <a:srgbClr val="FFFF00"/>
                </a:solidFill>
                <a:latin typeface="Calibri"/>
              </a:rPr>
              <a:t>επιτυχία και κράτησαν τις</a:t>
            </a:r>
            <a:endParaRPr lang="el-GR" sz="1800" b="0" strike="noStrike" spc="-1">
              <a:latin typeface="Arial"/>
            </a:endParaRPr>
          </a:p>
          <a:p>
            <a:pPr algn="r">
              <a:lnSpc>
                <a:spcPct val="90000"/>
              </a:lnSpc>
              <a:spcBef>
                <a:spcPts val="1001"/>
              </a:spcBef>
            </a:pPr>
            <a:r>
              <a:rPr lang="el-GR" sz="1800" b="0" strike="noStrike" spc="-1">
                <a:solidFill>
                  <a:srgbClr val="FFFF00"/>
                </a:solidFill>
                <a:latin typeface="Calibri"/>
              </a:rPr>
              <a:t>δύο πόλεις, όπως και το </a:t>
            </a:r>
            <a:endParaRPr lang="el-GR" sz="1800" b="0" strike="noStrike" spc="-1">
              <a:latin typeface="Arial"/>
            </a:endParaRPr>
          </a:p>
          <a:p>
            <a:pPr algn="r">
              <a:lnSpc>
                <a:spcPct val="90000"/>
              </a:lnSpc>
              <a:spcBef>
                <a:spcPts val="1001"/>
              </a:spcBef>
            </a:pPr>
            <a:r>
              <a:rPr lang="el-GR" sz="1800" b="0" strike="noStrike" spc="-1">
                <a:solidFill>
                  <a:srgbClr val="FFFF00"/>
                </a:solidFill>
                <a:latin typeface="Calibri"/>
              </a:rPr>
              <a:t>Στάλινγκραντ (8/1942-2/1943). </a:t>
            </a:r>
            <a:endParaRPr lang="el-GR" sz="1800" b="0" strike="noStrike" spc="-1">
              <a:latin typeface="Arial"/>
            </a:endParaRPr>
          </a:p>
          <a:p>
            <a:pPr algn="r">
              <a:lnSpc>
                <a:spcPct val="90000"/>
              </a:lnSpc>
              <a:spcBef>
                <a:spcPts val="1001"/>
              </a:spcBef>
            </a:pPr>
            <a:r>
              <a:rPr lang="el-GR" sz="1800" b="0" strike="noStrike" spc="-1">
                <a:solidFill>
                  <a:srgbClr val="FFFF00"/>
                </a:solidFill>
                <a:latin typeface="Calibri"/>
              </a:rPr>
              <a:t>Το Ανατολικό Μέτωπο καταρρέει 2/1943.</a:t>
            </a:r>
            <a:endParaRPr lang="el-GR" sz="1800" b="0" strike="noStrike" spc="-1">
              <a:latin typeface="Arial"/>
            </a:endParaRPr>
          </a:p>
        </p:txBody>
      </p:sp>
      <p:pic>
        <p:nvPicPr>
          <p:cNvPr id="45" name="Εικόνα 5"/>
          <p:cNvPicPr/>
          <p:nvPr/>
        </p:nvPicPr>
        <p:blipFill>
          <a:blip r:embed="rId2"/>
          <a:stretch/>
        </p:blipFill>
        <p:spPr>
          <a:xfrm>
            <a:off x="0" y="1296000"/>
            <a:ext cx="5112000" cy="3917160"/>
          </a:xfrm>
          <a:prstGeom prst="rect">
            <a:avLst/>
          </a:prstGeom>
          <a:ln>
            <a:noFill/>
          </a:ln>
        </p:spPr>
      </p:pic>
      <p:pic>
        <p:nvPicPr>
          <p:cNvPr id="46" name="Εικόνα 6"/>
          <p:cNvPicPr/>
          <p:nvPr/>
        </p:nvPicPr>
        <p:blipFill>
          <a:blip r:embed="rId3"/>
          <a:stretch/>
        </p:blipFill>
        <p:spPr>
          <a:xfrm>
            <a:off x="6211800" y="5246640"/>
            <a:ext cx="2468880" cy="1611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Shape 1"/>
          <p:cNvSpPr txBox="1"/>
          <p:nvPr/>
        </p:nvSpPr>
        <p:spPr>
          <a:xfrm>
            <a:off x="271800" y="0"/>
            <a:ext cx="8575200" cy="68576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el-GR" sz="2200" b="0" u="sng" strike="noStrike" spc="-1">
                <a:solidFill>
                  <a:srgbClr val="FFFF00"/>
                </a:solidFill>
                <a:uFillTx/>
                <a:latin typeface="Calibri"/>
              </a:rPr>
              <a:t>Βορειοαφρικανικό Μέτωπο</a:t>
            </a:r>
            <a:endParaRPr lang="el-GR" sz="22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el-GR" sz="2200" b="0" strike="noStrike" spc="-1">
                <a:solidFill>
                  <a:srgbClr val="FFFF00"/>
                </a:solidFill>
                <a:latin typeface="Calibri"/>
              </a:rPr>
              <a:t>Οι Γερμανοί αρχικά είχαν σημαντικές επιτυχίες. Φτάνουν  μέχρι το Ελ Αλαμέιν, 100 χμ δυτικά της Αλεξάνδρειας. Εκεί η προέλασή τους σταματά (7/1942). </a:t>
            </a:r>
            <a:endParaRPr lang="el-GR" sz="22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el-GR" sz="2200" b="0" strike="noStrike" spc="-1">
                <a:solidFill>
                  <a:srgbClr val="FFFF00"/>
                </a:solidFill>
                <a:latin typeface="Calibri"/>
              </a:rPr>
              <a:t>Από τον Οκτώβριο 1942 οι Σύμμαχοι αντεπιτίθενται και σπάνε τις γραμμές των Γερμανών που υποχωρούν.</a:t>
            </a:r>
            <a:endParaRPr lang="el-GR" sz="22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el-GR" sz="2200" b="0" strike="noStrike" spc="-1">
                <a:solidFill>
                  <a:srgbClr val="FFFF00"/>
                </a:solidFill>
                <a:latin typeface="Calibri"/>
              </a:rPr>
              <a:t>Μια προσπάθεια των Συμμάχων να επιτεθούν στην Αλγερία απέτυχε λόγω της αντίστασης των Γάλλων του Βισύ (11/1942). Αργότερα, όμως, θα τα καταφέρουν.</a:t>
            </a:r>
            <a:endParaRPr lang="el-GR" sz="22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el-GR" sz="22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el-GR" sz="22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el-GR" sz="22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el-GR" sz="22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el-GR" sz="22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el-GR" sz="22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el-GR" sz="22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el-GR" sz="22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el-GR" sz="22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el-GR" sz="22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el-GR" sz="2000" b="0" strike="noStrike" spc="-1">
                <a:solidFill>
                  <a:srgbClr val="FFFF00"/>
                </a:solidFill>
                <a:latin typeface="Calibri"/>
              </a:rPr>
              <a:t>Ο Ουίνστον Τσόρτσιλ δήλωσε μετά τη μάχη «Αυτό δεν είναι το τέλος, ούτε καν η αρχή του τέλους, όμως είναι, ίσως, το τέλος της αρχής»</a:t>
            </a:r>
            <a:endParaRPr lang="el-GR" sz="2000" b="0" strike="noStrike" spc="-1">
              <a:latin typeface="Arial"/>
            </a:endParaRPr>
          </a:p>
        </p:txBody>
      </p:sp>
      <p:pic>
        <p:nvPicPr>
          <p:cNvPr id="48" name="Εικόνα 3"/>
          <p:cNvPicPr/>
          <p:nvPr/>
        </p:nvPicPr>
        <p:blipFill>
          <a:blip r:embed="rId2"/>
          <a:stretch/>
        </p:blipFill>
        <p:spPr>
          <a:xfrm>
            <a:off x="1159200" y="3134592"/>
            <a:ext cx="6800400" cy="3514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Shape 1"/>
          <p:cNvSpPr txBox="1"/>
          <p:nvPr/>
        </p:nvSpPr>
        <p:spPr>
          <a:xfrm>
            <a:off x="271800" y="288360"/>
            <a:ext cx="8575200" cy="62604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el-GR" sz="2200" b="0" strike="noStrike" spc="-1">
                <a:solidFill>
                  <a:srgbClr val="FFFF00"/>
                </a:solidFill>
                <a:latin typeface="Calibri"/>
              </a:rPr>
              <a:t>Το μέτωπο του Ειρηνικού (1942-1944)</a:t>
            </a:r>
            <a:endParaRPr lang="el-GR" sz="2200" b="0" strike="noStrike" spc="-1">
              <a:latin typeface="Arial"/>
            </a:endParaRPr>
          </a:p>
        </p:txBody>
      </p:sp>
      <p:pic>
        <p:nvPicPr>
          <p:cNvPr id="50" name="Εικόνα 1"/>
          <p:cNvPicPr/>
          <p:nvPr/>
        </p:nvPicPr>
        <p:blipFill>
          <a:blip r:embed="rId2"/>
          <a:stretch/>
        </p:blipFill>
        <p:spPr>
          <a:xfrm>
            <a:off x="916200" y="843480"/>
            <a:ext cx="7286400" cy="5705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Shape 1"/>
          <p:cNvSpPr txBox="1"/>
          <p:nvPr/>
        </p:nvSpPr>
        <p:spPr>
          <a:xfrm>
            <a:off x="271800" y="288360"/>
            <a:ext cx="8575200" cy="62604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el-GR" sz="2200" b="0" strike="noStrike" spc="-1">
                <a:solidFill>
                  <a:srgbClr val="FFFF00"/>
                </a:solidFill>
                <a:latin typeface="Calibri"/>
              </a:rPr>
              <a:t>Τα βήματα προς τη συμμαχική νίκη</a:t>
            </a:r>
            <a:endParaRPr lang="el-GR" sz="22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el-GR" sz="2200" b="0" strike="noStrike" spc="-1">
                <a:solidFill>
                  <a:srgbClr val="FFFF00"/>
                </a:solidFill>
                <a:latin typeface="Calibri"/>
              </a:rPr>
              <a:t>-Απόβαση στην Σικελία (7/1943) και την Ιταλία</a:t>
            </a:r>
            <a:endParaRPr lang="el-GR" sz="2200" b="0" strike="noStrike" spc="-1">
              <a:latin typeface="Arial"/>
            </a:endParaRPr>
          </a:p>
        </p:txBody>
      </p:sp>
      <p:pic>
        <p:nvPicPr>
          <p:cNvPr id="52" name="Εικόνα 1"/>
          <p:cNvPicPr/>
          <p:nvPr/>
        </p:nvPicPr>
        <p:blipFill>
          <a:blip r:embed="rId2"/>
          <a:stretch/>
        </p:blipFill>
        <p:spPr>
          <a:xfrm>
            <a:off x="128160" y="1280160"/>
            <a:ext cx="3543840" cy="2396160"/>
          </a:xfrm>
          <a:prstGeom prst="rect">
            <a:avLst/>
          </a:prstGeom>
          <a:ln>
            <a:noFill/>
          </a:ln>
        </p:spPr>
      </p:pic>
      <p:sp>
        <p:nvSpPr>
          <p:cNvPr id="53" name="CustomShape 2"/>
          <p:cNvSpPr/>
          <p:nvPr/>
        </p:nvSpPr>
        <p:spPr>
          <a:xfrm>
            <a:off x="128160" y="3676680"/>
            <a:ext cx="354384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l-GR" sz="1800" b="0" strike="noStrike" spc="-1">
                <a:solidFill>
                  <a:srgbClr val="FFFF00"/>
                </a:solidFill>
                <a:latin typeface="Calibri"/>
              </a:rPr>
              <a:t>Οι σύμμαχοι έξω από τη σικελική πόλη Γέλα (11-7-1943)</a:t>
            </a:r>
            <a:endParaRPr lang="el-GR" sz="1800" b="0" strike="noStrike" spc="-1">
              <a:latin typeface="Arial"/>
            </a:endParaRPr>
          </a:p>
        </p:txBody>
      </p:sp>
      <p:pic>
        <p:nvPicPr>
          <p:cNvPr id="54" name="Εικόνα 4"/>
          <p:cNvPicPr/>
          <p:nvPr/>
        </p:nvPicPr>
        <p:blipFill>
          <a:blip r:embed="rId3"/>
          <a:stretch/>
        </p:blipFill>
        <p:spPr>
          <a:xfrm>
            <a:off x="3854880" y="2784600"/>
            <a:ext cx="4992120" cy="3594240"/>
          </a:xfrm>
          <a:prstGeom prst="rect">
            <a:avLst/>
          </a:prstGeom>
          <a:ln>
            <a:noFill/>
          </a:ln>
        </p:spPr>
      </p:pic>
      <p:pic>
        <p:nvPicPr>
          <p:cNvPr id="55" name="Εικόνα 5"/>
          <p:cNvPicPr/>
          <p:nvPr/>
        </p:nvPicPr>
        <p:blipFill>
          <a:blip r:embed="rId4"/>
          <a:stretch/>
        </p:blipFill>
        <p:spPr>
          <a:xfrm>
            <a:off x="488880" y="4582080"/>
            <a:ext cx="2822040" cy="1887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Shape 1"/>
          <p:cNvSpPr txBox="1"/>
          <p:nvPr/>
        </p:nvSpPr>
        <p:spPr>
          <a:xfrm>
            <a:off x="271800" y="288360"/>
            <a:ext cx="8575200" cy="62604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el-GR" sz="2200" b="0" strike="noStrike" spc="-1">
                <a:solidFill>
                  <a:srgbClr val="FFFF00"/>
                </a:solidFill>
                <a:latin typeface="Calibri"/>
              </a:rPr>
              <a:t>Η απόβαση στην Ιταλία αρχίζει στις 3 Σεπτ. 1943</a:t>
            </a:r>
            <a:endParaRPr lang="el-GR" sz="2200" b="0" strike="noStrike" spc="-1">
              <a:latin typeface="Arial"/>
            </a:endParaRPr>
          </a:p>
        </p:txBody>
      </p:sp>
      <p:pic>
        <p:nvPicPr>
          <p:cNvPr id="57" name="Εικόνα 1"/>
          <p:cNvPicPr/>
          <p:nvPr/>
        </p:nvPicPr>
        <p:blipFill>
          <a:blip r:embed="rId2"/>
          <a:stretch/>
        </p:blipFill>
        <p:spPr>
          <a:xfrm>
            <a:off x="0" y="834120"/>
            <a:ext cx="4762080" cy="5714640"/>
          </a:xfrm>
          <a:prstGeom prst="rect">
            <a:avLst/>
          </a:prstGeom>
          <a:ln>
            <a:noFill/>
          </a:ln>
        </p:spPr>
      </p:pic>
      <p:pic>
        <p:nvPicPr>
          <p:cNvPr id="58" name="Εικόνα 3"/>
          <p:cNvPicPr/>
          <p:nvPr/>
        </p:nvPicPr>
        <p:blipFill>
          <a:blip r:embed="rId3"/>
          <a:stretch/>
        </p:blipFill>
        <p:spPr>
          <a:xfrm>
            <a:off x="4961520" y="1044360"/>
            <a:ext cx="3885840" cy="2647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Εικόνα 1"/>
          <p:cNvPicPr/>
          <p:nvPr/>
        </p:nvPicPr>
        <p:blipFill>
          <a:blip r:embed="rId2"/>
          <a:stretch/>
        </p:blipFill>
        <p:spPr>
          <a:xfrm>
            <a:off x="403200" y="487800"/>
            <a:ext cx="2453760" cy="2348280"/>
          </a:xfrm>
          <a:prstGeom prst="rect">
            <a:avLst/>
          </a:prstGeom>
          <a:ln>
            <a:noFill/>
          </a:ln>
        </p:spPr>
      </p:pic>
      <p:sp>
        <p:nvSpPr>
          <p:cNvPr id="60" name="CustomShape 1"/>
          <p:cNvSpPr/>
          <p:nvPr/>
        </p:nvSpPr>
        <p:spPr>
          <a:xfrm>
            <a:off x="403200" y="2836080"/>
            <a:ext cx="24537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l-GR" sz="1800" b="0" strike="noStrike" spc="-1">
                <a:solidFill>
                  <a:srgbClr val="FFFF00"/>
                </a:solidFill>
                <a:latin typeface="Calibri"/>
              </a:rPr>
              <a:t>1-7-1943</a:t>
            </a:r>
            <a:endParaRPr lang="el-GR" sz="1800" b="0" strike="noStrike" spc="-1">
              <a:latin typeface="Arial"/>
            </a:endParaRPr>
          </a:p>
        </p:txBody>
      </p:sp>
      <p:pic>
        <p:nvPicPr>
          <p:cNvPr id="61" name="Εικόνα 4"/>
          <p:cNvPicPr/>
          <p:nvPr/>
        </p:nvPicPr>
        <p:blipFill>
          <a:blip r:embed="rId3"/>
          <a:stretch/>
        </p:blipFill>
        <p:spPr>
          <a:xfrm>
            <a:off x="3270960" y="487800"/>
            <a:ext cx="2375640" cy="2348280"/>
          </a:xfrm>
          <a:prstGeom prst="rect">
            <a:avLst/>
          </a:prstGeom>
          <a:ln>
            <a:noFill/>
          </a:ln>
        </p:spPr>
      </p:pic>
      <p:sp>
        <p:nvSpPr>
          <p:cNvPr id="62" name="CustomShape 2"/>
          <p:cNvSpPr/>
          <p:nvPr/>
        </p:nvSpPr>
        <p:spPr>
          <a:xfrm>
            <a:off x="3270960" y="2836080"/>
            <a:ext cx="23756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l-GR" sz="1800" b="0" strike="noStrike" spc="-1">
                <a:solidFill>
                  <a:srgbClr val="FFFF00"/>
                </a:solidFill>
                <a:latin typeface="Calibri"/>
              </a:rPr>
              <a:t>1-11-1943</a:t>
            </a:r>
            <a:endParaRPr lang="el-GR" sz="1800" b="0" strike="noStrike" spc="-1">
              <a:latin typeface="Arial"/>
            </a:endParaRPr>
          </a:p>
        </p:txBody>
      </p:sp>
      <p:pic>
        <p:nvPicPr>
          <p:cNvPr id="63" name="Εικόνα 6"/>
          <p:cNvPicPr/>
          <p:nvPr/>
        </p:nvPicPr>
        <p:blipFill>
          <a:blip r:embed="rId4"/>
          <a:stretch/>
        </p:blipFill>
        <p:spPr>
          <a:xfrm>
            <a:off x="6154560" y="435240"/>
            <a:ext cx="2484720" cy="2400480"/>
          </a:xfrm>
          <a:prstGeom prst="rect">
            <a:avLst/>
          </a:prstGeom>
          <a:ln>
            <a:noFill/>
          </a:ln>
        </p:spPr>
      </p:pic>
      <p:sp>
        <p:nvSpPr>
          <p:cNvPr id="64" name="CustomShape 3"/>
          <p:cNvSpPr/>
          <p:nvPr/>
        </p:nvSpPr>
        <p:spPr>
          <a:xfrm>
            <a:off x="6154560" y="2836080"/>
            <a:ext cx="24847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l-GR" sz="1800" b="0" strike="noStrike" spc="-1">
                <a:solidFill>
                  <a:srgbClr val="FFFF00"/>
                </a:solidFill>
                <a:latin typeface="Calibri"/>
              </a:rPr>
              <a:t>1-7-1944</a:t>
            </a:r>
            <a:endParaRPr lang="el-GR" sz="1800" b="0" strike="noStrike" spc="-1">
              <a:latin typeface="Arial"/>
            </a:endParaRPr>
          </a:p>
        </p:txBody>
      </p:sp>
      <p:pic>
        <p:nvPicPr>
          <p:cNvPr id="65" name="Εικόνα 9"/>
          <p:cNvPicPr/>
          <p:nvPr/>
        </p:nvPicPr>
        <p:blipFill>
          <a:blip r:embed="rId5"/>
          <a:stretch/>
        </p:blipFill>
        <p:spPr>
          <a:xfrm>
            <a:off x="376200" y="3418560"/>
            <a:ext cx="2532960" cy="2455200"/>
          </a:xfrm>
          <a:prstGeom prst="rect">
            <a:avLst/>
          </a:prstGeom>
          <a:ln>
            <a:noFill/>
          </a:ln>
        </p:spPr>
      </p:pic>
      <p:sp>
        <p:nvSpPr>
          <p:cNvPr id="66" name="CustomShape 4"/>
          <p:cNvSpPr/>
          <p:nvPr/>
        </p:nvSpPr>
        <p:spPr>
          <a:xfrm>
            <a:off x="376200" y="5874480"/>
            <a:ext cx="25329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l-GR" sz="1800" b="0" strike="noStrike" spc="-1">
                <a:solidFill>
                  <a:srgbClr val="FFFF00"/>
                </a:solidFill>
                <a:latin typeface="Calibri"/>
              </a:rPr>
              <a:t>1-9-1944</a:t>
            </a:r>
            <a:endParaRPr lang="el-GR" sz="1800" b="0" strike="noStrike" spc="-1">
              <a:latin typeface="Arial"/>
            </a:endParaRPr>
          </a:p>
        </p:txBody>
      </p:sp>
      <p:pic>
        <p:nvPicPr>
          <p:cNvPr id="67" name="Εικόνα 11"/>
          <p:cNvPicPr/>
          <p:nvPr/>
        </p:nvPicPr>
        <p:blipFill>
          <a:blip r:embed="rId6"/>
          <a:stretch/>
        </p:blipFill>
        <p:spPr>
          <a:xfrm>
            <a:off x="4029480" y="3385800"/>
            <a:ext cx="3504960" cy="2488320"/>
          </a:xfrm>
          <a:prstGeom prst="rect">
            <a:avLst/>
          </a:prstGeom>
          <a:ln>
            <a:noFill/>
          </a:ln>
        </p:spPr>
      </p:pic>
      <p:sp>
        <p:nvSpPr>
          <p:cNvPr id="68" name="CustomShape 5"/>
          <p:cNvSpPr/>
          <p:nvPr/>
        </p:nvSpPr>
        <p:spPr>
          <a:xfrm>
            <a:off x="4029480" y="5874480"/>
            <a:ext cx="350496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l-GR" sz="1800" b="0" strike="noStrike" spc="-1">
                <a:solidFill>
                  <a:srgbClr val="FFFF00"/>
                </a:solidFill>
                <a:latin typeface="Calibri"/>
              </a:rPr>
              <a:t>Ο Μουσολίνι εκτελέστηκε από Ιταλούς (4/1945)</a:t>
            </a:r>
            <a:endParaRPr lang="el-GR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Shape 1"/>
          <p:cNvSpPr txBox="1"/>
          <p:nvPr/>
        </p:nvSpPr>
        <p:spPr>
          <a:xfrm>
            <a:off x="271800" y="231480"/>
            <a:ext cx="8806320" cy="63169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el-GR" sz="2200" b="0" strike="noStrike" spc="-1">
                <a:solidFill>
                  <a:srgbClr val="FFFF00"/>
                </a:solidFill>
                <a:latin typeface="Calibri"/>
              </a:rPr>
              <a:t>Απόβαση στη Νορμανδία (6-6-1944) Επιχείρηση “Overlord”</a:t>
            </a:r>
            <a:endParaRPr lang="el-GR" sz="2200" b="0" strike="noStrike" spc="-1">
              <a:latin typeface="Arial"/>
            </a:endParaRPr>
          </a:p>
          <a:p>
            <a:pPr algn="r">
              <a:lnSpc>
                <a:spcPct val="90000"/>
              </a:lnSpc>
              <a:spcBef>
                <a:spcPts val="1001"/>
              </a:spcBef>
            </a:pPr>
            <a:endParaRPr lang="el-GR" sz="2200" b="0" strike="noStrike" spc="-1">
              <a:latin typeface="Arial"/>
            </a:endParaRPr>
          </a:p>
          <a:p>
            <a:pPr algn="r">
              <a:lnSpc>
                <a:spcPct val="90000"/>
              </a:lnSpc>
              <a:spcBef>
                <a:spcPts val="1001"/>
              </a:spcBef>
            </a:pPr>
            <a:r>
              <a:rPr lang="el-GR" sz="2200" b="0" strike="noStrike" spc="-1">
                <a:solidFill>
                  <a:srgbClr val="FFFF00"/>
                </a:solidFill>
                <a:latin typeface="Calibri"/>
              </a:rPr>
              <a:t>  	Στις 25 Αυγ. 1944, οι Σύμμαχοι φτάνουν </a:t>
            </a:r>
            <a:endParaRPr lang="el-GR" sz="2200" b="0" strike="noStrike" spc="-1">
              <a:latin typeface="Arial"/>
            </a:endParaRPr>
          </a:p>
          <a:p>
            <a:pPr algn="r">
              <a:lnSpc>
                <a:spcPct val="90000"/>
              </a:lnSpc>
              <a:spcBef>
                <a:spcPts val="1001"/>
              </a:spcBef>
            </a:pPr>
            <a:r>
              <a:rPr lang="el-GR" sz="2200" b="0" strike="noStrike" spc="-1">
                <a:solidFill>
                  <a:srgbClr val="FFFF00"/>
                </a:solidFill>
                <a:latin typeface="Calibri"/>
              </a:rPr>
              <a:t>στο Παρίσι, όπου η Γαλλική Αντίσταση</a:t>
            </a:r>
            <a:endParaRPr lang="el-GR" sz="2200" b="0" strike="noStrike" spc="-1">
              <a:latin typeface="Arial"/>
            </a:endParaRPr>
          </a:p>
          <a:p>
            <a:pPr algn="r">
              <a:lnSpc>
                <a:spcPct val="90000"/>
              </a:lnSpc>
              <a:spcBef>
                <a:spcPts val="1001"/>
              </a:spcBef>
            </a:pPr>
            <a:r>
              <a:rPr lang="el-GR" sz="2200" b="0" strike="noStrike" spc="-1">
                <a:solidFill>
                  <a:srgbClr val="FFFF00"/>
                </a:solidFill>
                <a:latin typeface="Calibri"/>
              </a:rPr>
              <a:t>είχε κάνει σημαντική δουλειά.</a:t>
            </a:r>
            <a:endParaRPr lang="el-GR" sz="2200" b="0" strike="noStrike" spc="-1">
              <a:latin typeface="Arial"/>
            </a:endParaRPr>
          </a:p>
        </p:txBody>
      </p:sp>
      <p:pic>
        <p:nvPicPr>
          <p:cNvPr id="70" name="Εικόνα 1"/>
          <p:cNvPicPr/>
          <p:nvPr/>
        </p:nvPicPr>
        <p:blipFill>
          <a:blip r:embed="rId2"/>
          <a:stretch/>
        </p:blipFill>
        <p:spPr>
          <a:xfrm>
            <a:off x="179280" y="865800"/>
            <a:ext cx="3990600" cy="3213720"/>
          </a:xfrm>
          <a:prstGeom prst="rect">
            <a:avLst/>
          </a:prstGeom>
          <a:ln>
            <a:noFill/>
          </a:ln>
        </p:spPr>
      </p:pic>
      <p:pic>
        <p:nvPicPr>
          <p:cNvPr id="71" name="Εικόνα 3"/>
          <p:cNvPicPr/>
          <p:nvPr/>
        </p:nvPicPr>
        <p:blipFill>
          <a:blip r:embed="rId3"/>
          <a:stretch/>
        </p:blipFill>
        <p:spPr>
          <a:xfrm>
            <a:off x="4401360" y="3069360"/>
            <a:ext cx="4677120" cy="3568680"/>
          </a:xfrm>
          <a:prstGeom prst="rect">
            <a:avLst/>
          </a:prstGeom>
          <a:ln>
            <a:noFill/>
          </a:ln>
        </p:spPr>
      </p:pic>
      <p:pic>
        <p:nvPicPr>
          <p:cNvPr id="72" name="Εικόνα 4"/>
          <p:cNvPicPr/>
          <p:nvPr/>
        </p:nvPicPr>
        <p:blipFill>
          <a:blip r:embed="rId4"/>
          <a:stretch/>
        </p:blipFill>
        <p:spPr>
          <a:xfrm>
            <a:off x="745920" y="4345920"/>
            <a:ext cx="2857320" cy="2247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135</TotalTime>
  <Words>369</Words>
  <Application>Microsoft Macintosh PowerPoint</Application>
  <PresentationFormat>Προβολή στην οθόνη (4:3)</PresentationFormat>
  <Paragraphs>67</Paragraphs>
  <Slides>22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Symbol</vt:lpstr>
      <vt:lpstr>Times New Roman</vt:lpstr>
      <vt:lpstr>Wingdings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subject/>
  <dc:creator>Geo Veo</dc:creator>
  <dc:description/>
  <cp:lastModifiedBy>Eleni Poulou</cp:lastModifiedBy>
  <cp:revision>14</cp:revision>
  <dcterms:created xsi:type="dcterms:W3CDTF">2015-02-10T18:29:01Z</dcterms:created>
  <dcterms:modified xsi:type="dcterms:W3CDTF">2026-02-19T07:06:48Z</dcterms:modified>
  <dc:language>el-GR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Προβολή στην οθόνη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22</vt:i4>
  </property>
</Properties>
</file>