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6" r:id="rId2"/>
    <p:sldId id="257" r:id="rId3"/>
    <p:sldId id="259" r:id="rId4"/>
    <p:sldId id="261" r:id="rId5"/>
    <p:sldId id="262" r:id="rId6"/>
    <p:sldId id="263" r:id="rId7"/>
    <p:sldId id="264" r:id="rId8"/>
    <p:sldId id="265" r:id="rId9"/>
    <p:sldId id="266" r:id="rId10"/>
    <p:sldId id="269" r:id="rId11"/>
    <p:sldId id="267" r:id="rId12"/>
    <p:sldId id="268" r:id="rId13"/>
    <p:sldId id="260" r:id="rId14"/>
    <p:sldId id="270" r:id="rId15"/>
    <p:sldId id="271" r:id="rId1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2829" autoAdjust="0"/>
  </p:normalViewPr>
  <p:slideViewPr>
    <p:cSldViewPr>
      <p:cViewPr>
        <p:scale>
          <a:sx n="60" d="100"/>
          <a:sy n="60" d="100"/>
        </p:scale>
        <p:origin x="-102" y="9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F29F96-5247-4F5A-B678-19E5D49ED149}" type="datetimeFigureOut">
              <a:rPr lang="el-GR" smtClean="0"/>
              <a:pPr/>
              <a:t>3/11/2015</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999CD2-B5EB-4872-AC77-6768AC7295B2}" type="slidenum">
              <a:rPr lang="el-GR" smtClean="0"/>
              <a:pPr/>
              <a:t>‹#›</a:t>
            </a:fld>
            <a:endParaRPr lang="el-GR"/>
          </a:p>
        </p:txBody>
      </p:sp>
    </p:spTree>
    <p:extLst>
      <p:ext uri="{BB962C8B-B14F-4D97-AF65-F5344CB8AC3E}">
        <p14:creationId xmlns:p14="http://schemas.microsoft.com/office/powerpoint/2010/main" val="3328146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sz="1200" kern="1200" dirty="0">
              <a:solidFill>
                <a:schemeClr val="tx1"/>
              </a:solidFill>
              <a:latin typeface="+mn-lt"/>
              <a:ea typeface="+mn-ea"/>
              <a:cs typeface="+mn-cs"/>
            </a:endParaRPr>
          </a:p>
        </p:txBody>
      </p:sp>
      <p:sp>
        <p:nvSpPr>
          <p:cNvPr id="4" name="3 - Θέση αριθμού διαφάνειας"/>
          <p:cNvSpPr>
            <a:spLocks noGrp="1"/>
          </p:cNvSpPr>
          <p:nvPr>
            <p:ph type="sldNum" sz="quarter" idx="10"/>
          </p:nvPr>
        </p:nvSpPr>
        <p:spPr/>
        <p:txBody>
          <a:bodyPr/>
          <a:lstStyle/>
          <a:p>
            <a:fld id="{26999CD2-B5EB-4872-AC77-6768AC7295B2}" type="slidenum">
              <a:rPr lang="el-GR" smtClean="0"/>
              <a:pPr/>
              <a:t>14</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15" name="14 - Στρογγυλεμένο ορθογώνιο"/>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9 - Στρογγυλεμένο ορθογώνιο"/>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5" name="4 - Τίτλος"/>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l-GR" smtClean="0"/>
              <a:t>Kλικ για επεξεργασία του τίτλου</a:t>
            </a:r>
            <a:endParaRPr kumimoji="0" lang="en-US"/>
          </a:p>
        </p:txBody>
      </p:sp>
      <p:sp>
        <p:nvSpPr>
          <p:cNvPr id="20" name="19 - Υπότιτλος"/>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l-GR" smtClean="0"/>
              <a:t>Κάντε κλικ για να επεξεργαστείτε τον υπότιτλο του υποδείγματος</a:t>
            </a:r>
            <a:endParaRPr kumimoji="0" lang="en-US"/>
          </a:p>
        </p:txBody>
      </p:sp>
      <p:sp>
        <p:nvSpPr>
          <p:cNvPr id="19" name="18 - Θέση ημερομηνίας"/>
          <p:cNvSpPr>
            <a:spLocks noGrp="1"/>
          </p:cNvSpPr>
          <p:nvPr>
            <p:ph type="dt" sz="half" idx="10"/>
          </p:nvPr>
        </p:nvSpPr>
        <p:spPr/>
        <p:txBody>
          <a:bodyPr/>
          <a:lstStyle>
            <a:extLst/>
          </a:lstStyle>
          <a:p>
            <a:fld id="{80ADE0A7-8CB2-4C46-BA9A-45EB51DAC271}" type="datetimeFigureOut">
              <a:rPr lang="el-GR" smtClean="0"/>
              <a:pPr/>
              <a:t>3/11/2015</a:t>
            </a:fld>
            <a:endParaRPr lang="el-GR" dirty="0"/>
          </a:p>
        </p:txBody>
      </p:sp>
      <p:sp>
        <p:nvSpPr>
          <p:cNvPr id="8" name="7 - Θέση υποσέλιδου"/>
          <p:cNvSpPr>
            <a:spLocks noGrp="1"/>
          </p:cNvSpPr>
          <p:nvPr>
            <p:ph type="ftr" sz="quarter" idx="11"/>
          </p:nvPr>
        </p:nvSpPr>
        <p:spPr/>
        <p:txBody>
          <a:bodyPr/>
          <a:lstStyle>
            <a:extLst/>
          </a:lstStyle>
          <a:p>
            <a:endParaRPr lang="el-GR" dirty="0"/>
          </a:p>
        </p:txBody>
      </p:sp>
      <p:sp>
        <p:nvSpPr>
          <p:cNvPr id="11" name="10 - Θέση αριθμού διαφάνειας"/>
          <p:cNvSpPr>
            <a:spLocks noGrp="1"/>
          </p:cNvSpPr>
          <p:nvPr>
            <p:ph type="sldNum" sz="quarter" idx="12"/>
          </p:nvPr>
        </p:nvSpPr>
        <p:spPr/>
        <p:txBody>
          <a:bodyPr/>
          <a:lstStyle>
            <a:extLst/>
          </a:lstStyle>
          <a:p>
            <a:fld id="{34F6D502-3A02-4371-A7EA-C3CDE04D95D0}" type="slidenum">
              <a:rPr lang="el-GR" smtClean="0"/>
              <a:pPr/>
              <a:t>‹#›</a:t>
            </a:fld>
            <a:endParaRPr lang="el-GR" dirty="0"/>
          </a:p>
        </p:txBody>
      </p:sp>
    </p:spTree>
  </p:cSld>
  <p:clrMapOvr>
    <a:masterClrMapping/>
  </p:clrMapOvr>
  <p:transition spd="slow">
    <p:strips dir="ru"/>
    <p:sndAc>
      <p:stSnd>
        <p:snd r:embed="rId1" name="drumroll.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502920" y="4983480"/>
            <a:ext cx="8183880" cy="1051560"/>
          </a:xfrm>
        </p:spPr>
        <p:txBody>
          <a:bodyPr/>
          <a:lstStyle>
            <a:extLs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502920" y="530352"/>
            <a:ext cx="8183880" cy="4187952"/>
          </a:xfrm>
        </p:spPr>
        <p:txBody>
          <a:bodyPr vert="eaVert"/>
          <a:lstStyle>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extLst/>
          </a:lstStyle>
          <a:p>
            <a:fld id="{80ADE0A7-8CB2-4C46-BA9A-45EB51DAC271}" type="datetimeFigureOut">
              <a:rPr lang="el-GR" smtClean="0"/>
              <a:pPr/>
              <a:t>3/11/2015</a:t>
            </a:fld>
            <a:endParaRPr lang="el-GR" dirty="0"/>
          </a:p>
        </p:txBody>
      </p:sp>
      <p:sp>
        <p:nvSpPr>
          <p:cNvPr id="5" name="4 - Θέση υποσέλιδου"/>
          <p:cNvSpPr>
            <a:spLocks noGrp="1"/>
          </p:cNvSpPr>
          <p:nvPr>
            <p:ph type="ftr" sz="quarter" idx="11"/>
          </p:nvPr>
        </p:nvSpPr>
        <p:spPr/>
        <p:txBody>
          <a:bodyPr/>
          <a:lstStyle>
            <a:extLst/>
          </a:lstStyle>
          <a:p>
            <a:endParaRPr lang="el-GR" dirty="0"/>
          </a:p>
        </p:txBody>
      </p:sp>
      <p:sp>
        <p:nvSpPr>
          <p:cNvPr id="6" name="5 - Θέση αριθμού διαφάνειας"/>
          <p:cNvSpPr>
            <a:spLocks noGrp="1"/>
          </p:cNvSpPr>
          <p:nvPr>
            <p:ph type="sldNum" sz="quarter" idx="12"/>
          </p:nvPr>
        </p:nvSpPr>
        <p:spPr/>
        <p:txBody>
          <a:bodyPr/>
          <a:lstStyle>
            <a:extLst/>
          </a:lstStyle>
          <a:p>
            <a:fld id="{34F6D502-3A02-4371-A7EA-C3CDE04D95D0}" type="slidenum">
              <a:rPr lang="el-GR" smtClean="0"/>
              <a:pPr/>
              <a:t>‹#›</a:t>
            </a:fld>
            <a:endParaRPr lang="el-GR" dirty="0"/>
          </a:p>
        </p:txBody>
      </p:sp>
    </p:spTree>
  </p:cSld>
  <p:clrMapOvr>
    <a:masterClrMapping/>
  </p:clrMapOvr>
  <p:transition spd="slow">
    <p:strips dir="ru"/>
    <p:sndAc>
      <p:stSnd>
        <p:snd r:embed="rId1" name="drumroll.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533404"/>
            <a:ext cx="1981200" cy="5257799"/>
          </a:xfrm>
        </p:spPr>
        <p:txBody>
          <a:bodyPr vert="eaVert"/>
          <a:lstStyle>
            <a:extLs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533400" y="533402"/>
            <a:ext cx="5943600" cy="5257801"/>
          </a:xfrm>
        </p:spPr>
        <p:txBody>
          <a:bodyPr vert="eaVert"/>
          <a:lstStyle>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extLst/>
          </a:lstStyle>
          <a:p>
            <a:fld id="{80ADE0A7-8CB2-4C46-BA9A-45EB51DAC271}" type="datetimeFigureOut">
              <a:rPr lang="el-GR" smtClean="0"/>
              <a:pPr/>
              <a:t>3/11/2015</a:t>
            </a:fld>
            <a:endParaRPr lang="el-GR" dirty="0"/>
          </a:p>
        </p:txBody>
      </p:sp>
      <p:sp>
        <p:nvSpPr>
          <p:cNvPr id="5" name="4 - Θέση υποσέλιδου"/>
          <p:cNvSpPr>
            <a:spLocks noGrp="1"/>
          </p:cNvSpPr>
          <p:nvPr>
            <p:ph type="ftr" sz="quarter" idx="11"/>
          </p:nvPr>
        </p:nvSpPr>
        <p:spPr/>
        <p:txBody>
          <a:bodyPr/>
          <a:lstStyle>
            <a:extLst/>
          </a:lstStyle>
          <a:p>
            <a:endParaRPr lang="el-GR" dirty="0"/>
          </a:p>
        </p:txBody>
      </p:sp>
      <p:sp>
        <p:nvSpPr>
          <p:cNvPr id="6" name="5 - Θέση αριθμού διαφάνειας"/>
          <p:cNvSpPr>
            <a:spLocks noGrp="1"/>
          </p:cNvSpPr>
          <p:nvPr>
            <p:ph type="sldNum" sz="quarter" idx="12"/>
          </p:nvPr>
        </p:nvSpPr>
        <p:spPr/>
        <p:txBody>
          <a:bodyPr/>
          <a:lstStyle>
            <a:extLst/>
          </a:lstStyle>
          <a:p>
            <a:fld id="{34F6D502-3A02-4371-A7EA-C3CDE04D95D0}" type="slidenum">
              <a:rPr lang="el-GR" smtClean="0"/>
              <a:pPr/>
              <a:t>‹#›</a:t>
            </a:fld>
            <a:endParaRPr lang="el-GR" dirty="0"/>
          </a:p>
        </p:txBody>
      </p:sp>
    </p:spTree>
  </p:cSld>
  <p:clrMapOvr>
    <a:masterClrMapping/>
  </p:clrMapOvr>
  <p:transition spd="slow">
    <p:strips dir="ru"/>
    <p:sndAc>
      <p:stSnd>
        <p:snd r:embed="rId1" name="drumroll.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502920" y="4983480"/>
            <a:ext cx="8183880" cy="1051560"/>
          </a:xfrm>
        </p:spPr>
        <p:txBody>
          <a:bodyPr/>
          <a:lstStyle>
            <a:extLst/>
          </a:lstStyle>
          <a:p>
            <a:r>
              <a:rPr kumimoji="0" lang="el-GR" smtClean="0"/>
              <a:t>Kλικ για επεξεργασία του τίτλου</a:t>
            </a:r>
            <a:endParaRPr kumimoji="0" lang="en-US"/>
          </a:p>
        </p:txBody>
      </p:sp>
      <p:sp>
        <p:nvSpPr>
          <p:cNvPr id="3" name="2 - Θέση περιεχομένου"/>
          <p:cNvSpPr>
            <a:spLocks noGrp="1"/>
          </p:cNvSpPr>
          <p:nvPr>
            <p:ph idx="1"/>
          </p:nvPr>
        </p:nvSpPr>
        <p:spPr>
          <a:xfrm>
            <a:off x="502920" y="530352"/>
            <a:ext cx="8183880" cy="4187952"/>
          </a:xfrm>
        </p:spPr>
        <p:txBody>
          <a:bodyPr/>
          <a:lstStyle>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extLst/>
          </a:lstStyle>
          <a:p>
            <a:fld id="{80ADE0A7-8CB2-4C46-BA9A-45EB51DAC271}" type="datetimeFigureOut">
              <a:rPr lang="el-GR" smtClean="0"/>
              <a:pPr/>
              <a:t>3/11/2015</a:t>
            </a:fld>
            <a:endParaRPr lang="el-GR" dirty="0"/>
          </a:p>
        </p:txBody>
      </p:sp>
      <p:sp>
        <p:nvSpPr>
          <p:cNvPr id="5" name="4 - Θέση υποσέλιδου"/>
          <p:cNvSpPr>
            <a:spLocks noGrp="1"/>
          </p:cNvSpPr>
          <p:nvPr>
            <p:ph type="ftr" sz="quarter" idx="11"/>
          </p:nvPr>
        </p:nvSpPr>
        <p:spPr/>
        <p:txBody>
          <a:bodyPr/>
          <a:lstStyle>
            <a:extLst/>
          </a:lstStyle>
          <a:p>
            <a:endParaRPr lang="el-GR" dirty="0"/>
          </a:p>
        </p:txBody>
      </p:sp>
      <p:sp>
        <p:nvSpPr>
          <p:cNvPr id="6" name="5 - Θέση αριθμού διαφάνειας"/>
          <p:cNvSpPr>
            <a:spLocks noGrp="1"/>
          </p:cNvSpPr>
          <p:nvPr>
            <p:ph type="sldNum" sz="quarter" idx="12"/>
          </p:nvPr>
        </p:nvSpPr>
        <p:spPr/>
        <p:txBody>
          <a:bodyPr/>
          <a:lstStyle>
            <a:extLst/>
          </a:lstStyle>
          <a:p>
            <a:fld id="{34F6D502-3A02-4371-A7EA-C3CDE04D95D0}" type="slidenum">
              <a:rPr lang="el-GR" smtClean="0"/>
              <a:pPr/>
              <a:t>‹#›</a:t>
            </a:fld>
            <a:endParaRPr lang="el-GR" dirty="0"/>
          </a:p>
        </p:txBody>
      </p:sp>
    </p:spTree>
  </p:cSld>
  <p:clrMapOvr>
    <a:masterClrMapping/>
  </p:clrMapOvr>
  <p:transition spd="slow">
    <p:strips dir="ru"/>
    <p:sndAc>
      <p:stSnd>
        <p:snd r:embed="rId1" name="drumroll.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14" name="13 - Στρογγυλεμένο ορθογώνιο"/>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10 - Στρογγυλεμένο ορθογώνιο"/>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1 - Τίτλος"/>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extLst/>
          </a:lstStyle>
          <a:p>
            <a:fld id="{80ADE0A7-8CB2-4C46-BA9A-45EB51DAC271}" type="datetimeFigureOut">
              <a:rPr lang="el-GR" smtClean="0"/>
              <a:pPr/>
              <a:t>3/11/2015</a:t>
            </a:fld>
            <a:endParaRPr lang="el-GR" dirty="0"/>
          </a:p>
        </p:txBody>
      </p:sp>
      <p:sp>
        <p:nvSpPr>
          <p:cNvPr id="5" name="4 - Θέση υποσέλιδου"/>
          <p:cNvSpPr>
            <a:spLocks noGrp="1"/>
          </p:cNvSpPr>
          <p:nvPr>
            <p:ph type="ftr" sz="quarter" idx="11"/>
          </p:nvPr>
        </p:nvSpPr>
        <p:spPr/>
        <p:txBody>
          <a:bodyPr/>
          <a:lstStyle>
            <a:extLst/>
          </a:lstStyle>
          <a:p>
            <a:endParaRPr lang="el-GR" dirty="0"/>
          </a:p>
        </p:txBody>
      </p:sp>
      <p:sp>
        <p:nvSpPr>
          <p:cNvPr id="6" name="5 - Θέση αριθμού διαφάνειας"/>
          <p:cNvSpPr>
            <a:spLocks noGrp="1"/>
          </p:cNvSpPr>
          <p:nvPr>
            <p:ph type="sldNum" sz="quarter" idx="12"/>
          </p:nvPr>
        </p:nvSpPr>
        <p:spPr/>
        <p:txBody>
          <a:bodyPr/>
          <a:lstStyle>
            <a:extLst/>
          </a:lstStyle>
          <a:p>
            <a:fld id="{34F6D502-3A02-4371-A7EA-C3CDE04D95D0}" type="slidenum">
              <a:rPr lang="el-GR" smtClean="0"/>
              <a:pPr/>
              <a:t>‹#›</a:t>
            </a:fld>
            <a:endParaRPr lang="el-GR" dirty="0"/>
          </a:p>
        </p:txBody>
      </p:sp>
    </p:spTree>
  </p:cSld>
  <p:clrMapOvr>
    <a:masterClrMapping/>
  </p:clrMapOvr>
  <p:transition spd="slow">
    <p:strips dir="ru"/>
    <p:sndAc>
      <p:stSnd>
        <p:snd r:embed="rId1" name="drumroll.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extLst/>
          </a:lstStyle>
          <a:p>
            <a:r>
              <a:rPr kumimoji="0" lang="el-GR" smtClean="0"/>
              <a:t>Kλικ για επεξεργασία του τίτλου</a:t>
            </a:r>
            <a:endParaRPr kumimoji="0" lang="en-US"/>
          </a:p>
        </p:txBody>
      </p:sp>
      <p:sp>
        <p:nvSpPr>
          <p:cNvPr id="3" name="2 - Θέση περιεχομένου"/>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extLst/>
          </a:lstStyle>
          <a:p>
            <a:fld id="{80ADE0A7-8CB2-4C46-BA9A-45EB51DAC271}" type="datetimeFigureOut">
              <a:rPr lang="el-GR" smtClean="0"/>
              <a:pPr/>
              <a:t>3/11/2015</a:t>
            </a:fld>
            <a:endParaRPr lang="el-GR" dirty="0"/>
          </a:p>
        </p:txBody>
      </p:sp>
      <p:sp>
        <p:nvSpPr>
          <p:cNvPr id="6" name="5 - Θέση υποσέλιδου"/>
          <p:cNvSpPr>
            <a:spLocks noGrp="1"/>
          </p:cNvSpPr>
          <p:nvPr>
            <p:ph type="ftr" sz="quarter" idx="11"/>
          </p:nvPr>
        </p:nvSpPr>
        <p:spPr/>
        <p:txBody>
          <a:bodyPr/>
          <a:lstStyle>
            <a:extLst/>
          </a:lstStyle>
          <a:p>
            <a:endParaRPr lang="el-GR" dirty="0"/>
          </a:p>
        </p:txBody>
      </p:sp>
      <p:sp>
        <p:nvSpPr>
          <p:cNvPr id="7" name="6 - Θέση αριθμού διαφάνειας"/>
          <p:cNvSpPr>
            <a:spLocks noGrp="1"/>
          </p:cNvSpPr>
          <p:nvPr>
            <p:ph type="sldNum" sz="quarter" idx="12"/>
          </p:nvPr>
        </p:nvSpPr>
        <p:spPr/>
        <p:txBody>
          <a:bodyPr/>
          <a:lstStyle>
            <a:extLst/>
          </a:lstStyle>
          <a:p>
            <a:fld id="{34F6D502-3A02-4371-A7EA-C3CDE04D95D0}" type="slidenum">
              <a:rPr lang="el-GR" smtClean="0"/>
              <a:pPr/>
              <a:t>‹#›</a:t>
            </a:fld>
            <a:endParaRPr lang="el-GR" dirty="0"/>
          </a:p>
        </p:txBody>
      </p:sp>
    </p:spTree>
  </p:cSld>
  <p:clrMapOvr>
    <a:masterClrMapping/>
  </p:clrMapOvr>
  <p:transition spd="slow">
    <p:strips dir="ru"/>
    <p:sndAc>
      <p:stSnd>
        <p:snd r:embed="rId1" name="drumroll.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502920" y="4983480"/>
            <a:ext cx="8183880" cy="1051560"/>
          </a:xfrm>
        </p:spPr>
        <p:txBody>
          <a:bodyPr anchor="b"/>
          <a:lstStyle>
            <a:lvl1pPr>
              <a:defRPr b="1"/>
            </a:lvl1pPr>
            <a:extLst/>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6 - Θέση ημερομηνίας"/>
          <p:cNvSpPr>
            <a:spLocks noGrp="1"/>
          </p:cNvSpPr>
          <p:nvPr>
            <p:ph type="dt" sz="half" idx="10"/>
          </p:nvPr>
        </p:nvSpPr>
        <p:spPr/>
        <p:txBody>
          <a:bodyPr/>
          <a:lstStyle>
            <a:extLst/>
          </a:lstStyle>
          <a:p>
            <a:fld id="{80ADE0A7-8CB2-4C46-BA9A-45EB51DAC271}" type="datetimeFigureOut">
              <a:rPr lang="el-GR" smtClean="0"/>
              <a:pPr/>
              <a:t>3/11/2015</a:t>
            </a:fld>
            <a:endParaRPr lang="el-GR" dirty="0"/>
          </a:p>
        </p:txBody>
      </p:sp>
      <p:sp>
        <p:nvSpPr>
          <p:cNvPr id="8" name="7 - Θέση υποσέλιδου"/>
          <p:cNvSpPr>
            <a:spLocks noGrp="1"/>
          </p:cNvSpPr>
          <p:nvPr>
            <p:ph type="ftr" sz="quarter" idx="11"/>
          </p:nvPr>
        </p:nvSpPr>
        <p:spPr/>
        <p:txBody>
          <a:bodyPr/>
          <a:lstStyle>
            <a:extLst/>
          </a:lstStyle>
          <a:p>
            <a:endParaRPr lang="el-GR" dirty="0"/>
          </a:p>
        </p:txBody>
      </p:sp>
      <p:sp>
        <p:nvSpPr>
          <p:cNvPr id="9" name="8 - Θέση αριθμού διαφάνειας"/>
          <p:cNvSpPr>
            <a:spLocks noGrp="1"/>
          </p:cNvSpPr>
          <p:nvPr>
            <p:ph type="sldNum" sz="quarter" idx="12"/>
          </p:nvPr>
        </p:nvSpPr>
        <p:spPr/>
        <p:txBody>
          <a:bodyPr/>
          <a:lstStyle>
            <a:extLst/>
          </a:lstStyle>
          <a:p>
            <a:fld id="{34F6D502-3A02-4371-A7EA-C3CDE04D95D0}" type="slidenum">
              <a:rPr lang="el-GR" smtClean="0"/>
              <a:pPr/>
              <a:t>‹#›</a:t>
            </a:fld>
            <a:endParaRPr lang="el-GR" dirty="0"/>
          </a:p>
        </p:txBody>
      </p:sp>
    </p:spTree>
  </p:cSld>
  <p:clrMapOvr>
    <a:masterClrMapping/>
  </p:clrMapOvr>
  <p:transition spd="slow">
    <p:strips dir="ru"/>
    <p:sndAc>
      <p:stSnd>
        <p:snd r:embed="rId1" name="drumroll.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extLst/>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extLst/>
          </a:lstStyle>
          <a:p>
            <a:fld id="{80ADE0A7-8CB2-4C46-BA9A-45EB51DAC271}" type="datetimeFigureOut">
              <a:rPr lang="el-GR" smtClean="0"/>
              <a:pPr/>
              <a:t>3/11/2015</a:t>
            </a:fld>
            <a:endParaRPr lang="el-GR" dirty="0"/>
          </a:p>
        </p:txBody>
      </p:sp>
      <p:sp>
        <p:nvSpPr>
          <p:cNvPr id="4" name="3 - Θέση υποσέλιδου"/>
          <p:cNvSpPr>
            <a:spLocks noGrp="1"/>
          </p:cNvSpPr>
          <p:nvPr>
            <p:ph type="ftr" sz="quarter" idx="11"/>
          </p:nvPr>
        </p:nvSpPr>
        <p:spPr/>
        <p:txBody>
          <a:bodyPr/>
          <a:lstStyle>
            <a:extLst/>
          </a:lstStyle>
          <a:p>
            <a:endParaRPr lang="el-GR" dirty="0"/>
          </a:p>
        </p:txBody>
      </p:sp>
      <p:sp>
        <p:nvSpPr>
          <p:cNvPr id="5" name="4 - Θέση αριθμού διαφάνειας"/>
          <p:cNvSpPr>
            <a:spLocks noGrp="1"/>
          </p:cNvSpPr>
          <p:nvPr>
            <p:ph type="sldNum" sz="quarter" idx="12"/>
          </p:nvPr>
        </p:nvSpPr>
        <p:spPr/>
        <p:txBody>
          <a:bodyPr/>
          <a:lstStyle>
            <a:extLst/>
          </a:lstStyle>
          <a:p>
            <a:fld id="{34F6D502-3A02-4371-A7EA-C3CDE04D95D0}" type="slidenum">
              <a:rPr lang="el-GR" smtClean="0"/>
              <a:pPr/>
              <a:t>‹#›</a:t>
            </a:fld>
            <a:endParaRPr lang="el-GR" dirty="0"/>
          </a:p>
        </p:txBody>
      </p:sp>
    </p:spTree>
  </p:cSld>
  <p:clrMapOvr>
    <a:masterClrMapping/>
  </p:clrMapOvr>
  <p:transition spd="slow">
    <p:strips dir="ru"/>
    <p:sndAc>
      <p:stSnd>
        <p:snd r:embed="rId1" name="drumroll.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7" name="6 - Στρογγυλεμένο ορθογώνιο"/>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1 - Θέση ημερομηνίας"/>
          <p:cNvSpPr>
            <a:spLocks noGrp="1"/>
          </p:cNvSpPr>
          <p:nvPr>
            <p:ph type="dt" sz="half" idx="10"/>
          </p:nvPr>
        </p:nvSpPr>
        <p:spPr/>
        <p:txBody>
          <a:bodyPr/>
          <a:lstStyle>
            <a:extLst/>
          </a:lstStyle>
          <a:p>
            <a:fld id="{80ADE0A7-8CB2-4C46-BA9A-45EB51DAC271}" type="datetimeFigureOut">
              <a:rPr lang="el-GR" smtClean="0"/>
              <a:pPr/>
              <a:t>3/11/2015</a:t>
            </a:fld>
            <a:endParaRPr lang="el-GR" dirty="0"/>
          </a:p>
        </p:txBody>
      </p:sp>
      <p:sp>
        <p:nvSpPr>
          <p:cNvPr id="3" name="2 - Θέση υποσέλιδου"/>
          <p:cNvSpPr>
            <a:spLocks noGrp="1"/>
          </p:cNvSpPr>
          <p:nvPr>
            <p:ph type="ftr" sz="quarter" idx="11"/>
          </p:nvPr>
        </p:nvSpPr>
        <p:spPr/>
        <p:txBody>
          <a:bodyPr/>
          <a:lstStyle>
            <a:extLst/>
          </a:lstStyle>
          <a:p>
            <a:endParaRPr lang="el-GR" dirty="0"/>
          </a:p>
        </p:txBody>
      </p:sp>
      <p:sp>
        <p:nvSpPr>
          <p:cNvPr id="4" name="3 - Θέση αριθμού διαφάνειας"/>
          <p:cNvSpPr>
            <a:spLocks noGrp="1"/>
          </p:cNvSpPr>
          <p:nvPr>
            <p:ph type="sldNum" sz="quarter" idx="12"/>
          </p:nvPr>
        </p:nvSpPr>
        <p:spPr/>
        <p:txBody>
          <a:bodyPr/>
          <a:lstStyle>
            <a:extLst/>
          </a:lstStyle>
          <a:p>
            <a:fld id="{34F6D502-3A02-4371-A7EA-C3CDE04D95D0}" type="slidenum">
              <a:rPr lang="el-GR" smtClean="0"/>
              <a:pPr/>
              <a:t>‹#›</a:t>
            </a:fld>
            <a:endParaRPr lang="el-GR" dirty="0"/>
          </a:p>
        </p:txBody>
      </p:sp>
    </p:spTree>
  </p:cSld>
  <p:clrMapOvr>
    <a:masterClrMapping/>
  </p:clrMapOvr>
  <p:transition spd="slow">
    <p:strips dir="ru"/>
    <p:sndAc>
      <p:stSnd>
        <p:snd r:embed="rId1" name="drumroll.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extLst/>
          </a:lstStyle>
          <a:p>
            <a:fld id="{80ADE0A7-8CB2-4C46-BA9A-45EB51DAC271}" type="datetimeFigureOut">
              <a:rPr lang="el-GR" smtClean="0"/>
              <a:pPr/>
              <a:t>3/11/2015</a:t>
            </a:fld>
            <a:endParaRPr lang="el-GR" dirty="0"/>
          </a:p>
        </p:txBody>
      </p:sp>
      <p:sp>
        <p:nvSpPr>
          <p:cNvPr id="6" name="5 - Θέση υποσέλιδου"/>
          <p:cNvSpPr>
            <a:spLocks noGrp="1"/>
          </p:cNvSpPr>
          <p:nvPr>
            <p:ph type="ftr" sz="quarter" idx="11"/>
          </p:nvPr>
        </p:nvSpPr>
        <p:spPr/>
        <p:txBody>
          <a:bodyPr/>
          <a:lstStyle>
            <a:extLst/>
          </a:lstStyle>
          <a:p>
            <a:endParaRPr lang="el-GR" dirty="0"/>
          </a:p>
        </p:txBody>
      </p:sp>
      <p:sp>
        <p:nvSpPr>
          <p:cNvPr id="7" name="6 - Θέση αριθμού διαφάνειας"/>
          <p:cNvSpPr>
            <a:spLocks noGrp="1"/>
          </p:cNvSpPr>
          <p:nvPr>
            <p:ph type="sldNum" sz="quarter" idx="12"/>
          </p:nvPr>
        </p:nvSpPr>
        <p:spPr/>
        <p:txBody>
          <a:bodyPr/>
          <a:lstStyle>
            <a:extLst/>
          </a:lstStyle>
          <a:p>
            <a:fld id="{34F6D502-3A02-4371-A7EA-C3CDE04D95D0}" type="slidenum">
              <a:rPr lang="el-GR" smtClean="0"/>
              <a:pPr/>
              <a:t>‹#›</a:t>
            </a:fld>
            <a:endParaRPr lang="el-GR" dirty="0"/>
          </a:p>
        </p:txBody>
      </p:sp>
    </p:spTree>
  </p:cSld>
  <p:clrMapOvr>
    <a:masterClrMapping/>
  </p:clrMapOvr>
  <p:transition spd="slow">
    <p:strips dir="ru"/>
    <p:sndAc>
      <p:stSnd>
        <p:snd r:embed="rId1" name="drumroll.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5" name="14 - Στρογγυλεμένο ορθογώνιο"/>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10 - Στρογγύλεμα μίας γωνίας ορθογωνίου"/>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1 - Τίτλος"/>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l-GR" smtClean="0"/>
              <a:t>Kλικ για επεξεργασία του τίτλου</a:t>
            </a:r>
            <a:endParaRPr kumimoji="0" lang="en-US"/>
          </a:p>
        </p:txBody>
      </p:sp>
      <p:sp>
        <p:nvSpPr>
          <p:cNvPr id="4" name="3 - Θέση κειμένου"/>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extLst/>
          </a:lstStyle>
          <a:p>
            <a:fld id="{80ADE0A7-8CB2-4C46-BA9A-45EB51DAC271}" type="datetimeFigureOut">
              <a:rPr lang="el-GR" smtClean="0"/>
              <a:pPr/>
              <a:t>3/11/2015</a:t>
            </a:fld>
            <a:endParaRPr lang="el-GR" dirty="0"/>
          </a:p>
        </p:txBody>
      </p:sp>
      <p:sp>
        <p:nvSpPr>
          <p:cNvPr id="6" name="5 - Θέση υποσέλιδου"/>
          <p:cNvSpPr>
            <a:spLocks noGrp="1"/>
          </p:cNvSpPr>
          <p:nvPr>
            <p:ph type="ftr" sz="quarter" idx="11"/>
          </p:nvPr>
        </p:nvSpPr>
        <p:spPr/>
        <p:txBody>
          <a:bodyPr/>
          <a:lstStyle>
            <a:extLst/>
          </a:lstStyle>
          <a:p>
            <a:endParaRPr lang="el-GR" dirty="0"/>
          </a:p>
        </p:txBody>
      </p:sp>
      <p:sp>
        <p:nvSpPr>
          <p:cNvPr id="7" name="6 - Θέση αριθμού διαφάνειας"/>
          <p:cNvSpPr>
            <a:spLocks noGrp="1"/>
          </p:cNvSpPr>
          <p:nvPr>
            <p:ph type="sldNum" sz="quarter" idx="12"/>
          </p:nvPr>
        </p:nvSpPr>
        <p:spPr/>
        <p:txBody>
          <a:bodyPr/>
          <a:lstStyle>
            <a:extLst/>
          </a:lstStyle>
          <a:p>
            <a:fld id="{34F6D502-3A02-4371-A7EA-C3CDE04D95D0}" type="slidenum">
              <a:rPr lang="el-GR" smtClean="0"/>
              <a:pPr/>
              <a:t>‹#›</a:t>
            </a:fld>
            <a:endParaRPr lang="el-GR" dirty="0"/>
          </a:p>
        </p:txBody>
      </p:sp>
      <p:sp>
        <p:nvSpPr>
          <p:cNvPr id="3" name="2 - Θέση εικόνας"/>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l-GR" smtClean="0"/>
              <a:t>Κάντε κλικ στο εικονίδιο για να προσθέσετε μια εικόνα</a:t>
            </a:r>
            <a:endParaRPr kumimoji="0" lang="en-US" dirty="0"/>
          </a:p>
        </p:txBody>
      </p:sp>
    </p:spTree>
  </p:cSld>
  <p:clrMapOvr>
    <a:masterClrMapping/>
  </p:clrMapOvr>
  <p:transition spd="slow">
    <p:strips dir="ru"/>
    <p:sndAc>
      <p:stSnd>
        <p:snd r:embed="rId1" name="drumroll.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6 - Στρογγυλεμένο ορθογώνιο"/>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8 - Στρογγυλεμένο ορθογώνιο"/>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3" name="12 - Θέση τίτλου"/>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l-GR" smtClean="0"/>
              <a:t>Kλικ για επεξεργασία του τίτλου</a:t>
            </a:r>
            <a:endParaRPr kumimoji="0" lang="en-US"/>
          </a:p>
        </p:txBody>
      </p:sp>
      <p:sp>
        <p:nvSpPr>
          <p:cNvPr id="4" name="3 - Θέση κειμένου"/>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25" name="24 - Θέση ημερομηνίας"/>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80ADE0A7-8CB2-4C46-BA9A-45EB51DAC271}" type="datetimeFigureOut">
              <a:rPr lang="el-GR" smtClean="0"/>
              <a:pPr/>
              <a:t>3/11/2015</a:t>
            </a:fld>
            <a:endParaRPr lang="el-GR" dirty="0"/>
          </a:p>
        </p:txBody>
      </p:sp>
      <p:sp>
        <p:nvSpPr>
          <p:cNvPr id="18" name="17 - Θέση υποσέλιδου"/>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l-GR" dirty="0"/>
          </a:p>
        </p:txBody>
      </p:sp>
      <p:sp>
        <p:nvSpPr>
          <p:cNvPr id="5" name="4 - Θέση αριθμού διαφάνειας"/>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34F6D502-3A02-4371-A7EA-C3CDE04D95D0}" type="slidenum">
              <a:rPr lang="el-GR" smtClean="0"/>
              <a:pPr/>
              <a:t>‹#›</a:t>
            </a:fld>
            <a:endParaRPr lang="el-G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strips dir="ru"/>
    <p:sndAc>
      <p:stSnd>
        <p:snd r:embed="rId13" name="drumroll.wav"/>
      </p:stSnd>
    </p:sndAc>
  </p:transition>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audio" Target="../media/audio3.wav"/></Relationships>
</file>

<file path=ppt/slides/_rels/slide10.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3.jpeg"/><Relationship Id="rId4" Type="http://schemas.openxmlformats.org/officeDocument/2006/relationships/audio" Target="../media/audio17.wav"/></Relationships>
</file>

<file path=ppt/slides/_rels/slide11.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3.jpeg"/><Relationship Id="rId4" Type="http://schemas.openxmlformats.org/officeDocument/2006/relationships/audio" Target="../media/audio19.wav"/></Relationships>
</file>

<file path=ppt/slides/_rels/slide12.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3.jpeg"/><Relationship Id="rId4" Type="http://schemas.openxmlformats.org/officeDocument/2006/relationships/audio" Target="../media/audio19.wav"/></Relationships>
</file>

<file path=ppt/slides/_rels/slide13.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3.jpeg"/><Relationship Id="rId4" Type="http://schemas.openxmlformats.org/officeDocument/2006/relationships/audio" Target="../media/audio22.wav"/></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audio" Target="../media/audio24.wav"/><Relationship Id="rId4" Type="http://schemas.openxmlformats.org/officeDocument/2006/relationships/audio" Target="../media/audio23.wav"/></Relationships>
</file>

<file path=ppt/slides/_rels/slide15.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3.jpeg"/><Relationship Id="rId4" Type="http://schemas.openxmlformats.org/officeDocument/2006/relationships/audio" Target="../media/audio26.wav"/></Relationships>
</file>

<file path=ppt/slides/_rels/slide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audio" Target="../media/audio5.wav"/></Relationships>
</file>

<file path=ppt/slides/_rels/slide3.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3.jpe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3.jpeg"/><Relationship Id="rId4" Type="http://schemas.openxmlformats.org/officeDocument/2006/relationships/audio" Target="../media/audio5.wav"/></Relationships>
</file>

<file path=ppt/slides/_rels/slide5.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3.jpeg"/><Relationship Id="rId4" Type="http://schemas.openxmlformats.org/officeDocument/2006/relationships/audio" Target="../media/audio8.wav"/></Relationships>
</file>

<file path=ppt/slides/_rels/slide6.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3.jpeg"/><Relationship Id="rId4" Type="http://schemas.openxmlformats.org/officeDocument/2006/relationships/audio" Target="../media/audio10.wav"/></Relationships>
</file>

<file path=ppt/slides/_rels/slide7.xml.rels><?xml version="1.0" encoding="UTF-8" standalone="yes"?>
<Relationships xmlns="http://schemas.openxmlformats.org/package/2006/relationships"><Relationship Id="rId3" Type="http://schemas.openxmlformats.org/officeDocument/2006/relationships/audio" Target="../media/audio11.wav"/><Relationship Id="rId7"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audio" Target="../media/audio10.wav"/><Relationship Id="rId4" Type="http://schemas.openxmlformats.org/officeDocument/2006/relationships/audio" Target="../media/audio12.wav"/></Relationships>
</file>

<file path=ppt/slides/_rels/slide8.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3.jpeg"/><Relationship Id="rId4" Type="http://schemas.openxmlformats.org/officeDocument/2006/relationships/audio" Target="../media/audio3.wav"/></Relationships>
</file>

<file path=ppt/slides/_rels/slide9.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3.jpeg"/><Relationship Id="rId4" Type="http://schemas.openxmlformats.org/officeDocument/2006/relationships/audio" Target="../media/audio1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971600" y="764704"/>
            <a:ext cx="6984776" cy="2308324"/>
          </a:xfrm>
          <a:prstGeom prst="rect">
            <a:avLst/>
          </a:prstGeom>
          <a:effectLst>
            <a:outerShdw blurRad="65500" dist="38100" dir="5400000" rotWithShape="0">
              <a:srgbClr val="000000">
                <a:alpha val="40000"/>
              </a:srgbClr>
            </a:outerShdw>
            <a:softEdge rad="31750"/>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l-GR" sz="4800" b="1" dirty="0" smtClean="0">
                <a:latin typeface="Arial Black" pitchFamily="34" charset="0"/>
              </a:rPr>
              <a:t>ΔΡΑΣΤΗΡΙΟΤΗΤΕΣ          ΤΜΗΜΑΤΩΝ ΕΠΙΧΕΙΡΗΣΗΣ</a:t>
            </a:r>
            <a:endParaRPr lang="el-GR" sz="4800" b="1" dirty="0">
              <a:latin typeface="Arial Black" pitchFamily="34" charset="0"/>
            </a:endParaRPr>
          </a:p>
        </p:txBody>
      </p:sp>
      <p:pic>
        <p:nvPicPr>
          <p:cNvPr id="6" name="5 - Εικόνα" descr="images (18).jpg"/>
          <p:cNvPicPr>
            <a:picLocks noChangeAspect="1"/>
          </p:cNvPicPr>
          <p:nvPr/>
        </p:nvPicPr>
        <p:blipFill>
          <a:blip r:embed="rId5" cstate="email"/>
          <a:stretch>
            <a:fillRect/>
          </a:stretch>
        </p:blipFill>
        <p:spPr>
          <a:xfrm>
            <a:off x="323528" y="3717032"/>
            <a:ext cx="8496944" cy="2016224"/>
          </a:xfrm>
          <a:prstGeom prst="rect">
            <a:avLst/>
          </a:prstGeom>
        </p:spPr>
      </p:pic>
    </p:spTree>
  </p:cSld>
  <p:clrMapOvr>
    <a:masterClrMapping/>
  </p:clrMapOvr>
  <p:transition spd="slow">
    <p:strips dir="ru"/>
    <p:sndAc>
      <p:stSnd>
        <p:snd r:embed="rId2" name="drumroll.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 calcmode="lin" valueType="num">
                                      <p:cBhvr>
                                        <p:cTn id="9" dur="2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4"/>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2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6" dur="2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17" dur="2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8" dur="20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683568" y="476672"/>
            <a:ext cx="7560840" cy="707886"/>
          </a:xfrm>
          <a:prstGeom prst="rect">
            <a:avLst/>
          </a:prstGeom>
          <a:blipFill>
            <a:blip r:embed="rId5" cstate="email"/>
            <a:tile tx="0" ty="0" sx="100000" sy="100000" flip="none" algn="tl"/>
          </a:blipFill>
          <a:effectLst>
            <a:glow rad="139700">
              <a:schemeClr val="accent3">
                <a:satMod val="175000"/>
                <a:alpha val="40000"/>
              </a:schemeClr>
            </a:glow>
            <a:softEdge rad="31750"/>
          </a:effectLst>
          <a:scene3d>
            <a:camera prst="perspectiveFront"/>
            <a:lightRig rig="threePt" dir="t"/>
          </a:scene3d>
          <a:sp3d>
            <a:bevelT w="165100" prst="coolSlant"/>
          </a:sp3d>
        </p:spPr>
        <p:txBody>
          <a:bodyPr wrap="square" rtlCol="0">
            <a:spAutoFit/>
          </a:bodyPr>
          <a:lstStyle/>
          <a:p>
            <a:pPr algn="ctr"/>
            <a:r>
              <a:rPr lang="el-GR" sz="4000" b="1" dirty="0" smtClean="0"/>
              <a:t> </a:t>
            </a:r>
            <a:r>
              <a:rPr lang="el-GR" sz="3600" b="1" dirty="0" smtClean="0"/>
              <a:t>ΔΙΕΥΘΥΝΤΗΣ ΠΡΟΜΗΘΕΙΩΝ</a:t>
            </a:r>
            <a:endParaRPr lang="el-GR" sz="3600" b="1" dirty="0"/>
          </a:p>
        </p:txBody>
      </p:sp>
      <p:pic>
        <p:nvPicPr>
          <p:cNvPr id="3" name="2 - Εικόνα" descr="προμήθειες.jpg"/>
          <p:cNvPicPr>
            <a:picLocks noChangeAspect="1"/>
          </p:cNvPicPr>
          <p:nvPr/>
        </p:nvPicPr>
        <p:blipFill>
          <a:blip r:embed="rId6" cstate="email"/>
          <a:srcRect l="7407" t="4000" r="7407" b="8000"/>
          <a:stretch>
            <a:fillRect/>
          </a:stretch>
        </p:blipFill>
        <p:spPr>
          <a:xfrm>
            <a:off x="6948264" y="1340768"/>
            <a:ext cx="1800200" cy="129614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4 - Ορθογώνιο"/>
          <p:cNvSpPr/>
          <p:nvPr/>
        </p:nvSpPr>
        <p:spPr>
          <a:xfrm>
            <a:off x="683568" y="1340768"/>
            <a:ext cx="6264696" cy="1754326"/>
          </a:xfrm>
          <a:prstGeom prst="rect">
            <a:avLst/>
          </a:prstGeom>
        </p:spPr>
        <p:txBody>
          <a:bodyPr wrap="square">
            <a:spAutoFit/>
          </a:bodyPr>
          <a:lstStyle/>
          <a:p>
            <a:pPr algn="just"/>
            <a:r>
              <a:rPr lang="el-GR" b="1" i="1" dirty="0" smtClean="0"/>
              <a:t>Προγραμματίζει, οργανώνει και πραγματοποιεί την προμήθεια όλων των εφοδίων που απαιτούνται για τη λειτουργία της εταιρείας.</a:t>
            </a:r>
          </a:p>
          <a:p>
            <a:pPr algn="just"/>
            <a:endParaRPr lang="el-GR" b="1" i="1" dirty="0" smtClean="0"/>
          </a:p>
          <a:p>
            <a:pPr algn="just"/>
            <a:r>
              <a:rPr lang="el-GR" b="1" i="1" dirty="0" smtClean="0"/>
              <a:t>Ορισμένα από τα βασικά καθήκοντα του είναι :</a:t>
            </a:r>
            <a:endParaRPr lang="el-GR" b="1" dirty="0" smtClean="0"/>
          </a:p>
          <a:p>
            <a:pPr algn="just"/>
            <a:endParaRPr lang="el-GR" b="1" i="1" dirty="0" smtClean="0"/>
          </a:p>
        </p:txBody>
      </p:sp>
      <p:sp>
        <p:nvSpPr>
          <p:cNvPr id="8" name="7 - TextBox"/>
          <p:cNvSpPr txBox="1"/>
          <p:nvPr/>
        </p:nvSpPr>
        <p:spPr>
          <a:xfrm>
            <a:off x="539552" y="2887682"/>
            <a:ext cx="8208912" cy="3970318"/>
          </a:xfrm>
          <a:prstGeom prst="rect">
            <a:avLst/>
          </a:prstGeom>
          <a:noFill/>
        </p:spPr>
        <p:txBody>
          <a:bodyPr wrap="square" rtlCol="0">
            <a:spAutoFit/>
          </a:bodyPr>
          <a:lstStyle/>
          <a:p>
            <a:pPr>
              <a:buFont typeface="Wingdings" pitchFamily="2" charset="2"/>
              <a:buChar char="Ø"/>
            </a:pPr>
            <a:r>
              <a:rPr lang="el-GR" dirty="0" smtClean="0"/>
              <a:t>  Καθορίζει τις ποσότητες των απαραίτητων υλικών για την</a:t>
            </a:r>
          </a:p>
          <a:p>
            <a:r>
              <a:rPr lang="el-GR" dirty="0" smtClean="0"/>
              <a:t>   παραγωγική διαδικασία σε συνεργασία με το διευθυντή παραγωγής.</a:t>
            </a:r>
          </a:p>
          <a:p>
            <a:pPr>
              <a:buFont typeface="Wingdings" pitchFamily="2" charset="2"/>
              <a:buChar char="Ø"/>
            </a:pPr>
            <a:r>
              <a:rPr lang="el-GR" dirty="0" smtClean="0"/>
              <a:t>  Συγκεντρώνει στοιχεία με τις προδιαγραφές των πρώτων υλών.</a:t>
            </a:r>
          </a:p>
          <a:p>
            <a:pPr>
              <a:buFont typeface="Wingdings" pitchFamily="2" charset="2"/>
              <a:buChar char="Ø"/>
            </a:pPr>
            <a:r>
              <a:rPr lang="el-GR" dirty="0" smtClean="0"/>
              <a:t>  Πραγματοποιεί έλεγχο ορθής παραλαβής όλων των προμηθειών.</a:t>
            </a:r>
          </a:p>
          <a:p>
            <a:pPr>
              <a:buFont typeface="Wingdings" pitchFamily="2" charset="2"/>
              <a:buChar char="Ø"/>
            </a:pPr>
            <a:r>
              <a:rPr lang="el-GR" dirty="0" smtClean="0"/>
              <a:t>  Διατηρεί αρχείο με τις παραγγελίες.</a:t>
            </a:r>
          </a:p>
          <a:p>
            <a:pPr>
              <a:buFont typeface="Wingdings" pitchFamily="2" charset="2"/>
              <a:buChar char="Ø"/>
            </a:pPr>
            <a:r>
              <a:rPr lang="el-GR" dirty="0" smtClean="0"/>
              <a:t>  Φροντίζει για την ασφαλή αποθήκευση των προμηθειών.</a:t>
            </a:r>
          </a:p>
          <a:p>
            <a:pPr>
              <a:buFont typeface="Wingdings" pitchFamily="2" charset="2"/>
              <a:buChar char="Ø"/>
            </a:pPr>
            <a:r>
              <a:rPr lang="el-GR" dirty="0" smtClean="0"/>
              <a:t>  Ενημερώνει τον διευθυντή οικονομικών για το κόστος των</a:t>
            </a:r>
          </a:p>
          <a:p>
            <a:r>
              <a:rPr lang="el-GR" dirty="0" smtClean="0"/>
              <a:t>     προμηθειών.</a:t>
            </a:r>
          </a:p>
          <a:p>
            <a:pPr>
              <a:buFont typeface="Wingdings" pitchFamily="2" charset="2"/>
              <a:buChar char="Ø"/>
            </a:pPr>
            <a:r>
              <a:rPr lang="el-GR" dirty="0" smtClean="0"/>
              <a:t>  Κλείνει  τις συμφωνίες με τους προμηθευτές εξασφαλίζοντας </a:t>
            </a:r>
          </a:p>
          <a:p>
            <a:r>
              <a:rPr lang="el-GR" dirty="0" smtClean="0"/>
              <a:t>     προσφορές και την τήρηση των προδιαγραφών. </a:t>
            </a:r>
          </a:p>
          <a:p>
            <a:pPr>
              <a:buFont typeface="Wingdings" pitchFamily="2" charset="2"/>
              <a:buChar char="Ø"/>
            </a:pPr>
            <a:r>
              <a:rPr lang="el-GR" dirty="0" smtClean="0"/>
              <a:t>  Σχεδιάζει και χρησιμοποιεί κατάλληλα κωδικοποιημένα έντυπα για</a:t>
            </a:r>
          </a:p>
          <a:p>
            <a:r>
              <a:rPr lang="el-GR" dirty="0" smtClean="0"/>
              <a:t>     την αγορά εφοδίων. Με τον τρόπο αυτό εξασφαλίζεται</a:t>
            </a:r>
          </a:p>
          <a:p>
            <a:r>
              <a:rPr lang="el-GR" dirty="0" smtClean="0"/>
              <a:t>     η διαφάνεια των προμηθειών.</a:t>
            </a:r>
          </a:p>
          <a:p>
            <a:endParaRPr lang="el-GR" dirty="0"/>
          </a:p>
        </p:txBody>
      </p:sp>
    </p:spTree>
  </p:cSld>
  <p:clrMapOvr>
    <a:masterClrMapping/>
  </p:clrMapOvr>
  <p:transition spd="slow">
    <p:strips dir="ru"/>
    <p:sndAc>
      <p:stSnd>
        <p:snd r:embed="rId2" name="drumroll.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rbus 320 .wav"/>
                                        </p:tgtEl>
                                      </p:cMediaNode>
                                    </p:audio>
                                  </p:sub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2000" fill="hold"/>
                                        <p:tgtEl>
                                          <p:spTgt spid="5"/>
                                        </p:tgtEl>
                                        <p:attrNameLst>
                                          <p:attrName>ppt_w</p:attrName>
                                        </p:attrNameLst>
                                      </p:cBhvr>
                                      <p:tavLst>
                                        <p:tav tm="0">
                                          <p:val>
                                            <p:strVal val="#ppt_w*0.70"/>
                                          </p:val>
                                        </p:tav>
                                        <p:tav tm="100000">
                                          <p:val>
                                            <p:strVal val="#ppt_w"/>
                                          </p:val>
                                        </p:tav>
                                      </p:tavLst>
                                    </p:anim>
                                    <p:anim calcmode="lin" valueType="num">
                                      <p:cBhvr>
                                        <p:cTn id="15" dur="2000" fill="hold"/>
                                        <p:tgtEl>
                                          <p:spTgt spid="5"/>
                                        </p:tgtEl>
                                        <p:attrNameLst>
                                          <p:attrName>ppt_h</p:attrName>
                                        </p:attrNameLst>
                                      </p:cBhvr>
                                      <p:tavLst>
                                        <p:tav tm="0">
                                          <p:val>
                                            <p:strVal val="#ppt_h"/>
                                          </p:val>
                                        </p:tav>
                                        <p:tav tm="100000">
                                          <p:val>
                                            <p:strVal val="#ppt_h"/>
                                          </p:val>
                                        </p:tav>
                                      </p:tavLst>
                                    </p:anim>
                                    <p:animEffect transition="in" filter="fade">
                                      <p:cBhvr>
                                        <p:cTn id="16" dur="20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Airbus 320 .wav"/>
                                        </p:tgtEl>
                                      </p:cMediaNode>
                                    </p:audio>
                                  </p:sub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2000" fill="hold"/>
                                        <p:tgtEl>
                                          <p:spTgt spid="3"/>
                                        </p:tgtEl>
                                        <p:attrNameLst>
                                          <p:attrName>ppt_w</p:attrName>
                                        </p:attrNameLst>
                                      </p:cBhvr>
                                      <p:tavLst>
                                        <p:tav tm="0">
                                          <p:val>
                                            <p:strVal val="#ppt_w*0.70"/>
                                          </p:val>
                                        </p:tav>
                                        <p:tav tm="100000">
                                          <p:val>
                                            <p:strVal val="#ppt_w"/>
                                          </p:val>
                                        </p:tav>
                                      </p:tavLst>
                                    </p:anim>
                                    <p:anim calcmode="lin" valueType="num">
                                      <p:cBhvr>
                                        <p:cTn id="22" dur="2000" fill="hold"/>
                                        <p:tgtEl>
                                          <p:spTgt spid="3"/>
                                        </p:tgtEl>
                                        <p:attrNameLst>
                                          <p:attrName>ppt_h</p:attrName>
                                        </p:attrNameLst>
                                      </p:cBhvr>
                                      <p:tavLst>
                                        <p:tav tm="0">
                                          <p:val>
                                            <p:strVal val="#ppt_h"/>
                                          </p:val>
                                        </p:tav>
                                        <p:tav tm="100000">
                                          <p:val>
                                            <p:strVal val="#ppt_h"/>
                                          </p:val>
                                        </p:tav>
                                      </p:tavLst>
                                    </p:anim>
                                    <p:animEffect transition="in" filter="fade">
                                      <p:cBhvr>
                                        <p:cTn id="23" dur="2000"/>
                                        <p:tgtEl>
                                          <p:spTgt spid="3"/>
                                        </p:tgtEl>
                                      </p:cBhvr>
                                    </p:animEffect>
                                  </p:childTnLst>
                                  <p:subTnLst>
                                    <p:audio>
                                      <p:cMediaNode>
                                        <p:cTn display="0" masterRel="sameClick">
                                          <p:stCondLst>
                                            <p:cond evt="begin" delay="0">
                                              <p:tn val="19"/>
                                            </p:cond>
                                          </p:stCondLst>
                                          <p:endCondLst>
                                            <p:cond evt="onStopAudio" delay="0">
                                              <p:tgtEl>
                                                <p:sldTgt/>
                                              </p:tgtEl>
                                            </p:cond>
                                          </p:endCondLst>
                                        </p:cTn>
                                        <p:tgtEl>
                                          <p:sndTgt r:embed="rId3" name="Airbus 320 .wav"/>
                                        </p:tgtEl>
                                      </p:cMediaNode>
                                    </p:audio>
                                  </p:subTnLst>
                                </p:cTn>
                              </p:par>
                            </p:childTnLst>
                          </p:cTn>
                        </p:par>
                      </p:childTnLst>
                    </p:cTn>
                  </p:par>
                  <p:par>
                    <p:cTn id="24" fill="hold">
                      <p:stCondLst>
                        <p:cond delay="indefinite"/>
                      </p:stCondLst>
                      <p:childTnLst>
                        <p:par>
                          <p:cTn id="25" fill="hold">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wedge">
                                      <p:cBhvr>
                                        <p:cTn id="28" dur="2000"/>
                                        <p:tgtEl>
                                          <p:spTgt spid="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0" presetClass="entr" presetSubtype="0" fill="hold" grpId="0"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Effect transition="in" filter="wedge">
                                      <p:cBhvr>
                                        <p:cTn id="33" dur="2000"/>
                                        <p:tgtEl>
                                          <p:spTgt spid="8">
                                            <p:txEl>
                                              <p:pRg st="1" end="1"/>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4" name="whoosh.wav"/>
                                        </p:tgtEl>
                                      </p:cMediaNode>
                                    </p:audio>
                                  </p:subTnLst>
                                </p:cTn>
                              </p:par>
                            </p:childTnLst>
                          </p:cTn>
                        </p:par>
                      </p:childTnLst>
                    </p:cTn>
                  </p:par>
                  <p:par>
                    <p:cTn id="34" fill="hold">
                      <p:stCondLst>
                        <p:cond delay="indefinite"/>
                      </p:stCondLst>
                      <p:childTnLst>
                        <p:par>
                          <p:cTn id="35" fill="hold">
                            <p:stCondLst>
                              <p:cond delay="0"/>
                            </p:stCondLst>
                            <p:childTnLst>
                              <p:par>
                                <p:cTn id="36" presetID="20" presetClass="entr" presetSubtype="0" fill="hold" grpId="0" nodeType="clickEffect">
                                  <p:stCondLst>
                                    <p:cond delay="0"/>
                                  </p:stCondLst>
                                  <p:childTnLst>
                                    <p:set>
                                      <p:cBhvr>
                                        <p:cTn id="37" dur="1" fill="hold">
                                          <p:stCondLst>
                                            <p:cond delay="0"/>
                                          </p:stCondLst>
                                        </p:cTn>
                                        <p:tgtEl>
                                          <p:spTgt spid="8">
                                            <p:txEl>
                                              <p:pRg st="2" end="2"/>
                                            </p:txEl>
                                          </p:spTgt>
                                        </p:tgtEl>
                                        <p:attrNameLst>
                                          <p:attrName>style.visibility</p:attrName>
                                        </p:attrNameLst>
                                      </p:cBhvr>
                                      <p:to>
                                        <p:strVal val="visible"/>
                                      </p:to>
                                    </p:set>
                                    <p:animEffect transition="in" filter="wedge">
                                      <p:cBhvr>
                                        <p:cTn id="38" dur="2000"/>
                                        <p:tgtEl>
                                          <p:spTgt spid="8">
                                            <p:txEl>
                                              <p:pRg st="2" end="2"/>
                                            </p:txEl>
                                          </p:spTgt>
                                        </p:tgtEl>
                                      </p:cBhvr>
                                    </p:animEffect>
                                  </p:childTnLst>
                                  <p:subTnLst>
                                    <p:audio>
                                      <p:cMediaNode>
                                        <p:cTn display="0" masterRel="sameClick">
                                          <p:stCondLst>
                                            <p:cond evt="begin" delay="0">
                                              <p:tn val="36"/>
                                            </p:cond>
                                          </p:stCondLst>
                                          <p:endCondLst>
                                            <p:cond evt="onStopAudio" delay="0">
                                              <p:tgtEl>
                                                <p:sldTgt/>
                                              </p:tgtEl>
                                            </p:cond>
                                          </p:endCondLst>
                                        </p:cTn>
                                        <p:tgtEl>
                                          <p:sndTgt r:embed="rId4" name="whoosh.wav"/>
                                        </p:tgtEl>
                                      </p:cMediaNode>
                                    </p:audio>
                                  </p:subTnLst>
                                </p:cTn>
                              </p:par>
                            </p:childTnLst>
                          </p:cTn>
                        </p:par>
                      </p:childTnLst>
                    </p:cTn>
                  </p:par>
                  <p:par>
                    <p:cTn id="39" fill="hold">
                      <p:stCondLst>
                        <p:cond delay="indefinite"/>
                      </p:stCondLst>
                      <p:childTnLst>
                        <p:par>
                          <p:cTn id="40" fill="hold">
                            <p:stCondLst>
                              <p:cond delay="0"/>
                            </p:stCondLst>
                            <p:childTnLst>
                              <p:par>
                                <p:cTn id="41" presetID="20" presetClass="entr" presetSubtype="0" fill="hold" grpId="0" nodeType="click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animEffect transition="in" filter="wedge">
                                      <p:cBhvr>
                                        <p:cTn id="43" dur="2000"/>
                                        <p:tgtEl>
                                          <p:spTgt spid="8">
                                            <p:txEl>
                                              <p:pRg st="3" end="3"/>
                                            </p:txEl>
                                          </p:spTgt>
                                        </p:tgtEl>
                                      </p:cBhvr>
                                    </p:animEffect>
                                  </p:childTnLst>
                                  <p:subTnLst>
                                    <p:audio>
                                      <p:cMediaNode>
                                        <p:cTn display="0" masterRel="sameClick">
                                          <p:stCondLst>
                                            <p:cond evt="begin" delay="0">
                                              <p:tn val="41"/>
                                            </p:cond>
                                          </p:stCondLst>
                                          <p:endCondLst>
                                            <p:cond evt="onStopAudio" delay="0">
                                              <p:tgtEl>
                                                <p:sldTgt/>
                                              </p:tgtEl>
                                            </p:cond>
                                          </p:endCondLst>
                                        </p:cTn>
                                        <p:tgtEl>
                                          <p:sndTgt r:embed="rId4" name="whoosh.wav"/>
                                        </p:tgtEl>
                                      </p:cMediaNode>
                                    </p:audio>
                                  </p:subTnLst>
                                </p:cTn>
                              </p:par>
                            </p:childTnLst>
                          </p:cTn>
                        </p:par>
                      </p:childTnLst>
                    </p:cTn>
                  </p:par>
                  <p:par>
                    <p:cTn id="44" fill="hold">
                      <p:stCondLst>
                        <p:cond delay="indefinite"/>
                      </p:stCondLst>
                      <p:childTnLst>
                        <p:par>
                          <p:cTn id="45" fill="hold">
                            <p:stCondLst>
                              <p:cond delay="0"/>
                            </p:stCondLst>
                            <p:childTnLst>
                              <p:par>
                                <p:cTn id="46" presetID="20" presetClass="entr" presetSubtype="0" fill="hold" grpId="0" nodeType="clickEffect">
                                  <p:stCondLst>
                                    <p:cond delay="0"/>
                                  </p:stCondLst>
                                  <p:childTnLst>
                                    <p:set>
                                      <p:cBhvr>
                                        <p:cTn id="47" dur="1" fill="hold">
                                          <p:stCondLst>
                                            <p:cond delay="0"/>
                                          </p:stCondLst>
                                        </p:cTn>
                                        <p:tgtEl>
                                          <p:spTgt spid="8">
                                            <p:txEl>
                                              <p:pRg st="4" end="4"/>
                                            </p:txEl>
                                          </p:spTgt>
                                        </p:tgtEl>
                                        <p:attrNameLst>
                                          <p:attrName>style.visibility</p:attrName>
                                        </p:attrNameLst>
                                      </p:cBhvr>
                                      <p:to>
                                        <p:strVal val="visible"/>
                                      </p:to>
                                    </p:set>
                                    <p:animEffect transition="in" filter="wedge">
                                      <p:cBhvr>
                                        <p:cTn id="48" dur="2000"/>
                                        <p:tgtEl>
                                          <p:spTgt spid="8">
                                            <p:txEl>
                                              <p:pRg st="4" end="4"/>
                                            </p:txEl>
                                          </p:spTgt>
                                        </p:tgtEl>
                                      </p:cBhvr>
                                    </p:animEffect>
                                  </p:childTnLst>
                                  <p:subTnLst>
                                    <p:audio>
                                      <p:cMediaNode>
                                        <p:cTn display="0" masterRel="sameClick">
                                          <p:stCondLst>
                                            <p:cond evt="begin" delay="0">
                                              <p:tn val="46"/>
                                            </p:cond>
                                          </p:stCondLst>
                                          <p:endCondLst>
                                            <p:cond evt="onStopAudio" delay="0">
                                              <p:tgtEl>
                                                <p:sldTgt/>
                                              </p:tgtEl>
                                            </p:cond>
                                          </p:endCondLst>
                                        </p:cTn>
                                        <p:tgtEl>
                                          <p:sndTgt r:embed="rId4" name="whoosh.wav"/>
                                        </p:tgtEl>
                                      </p:cMediaNode>
                                    </p:audio>
                                  </p:subTnLst>
                                </p:cTn>
                              </p:par>
                            </p:childTnLst>
                          </p:cTn>
                        </p:par>
                      </p:childTnLst>
                    </p:cTn>
                  </p:par>
                  <p:par>
                    <p:cTn id="49" fill="hold">
                      <p:stCondLst>
                        <p:cond delay="indefinite"/>
                      </p:stCondLst>
                      <p:childTnLst>
                        <p:par>
                          <p:cTn id="50" fill="hold">
                            <p:stCondLst>
                              <p:cond delay="0"/>
                            </p:stCondLst>
                            <p:childTnLst>
                              <p:par>
                                <p:cTn id="51" presetID="20" presetClass="entr" presetSubtype="0" fill="hold" grpId="0" nodeType="clickEffect">
                                  <p:stCondLst>
                                    <p:cond delay="0"/>
                                  </p:stCondLst>
                                  <p:childTnLst>
                                    <p:set>
                                      <p:cBhvr>
                                        <p:cTn id="52" dur="1" fill="hold">
                                          <p:stCondLst>
                                            <p:cond delay="0"/>
                                          </p:stCondLst>
                                        </p:cTn>
                                        <p:tgtEl>
                                          <p:spTgt spid="8">
                                            <p:txEl>
                                              <p:pRg st="5" end="5"/>
                                            </p:txEl>
                                          </p:spTgt>
                                        </p:tgtEl>
                                        <p:attrNameLst>
                                          <p:attrName>style.visibility</p:attrName>
                                        </p:attrNameLst>
                                      </p:cBhvr>
                                      <p:to>
                                        <p:strVal val="visible"/>
                                      </p:to>
                                    </p:set>
                                    <p:animEffect transition="in" filter="wedge">
                                      <p:cBhvr>
                                        <p:cTn id="53" dur="2000"/>
                                        <p:tgtEl>
                                          <p:spTgt spid="8">
                                            <p:txEl>
                                              <p:pRg st="5" end="5"/>
                                            </p:txEl>
                                          </p:spTgt>
                                        </p:tgtEl>
                                      </p:cBhvr>
                                    </p:animEffect>
                                  </p:childTnLst>
                                  <p:subTnLst>
                                    <p:audio>
                                      <p:cMediaNode>
                                        <p:cTn display="0" masterRel="sameClick">
                                          <p:stCondLst>
                                            <p:cond evt="begin" delay="0">
                                              <p:tn val="51"/>
                                            </p:cond>
                                          </p:stCondLst>
                                          <p:endCondLst>
                                            <p:cond evt="onStopAudio" delay="0">
                                              <p:tgtEl>
                                                <p:sldTgt/>
                                              </p:tgtEl>
                                            </p:cond>
                                          </p:endCondLst>
                                        </p:cTn>
                                        <p:tgtEl>
                                          <p:sndTgt r:embed="rId4" name="whoosh.wav"/>
                                        </p:tgtEl>
                                      </p:cMediaNode>
                                    </p:audio>
                                  </p:subTnLst>
                                </p:cTn>
                              </p:par>
                            </p:childTnLst>
                          </p:cTn>
                        </p:par>
                      </p:childTnLst>
                    </p:cTn>
                  </p:par>
                  <p:par>
                    <p:cTn id="54" fill="hold">
                      <p:stCondLst>
                        <p:cond delay="indefinite"/>
                      </p:stCondLst>
                      <p:childTnLst>
                        <p:par>
                          <p:cTn id="55" fill="hold">
                            <p:stCondLst>
                              <p:cond delay="0"/>
                            </p:stCondLst>
                            <p:childTnLst>
                              <p:par>
                                <p:cTn id="56" presetID="20" presetClass="entr" presetSubtype="0" fill="hold" grpId="0" nodeType="clickEffect">
                                  <p:stCondLst>
                                    <p:cond delay="0"/>
                                  </p:stCondLst>
                                  <p:childTnLst>
                                    <p:set>
                                      <p:cBhvr>
                                        <p:cTn id="57" dur="1" fill="hold">
                                          <p:stCondLst>
                                            <p:cond delay="0"/>
                                          </p:stCondLst>
                                        </p:cTn>
                                        <p:tgtEl>
                                          <p:spTgt spid="8">
                                            <p:txEl>
                                              <p:pRg st="6" end="6"/>
                                            </p:txEl>
                                          </p:spTgt>
                                        </p:tgtEl>
                                        <p:attrNameLst>
                                          <p:attrName>style.visibility</p:attrName>
                                        </p:attrNameLst>
                                      </p:cBhvr>
                                      <p:to>
                                        <p:strVal val="visible"/>
                                      </p:to>
                                    </p:set>
                                    <p:animEffect transition="in" filter="wedge">
                                      <p:cBhvr>
                                        <p:cTn id="58" dur="2000"/>
                                        <p:tgtEl>
                                          <p:spTgt spid="8">
                                            <p:txEl>
                                              <p:pRg st="6" end="6"/>
                                            </p:txEl>
                                          </p:spTgt>
                                        </p:tgtEl>
                                      </p:cBhvr>
                                    </p:animEffect>
                                  </p:childTnLst>
                                  <p:subTnLst>
                                    <p:audio>
                                      <p:cMediaNode>
                                        <p:cTn display="0" masterRel="sameClick">
                                          <p:stCondLst>
                                            <p:cond evt="begin" delay="0">
                                              <p:tn val="56"/>
                                            </p:cond>
                                          </p:stCondLst>
                                          <p:endCondLst>
                                            <p:cond evt="onStopAudio" delay="0">
                                              <p:tgtEl>
                                                <p:sldTgt/>
                                              </p:tgtEl>
                                            </p:cond>
                                          </p:endCondLst>
                                        </p:cTn>
                                        <p:tgtEl>
                                          <p:sndTgt r:embed="rId4" name="whoosh.wav"/>
                                        </p:tgtEl>
                                      </p:cMediaNode>
                                    </p:audio>
                                  </p:subTnLst>
                                </p:cTn>
                              </p:par>
                            </p:childTnLst>
                          </p:cTn>
                        </p:par>
                      </p:childTnLst>
                    </p:cTn>
                  </p:par>
                  <p:par>
                    <p:cTn id="59" fill="hold">
                      <p:stCondLst>
                        <p:cond delay="indefinite"/>
                      </p:stCondLst>
                      <p:childTnLst>
                        <p:par>
                          <p:cTn id="60" fill="hold">
                            <p:stCondLst>
                              <p:cond delay="0"/>
                            </p:stCondLst>
                            <p:childTnLst>
                              <p:par>
                                <p:cTn id="61" presetID="20" presetClass="entr" presetSubtype="0" fill="hold" grpId="0" nodeType="clickEffect">
                                  <p:stCondLst>
                                    <p:cond delay="0"/>
                                  </p:stCondLst>
                                  <p:childTnLst>
                                    <p:set>
                                      <p:cBhvr>
                                        <p:cTn id="62" dur="1" fill="hold">
                                          <p:stCondLst>
                                            <p:cond delay="0"/>
                                          </p:stCondLst>
                                        </p:cTn>
                                        <p:tgtEl>
                                          <p:spTgt spid="8">
                                            <p:txEl>
                                              <p:pRg st="7" end="7"/>
                                            </p:txEl>
                                          </p:spTgt>
                                        </p:tgtEl>
                                        <p:attrNameLst>
                                          <p:attrName>style.visibility</p:attrName>
                                        </p:attrNameLst>
                                      </p:cBhvr>
                                      <p:to>
                                        <p:strVal val="visible"/>
                                      </p:to>
                                    </p:set>
                                    <p:animEffect transition="in" filter="wedge">
                                      <p:cBhvr>
                                        <p:cTn id="63" dur="2000"/>
                                        <p:tgtEl>
                                          <p:spTgt spid="8">
                                            <p:txEl>
                                              <p:pRg st="7" end="7"/>
                                            </p:txEl>
                                          </p:spTgt>
                                        </p:tgtEl>
                                      </p:cBhvr>
                                    </p:animEffect>
                                  </p:childTnLst>
                                  <p:subTnLst>
                                    <p:audio>
                                      <p:cMediaNode>
                                        <p:cTn display="0" masterRel="sameClick">
                                          <p:stCondLst>
                                            <p:cond evt="begin" delay="0">
                                              <p:tn val="61"/>
                                            </p:cond>
                                          </p:stCondLst>
                                          <p:endCondLst>
                                            <p:cond evt="onStopAudio" delay="0">
                                              <p:tgtEl>
                                                <p:sldTgt/>
                                              </p:tgtEl>
                                            </p:cond>
                                          </p:endCondLst>
                                        </p:cTn>
                                        <p:tgtEl>
                                          <p:sndTgt r:embed="rId4" name="whoosh.wav"/>
                                        </p:tgtEl>
                                      </p:cMediaNode>
                                    </p:audio>
                                  </p:subTnLst>
                                </p:cTn>
                              </p:par>
                            </p:childTnLst>
                          </p:cTn>
                        </p:par>
                      </p:childTnLst>
                    </p:cTn>
                  </p:par>
                  <p:par>
                    <p:cTn id="64" fill="hold">
                      <p:stCondLst>
                        <p:cond delay="indefinite"/>
                      </p:stCondLst>
                      <p:childTnLst>
                        <p:par>
                          <p:cTn id="65" fill="hold">
                            <p:stCondLst>
                              <p:cond delay="0"/>
                            </p:stCondLst>
                            <p:childTnLst>
                              <p:par>
                                <p:cTn id="66" presetID="20" presetClass="entr" presetSubtype="0" fill="hold" grpId="0" nodeType="clickEffect">
                                  <p:stCondLst>
                                    <p:cond delay="0"/>
                                  </p:stCondLst>
                                  <p:childTnLst>
                                    <p:set>
                                      <p:cBhvr>
                                        <p:cTn id="67" dur="1" fill="hold">
                                          <p:stCondLst>
                                            <p:cond delay="0"/>
                                          </p:stCondLst>
                                        </p:cTn>
                                        <p:tgtEl>
                                          <p:spTgt spid="8">
                                            <p:txEl>
                                              <p:pRg st="8" end="8"/>
                                            </p:txEl>
                                          </p:spTgt>
                                        </p:tgtEl>
                                        <p:attrNameLst>
                                          <p:attrName>style.visibility</p:attrName>
                                        </p:attrNameLst>
                                      </p:cBhvr>
                                      <p:to>
                                        <p:strVal val="visible"/>
                                      </p:to>
                                    </p:set>
                                    <p:animEffect transition="in" filter="wedge">
                                      <p:cBhvr>
                                        <p:cTn id="68" dur="2000"/>
                                        <p:tgtEl>
                                          <p:spTgt spid="8">
                                            <p:txEl>
                                              <p:pRg st="8" end="8"/>
                                            </p:txEl>
                                          </p:spTgt>
                                        </p:tgtEl>
                                      </p:cBhvr>
                                    </p:animEffect>
                                  </p:childTnLst>
                                  <p:subTnLst>
                                    <p:audio>
                                      <p:cMediaNode>
                                        <p:cTn display="0" masterRel="sameClick">
                                          <p:stCondLst>
                                            <p:cond evt="begin" delay="0">
                                              <p:tn val="66"/>
                                            </p:cond>
                                          </p:stCondLst>
                                          <p:endCondLst>
                                            <p:cond evt="onStopAudio" delay="0">
                                              <p:tgtEl>
                                                <p:sldTgt/>
                                              </p:tgtEl>
                                            </p:cond>
                                          </p:endCondLst>
                                        </p:cTn>
                                        <p:tgtEl>
                                          <p:sndTgt r:embed="rId4" name="whoosh.wav"/>
                                        </p:tgtEl>
                                      </p:cMediaNode>
                                    </p:audio>
                                  </p:subTnLst>
                                </p:cTn>
                              </p:par>
                            </p:childTnLst>
                          </p:cTn>
                        </p:par>
                      </p:childTnLst>
                    </p:cTn>
                  </p:par>
                  <p:par>
                    <p:cTn id="69" fill="hold">
                      <p:stCondLst>
                        <p:cond delay="indefinite"/>
                      </p:stCondLst>
                      <p:childTnLst>
                        <p:par>
                          <p:cTn id="70" fill="hold">
                            <p:stCondLst>
                              <p:cond delay="0"/>
                            </p:stCondLst>
                            <p:childTnLst>
                              <p:par>
                                <p:cTn id="71" presetID="20" presetClass="entr" presetSubtype="0" fill="hold" grpId="0" nodeType="clickEffect">
                                  <p:stCondLst>
                                    <p:cond delay="0"/>
                                  </p:stCondLst>
                                  <p:childTnLst>
                                    <p:set>
                                      <p:cBhvr>
                                        <p:cTn id="72" dur="1" fill="hold">
                                          <p:stCondLst>
                                            <p:cond delay="0"/>
                                          </p:stCondLst>
                                        </p:cTn>
                                        <p:tgtEl>
                                          <p:spTgt spid="8">
                                            <p:txEl>
                                              <p:pRg st="9" end="9"/>
                                            </p:txEl>
                                          </p:spTgt>
                                        </p:tgtEl>
                                        <p:attrNameLst>
                                          <p:attrName>style.visibility</p:attrName>
                                        </p:attrNameLst>
                                      </p:cBhvr>
                                      <p:to>
                                        <p:strVal val="visible"/>
                                      </p:to>
                                    </p:set>
                                    <p:animEffect transition="in" filter="wedge">
                                      <p:cBhvr>
                                        <p:cTn id="73" dur="2000"/>
                                        <p:tgtEl>
                                          <p:spTgt spid="8">
                                            <p:txEl>
                                              <p:pRg st="9" end="9"/>
                                            </p:txEl>
                                          </p:spTgt>
                                        </p:tgtEl>
                                      </p:cBhvr>
                                    </p:animEffect>
                                  </p:childTnLst>
                                  <p:subTnLst>
                                    <p:audio>
                                      <p:cMediaNode>
                                        <p:cTn display="0" masterRel="sameClick">
                                          <p:stCondLst>
                                            <p:cond evt="begin" delay="0">
                                              <p:tn val="71"/>
                                            </p:cond>
                                          </p:stCondLst>
                                          <p:endCondLst>
                                            <p:cond evt="onStopAudio" delay="0">
                                              <p:tgtEl>
                                                <p:sldTgt/>
                                              </p:tgtEl>
                                            </p:cond>
                                          </p:endCondLst>
                                        </p:cTn>
                                        <p:tgtEl>
                                          <p:sndTgt r:embed="rId4" name="whoosh.wav"/>
                                        </p:tgtEl>
                                      </p:cMediaNode>
                                    </p:audio>
                                  </p:subTnLst>
                                </p:cTn>
                              </p:par>
                            </p:childTnLst>
                          </p:cTn>
                        </p:par>
                      </p:childTnLst>
                    </p:cTn>
                  </p:par>
                  <p:par>
                    <p:cTn id="74" fill="hold">
                      <p:stCondLst>
                        <p:cond delay="indefinite"/>
                      </p:stCondLst>
                      <p:childTnLst>
                        <p:par>
                          <p:cTn id="75" fill="hold">
                            <p:stCondLst>
                              <p:cond delay="0"/>
                            </p:stCondLst>
                            <p:childTnLst>
                              <p:par>
                                <p:cTn id="76" presetID="20" presetClass="entr" presetSubtype="0" fill="hold" grpId="0" nodeType="clickEffect">
                                  <p:stCondLst>
                                    <p:cond delay="0"/>
                                  </p:stCondLst>
                                  <p:childTnLst>
                                    <p:set>
                                      <p:cBhvr>
                                        <p:cTn id="77" dur="1" fill="hold">
                                          <p:stCondLst>
                                            <p:cond delay="0"/>
                                          </p:stCondLst>
                                        </p:cTn>
                                        <p:tgtEl>
                                          <p:spTgt spid="8">
                                            <p:txEl>
                                              <p:pRg st="10" end="10"/>
                                            </p:txEl>
                                          </p:spTgt>
                                        </p:tgtEl>
                                        <p:attrNameLst>
                                          <p:attrName>style.visibility</p:attrName>
                                        </p:attrNameLst>
                                      </p:cBhvr>
                                      <p:to>
                                        <p:strVal val="visible"/>
                                      </p:to>
                                    </p:set>
                                    <p:animEffect transition="in" filter="wedge">
                                      <p:cBhvr>
                                        <p:cTn id="78" dur="2000"/>
                                        <p:tgtEl>
                                          <p:spTgt spid="8">
                                            <p:txEl>
                                              <p:pRg st="10" end="10"/>
                                            </p:txEl>
                                          </p:spTgt>
                                        </p:tgtEl>
                                      </p:cBhvr>
                                    </p:animEffect>
                                  </p:childTnLst>
                                  <p:subTnLst>
                                    <p:audio>
                                      <p:cMediaNode>
                                        <p:cTn display="0" masterRel="sameClick">
                                          <p:stCondLst>
                                            <p:cond evt="begin" delay="0">
                                              <p:tn val="76"/>
                                            </p:cond>
                                          </p:stCondLst>
                                          <p:endCondLst>
                                            <p:cond evt="onStopAudio" delay="0">
                                              <p:tgtEl>
                                                <p:sldTgt/>
                                              </p:tgtEl>
                                            </p:cond>
                                          </p:endCondLst>
                                        </p:cTn>
                                        <p:tgtEl>
                                          <p:sndTgt r:embed="rId4" name="whoosh.wav"/>
                                        </p:tgtEl>
                                      </p:cMediaNode>
                                    </p:audio>
                                  </p:subTnLst>
                                </p:cTn>
                              </p:par>
                            </p:childTnLst>
                          </p:cTn>
                        </p:par>
                      </p:childTnLst>
                    </p:cTn>
                  </p:par>
                  <p:par>
                    <p:cTn id="79" fill="hold">
                      <p:stCondLst>
                        <p:cond delay="indefinite"/>
                      </p:stCondLst>
                      <p:childTnLst>
                        <p:par>
                          <p:cTn id="80" fill="hold">
                            <p:stCondLst>
                              <p:cond delay="0"/>
                            </p:stCondLst>
                            <p:childTnLst>
                              <p:par>
                                <p:cTn id="81" presetID="20" presetClass="entr" presetSubtype="0" fill="hold" grpId="0" nodeType="clickEffect">
                                  <p:stCondLst>
                                    <p:cond delay="0"/>
                                  </p:stCondLst>
                                  <p:childTnLst>
                                    <p:set>
                                      <p:cBhvr>
                                        <p:cTn id="82" dur="1" fill="hold">
                                          <p:stCondLst>
                                            <p:cond delay="0"/>
                                          </p:stCondLst>
                                        </p:cTn>
                                        <p:tgtEl>
                                          <p:spTgt spid="8">
                                            <p:txEl>
                                              <p:pRg st="11" end="11"/>
                                            </p:txEl>
                                          </p:spTgt>
                                        </p:tgtEl>
                                        <p:attrNameLst>
                                          <p:attrName>style.visibility</p:attrName>
                                        </p:attrNameLst>
                                      </p:cBhvr>
                                      <p:to>
                                        <p:strVal val="visible"/>
                                      </p:to>
                                    </p:set>
                                    <p:animEffect transition="in" filter="wedge">
                                      <p:cBhvr>
                                        <p:cTn id="83" dur="2000"/>
                                        <p:tgtEl>
                                          <p:spTgt spid="8">
                                            <p:txEl>
                                              <p:pRg st="11" end="11"/>
                                            </p:txEl>
                                          </p:spTgt>
                                        </p:tgtEl>
                                      </p:cBhvr>
                                    </p:animEffect>
                                  </p:childTnLst>
                                  <p:subTnLst>
                                    <p:audio>
                                      <p:cMediaNode>
                                        <p:cTn display="0" masterRel="sameClick">
                                          <p:stCondLst>
                                            <p:cond evt="begin" delay="0">
                                              <p:tn val="81"/>
                                            </p:cond>
                                          </p:stCondLst>
                                          <p:endCondLst>
                                            <p:cond evt="onStopAudio" delay="0">
                                              <p:tgtEl>
                                                <p:sldTgt/>
                                              </p:tgtEl>
                                            </p:cond>
                                          </p:endCondLst>
                                        </p:cTn>
                                        <p:tgtEl>
                                          <p:sndTgt r:embed="rId4" name="whoosh.wav"/>
                                        </p:tgtEl>
                                      </p:cMediaNode>
                                    </p:audio>
                                  </p:subTnLst>
                                </p:cTn>
                              </p:par>
                            </p:childTnLst>
                          </p:cTn>
                        </p:par>
                      </p:childTnLst>
                    </p:cTn>
                  </p:par>
                  <p:par>
                    <p:cTn id="84" fill="hold">
                      <p:stCondLst>
                        <p:cond delay="indefinite"/>
                      </p:stCondLst>
                      <p:childTnLst>
                        <p:par>
                          <p:cTn id="85" fill="hold">
                            <p:stCondLst>
                              <p:cond delay="0"/>
                            </p:stCondLst>
                            <p:childTnLst>
                              <p:par>
                                <p:cTn id="86" presetID="20" presetClass="entr" presetSubtype="0" fill="hold" grpId="0" nodeType="clickEffect">
                                  <p:stCondLst>
                                    <p:cond delay="0"/>
                                  </p:stCondLst>
                                  <p:childTnLst>
                                    <p:set>
                                      <p:cBhvr>
                                        <p:cTn id="87" dur="1" fill="hold">
                                          <p:stCondLst>
                                            <p:cond delay="0"/>
                                          </p:stCondLst>
                                        </p:cTn>
                                        <p:tgtEl>
                                          <p:spTgt spid="8">
                                            <p:txEl>
                                              <p:pRg st="12" end="12"/>
                                            </p:txEl>
                                          </p:spTgt>
                                        </p:tgtEl>
                                        <p:attrNameLst>
                                          <p:attrName>style.visibility</p:attrName>
                                        </p:attrNameLst>
                                      </p:cBhvr>
                                      <p:to>
                                        <p:strVal val="visible"/>
                                      </p:to>
                                    </p:set>
                                    <p:animEffect transition="in" filter="wedge">
                                      <p:cBhvr>
                                        <p:cTn id="88" dur="2000"/>
                                        <p:tgtEl>
                                          <p:spTgt spid="8">
                                            <p:txEl>
                                              <p:pRg st="12" end="12"/>
                                            </p:txEl>
                                          </p:spTgt>
                                        </p:tgtEl>
                                      </p:cBhvr>
                                    </p:animEffect>
                                  </p:childTnLst>
                                  <p:subTnLst>
                                    <p:audio>
                                      <p:cMediaNode>
                                        <p:cTn display="0" masterRel="sameClick">
                                          <p:stCondLst>
                                            <p:cond evt="begin" delay="0">
                                              <p:tn val="86"/>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8"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683568" y="476672"/>
            <a:ext cx="7560840" cy="954107"/>
          </a:xfrm>
          <a:prstGeom prst="rect">
            <a:avLst/>
          </a:prstGeom>
          <a:blipFill>
            <a:blip r:embed="rId5" cstate="email"/>
            <a:tile tx="0" ty="0" sx="100000" sy="100000" flip="none" algn="tl"/>
          </a:blipFill>
          <a:effectLst>
            <a:glow rad="139700">
              <a:schemeClr val="accent3">
                <a:satMod val="175000"/>
                <a:alpha val="40000"/>
              </a:schemeClr>
            </a:glow>
            <a:softEdge rad="31750"/>
          </a:effectLst>
          <a:scene3d>
            <a:camera prst="perspectiveFront"/>
            <a:lightRig rig="threePt" dir="t"/>
          </a:scene3d>
          <a:sp3d>
            <a:bevelT w="165100" prst="coolSlant"/>
          </a:sp3d>
        </p:spPr>
        <p:txBody>
          <a:bodyPr wrap="square" rtlCol="0">
            <a:spAutoFit/>
          </a:bodyPr>
          <a:lstStyle/>
          <a:p>
            <a:pPr algn="ctr"/>
            <a:r>
              <a:rPr lang="el-GR" sz="2800" b="1" dirty="0" smtClean="0"/>
              <a:t>ΔΙΕΥΘΥΝΤΗΣ  ΠΛΗΡΟΦΟΡΙΑΚΩΝ ΣΥΣΤΗΜΑΤΩΝ</a:t>
            </a:r>
            <a:endParaRPr lang="el-GR" sz="2800" b="1" dirty="0"/>
          </a:p>
        </p:txBody>
      </p:sp>
      <p:pic>
        <p:nvPicPr>
          <p:cNvPr id="3" name="2 - Εικόνα" descr="images (82).jpg"/>
          <p:cNvPicPr>
            <a:picLocks noChangeAspect="1"/>
          </p:cNvPicPr>
          <p:nvPr/>
        </p:nvPicPr>
        <p:blipFill>
          <a:blip r:embed="rId6" cstate="email"/>
          <a:stretch>
            <a:fillRect/>
          </a:stretch>
        </p:blipFill>
        <p:spPr>
          <a:xfrm>
            <a:off x="6804248" y="1844824"/>
            <a:ext cx="1872208" cy="140321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4" name="3 - TextBox"/>
          <p:cNvSpPr txBox="1"/>
          <p:nvPr/>
        </p:nvSpPr>
        <p:spPr>
          <a:xfrm>
            <a:off x="611560" y="1700808"/>
            <a:ext cx="6192688" cy="1754326"/>
          </a:xfrm>
          <a:prstGeom prst="rect">
            <a:avLst/>
          </a:prstGeom>
          <a:noFill/>
        </p:spPr>
        <p:txBody>
          <a:bodyPr wrap="square" rtlCol="0">
            <a:spAutoFit/>
          </a:bodyPr>
          <a:lstStyle/>
          <a:p>
            <a:pPr algn="just"/>
            <a:r>
              <a:rPr lang="el-GR" b="1" i="1" dirty="0" smtClean="0"/>
              <a:t>Είναι υπεύθυνος για την σχεδίαση , εγκατάσταση και συντήρηση του πληροφοριακού συστήματος  της επιχείρησης</a:t>
            </a:r>
          </a:p>
          <a:p>
            <a:pPr algn="just"/>
            <a:r>
              <a:rPr lang="el-GR" b="1" i="1" dirty="0" smtClean="0"/>
              <a:t> (μηχανογράφηση – μηχανοργάνωση). </a:t>
            </a:r>
          </a:p>
          <a:p>
            <a:pPr algn="just"/>
            <a:r>
              <a:rPr lang="el-GR" b="1" i="1" dirty="0" smtClean="0"/>
              <a:t> Η βασική του αποστολή  είναι :</a:t>
            </a:r>
            <a:endParaRPr lang="el-GR" b="1" dirty="0" smtClean="0"/>
          </a:p>
          <a:p>
            <a:pPr algn="just"/>
            <a:endParaRPr lang="el-GR" b="1" i="1" dirty="0" smtClean="0"/>
          </a:p>
        </p:txBody>
      </p:sp>
      <p:sp>
        <p:nvSpPr>
          <p:cNvPr id="5" name="4 - TextBox"/>
          <p:cNvSpPr txBox="1"/>
          <p:nvPr/>
        </p:nvSpPr>
        <p:spPr>
          <a:xfrm>
            <a:off x="683568" y="3356992"/>
            <a:ext cx="7848872" cy="2308324"/>
          </a:xfrm>
          <a:prstGeom prst="rect">
            <a:avLst/>
          </a:prstGeom>
          <a:noFill/>
        </p:spPr>
        <p:txBody>
          <a:bodyPr wrap="square" rtlCol="0">
            <a:spAutoFit/>
          </a:bodyPr>
          <a:lstStyle/>
          <a:p>
            <a:pPr>
              <a:buFont typeface="Wingdings" pitchFamily="2" charset="2"/>
              <a:buChar char="Ø"/>
            </a:pPr>
            <a:r>
              <a:rPr lang="el-GR" dirty="0" smtClean="0"/>
              <a:t> Η συνεργασία του με όλα τα τμήματα της επιχείρησης για την εφαρμογή των κατάλληλων προγραμμάτων μηχανογράφησης , όπως :</a:t>
            </a:r>
          </a:p>
          <a:p>
            <a:pPr lvl="1">
              <a:buFont typeface="Wingdings" pitchFamily="2" charset="2"/>
              <a:buChar char="§"/>
            </a:pPr>
            <a:r>
              <a:rPr lang="el-GR" dirty="0" smtClean="0"/>
              <a:t>  Υποστήριξη λογιστηρίου</a:t>
            </a:r>
          </a:p>
          <a:p>
            <a:pPr lvl="1">
              <a:buFont typeface="Wingdings" pitchFamily="2" charset="2"/>
              <a:buChar char="§"/>
            </a:pPr>
            <a:r>
              <a:rPr lang="el-GR" dirty="0" smtClean="0"/>
              <a:t>  Οργάνωση στοιχείων πωλήσεων </a:t>
            </a:r>
          </a:p>
          <a:p>
            <a:pPr lvl="1">
              <a:buFont typeface="Wingdings" pitchFamily="2" charset="2"/>
              <a:buChar char="§"/>
            </a:pPr>
            <a:r>
              <a:rPr lang="el-GR" dirty="0" smtClean="0"/>
              <a:t>  Παρακολούθηση προμηθειών και αποθεμάτων.</a:t>
            </a:r>
          </a:p>
          <a:p>
            <a:pPr lvl="1">
              <a:buFont typeface="Wingdings" pitchFamily="2" charset="2"/>
              <a:buChar char="§"/>
            </a:pPr>
            <a:r>
              <a:rPr lang="el-GR" dirty="0" smtClean="0"/>
              <a:t>  Οργάνωση γραφείων κ.ά.</a:t>
            </a:r>
          </a:p>
          <a:p>
            <a:pPr lvl="1">
              <a:buFont typeface="Wingdings" pitchFamily="2" charset="2"/>
              <a:buChar char="§"/>
            </a:pPr>
            <a:endParaRPr lang="el-GR" dirty="0"/>
          </a:p>
        </p:txBody>
      </p:sp>
    </p:spTree>
  </p:cSld>
  <p:clrMapOvr>
    <a:masterClrMapping/>
  </p:clrMapOvr>
  <p:transition spd="slow">
    <p:strips dir="ru"/>
    <p:sndAc>
      <p:stSnd>
        <p:snd r:embed="rId2" name="drumroll.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Nightwish - Phantom of the Opera 1.wav"/>
                                        </p:tgtEl>
                                      </p:cMediaNode>
                                    </p:audio>
                                  </p:sub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2000" fill="hold"/>
                                        <p:tgtEl>
                                          <p:spTgt spid="3"/>
                                        </p:tgtEl>
                                        <p:attrNameLst>
                                          <p:attrName>ppt_w</p:attrName>
                                        </p:attrNameLst>
                                      </p:cBhvr>
                                      <p:tavLst>
                                        <p:tav tm="0">
                                          <p:val>
                                            <p:strVal val="#ppt_w*0.70"/>
                                          </p:val>
                                        </p:tav>
                                        <p:tav tm="100000">
                                          <p:val>
                                            <p:strVal val="#ppt_w"/>
                                          </p:val>
                                        </p:tav>
                                      </p:tavLst>
                                    </p:anim>
                                    <p:anim calcmode="lin" valueType="num">
                                      <p:cBhvr>
                                        <p:cTn id="15" dur="2000" fill="hold"/>
                                        <p:tgtEl>
                                          <p:spTgt spid="3"/>
                                        </p:tgtEl>
                                        <p:attrNameLst>
                                          <p:attrName>ppt_h</p:attrName>
                                        </p:attrNameLst>
                                      </p:cBhvr>
                                      <p:tavLst>
                                        <p:tav tm="0">
                                          <p:val>
                                            <p:strVal val="#ppt_h"/>
                                          </p:val>
                                        </p:tav>
                                        <p:tav tm="100000">
                                          <p:val>
                                            <p:strVal val="#ppt_h"/>
                                          </p:val>
                                        </p:tav>
                                      </p:tavLst>
                                    </p:anim>
                                    <p:animEffect transition="in" filter="fade">
                                      <p:cBhvr>
                                        <p:cTn id="16" dur="20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3" name="Nightwish - Phantom of the Opera 1.wav"/>
                                        </p:tgtEl>
                                      </p:cMediaNode>
                                    </p:audio>
                                  </p:sub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2000" fill="hold"/>
                                        <p:tgtEl>
                                          <p:spTgt spid="4"/>
                                        </p:tgtEl>
                                        <p:attrNameLst>
                                          <p:attrName>ppt_w</p:attrName>
                                        </p:attrNameLst>
                                      </p:cBhvr>
                                      <p:tavLst>
                                        <p:tav tm="0">
                                          <p:val>
                                            <p:strVal val="#ppt_w*0.70"/>
                                          </p:val>
                                        </p:tav>
                                        <p:tav tm="100000">
                                          <p:val>
                                            <p:strVal val="#ppt_w"/>
                                          </p:val>
                                        </p:tav>
                                      </p:tavLst>
                                    </p:anim>
                                    <p:anim calcmode="lin" valueType="num">
                                      <p:cBhvr>
                                        <p:cTn id="22" dur="2000" fill="hold"/>
                                        <p:tgtEl>
                                          <p:spTgt spid="4"/>
                                        </p:tgtEl>
                                        <p:attrNameLst>
                                          <p:attrName>ppt_h</p:attrName>
                                        </p:attrNameLst>
                                      </p:cBhvr>
                                      <p:tavLst>
                                        <p:tav tm="0">
                                          <p:val>
                                            <p:strVal val="#ppt_h"/>
                                          </p:val>
                                        </p:tav>
                                        <p:tav tm="100000">
                                          <p:val>
                                            <p:strVal val="#ppt_h"/>
                                          </p:val>
                                        </p:tav>
                                      </p:tavLst>
                                    </p:anim>
                                    <p:animEffect transition="in" filter="fade">
                                      <p:cBhvr>
                                        <p:cTn id="23" dur="20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3" name="Nightwish - Phantom of the Opera 1.wav"/>
                                        </p:tgtEl>
                                      </p:cMediaNode>
                                    </p:audio>
                                  </p:sub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iterate type="wd">
                                    <p:tmPct val="10000"/>
                                  </p:iterate>
                                  <p:childTnLst>
                                    <p:set>
                                      <p:cBhvr>
                                        <p:cTn id="27" dur="1" fill="hold">
                                          <p:stCondLst>
                                            <p:cond delay="0"/>
                                          </p:stCondLst>
                                        </p:cTn>
                                        <p:tgtEl>
                                          <p:spTgt spid="5">
                                            <p:txEl>
                                              <p:pRg st="0" end="0"/>
                                            </p:txEl>
                                          </p:spTgt>
                                        </p:tgtEl>
                                        <p:attrNameLst>
                                          <p:attrName>style.visibility</p:attrName>
                                        </p:attrNameLst>
                                      </p:cBhvr>
                                      <p:to>
                                        <p:strVal val="visible"/>
                                      </p:to>
                                    </p:set>
                                    <p:anim calcmode="lin" valueType="num">
                                      <p:cBhvr additive="base">
                                        <p:cTn id="28"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9" dur="2000" fill="hold"/>
                                        <p:tgtEl>
                                          <p:spTgt spid="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4" name="voltage.wav"/>
                                        </p:tgtEl>
                                      </p:cMediaNode>
                                    </p:audio>
                                  </p:subTnLst>
                                </p:cTn>
                              </p:par>
                              <p:par>
                                <p:cTn id="30" presetID="2" presetClass="entr" presetSubtype="4" fill="hold" grpId="0" nodeType="withEffect">
                                  <p:stCondLst>
                                    <p:cond delay="0"/>
                                  </p:stCondLst>
                                  <p:iterate type="wd">
                                    <p:tmPct val="10000"/>
                                  </p:iterate>
                                  <p:childTnLst>
                                    <p:set>
                                      <p:cBhvr>
                                        <p:cTn id="31" dur="1" fill="hold">
                                          <p:stCondLst>
                                            <p:cond delay="0"/>
                                          </p:stCondLst>
                                        </p:cTn>
                                        <p:tgtEl>
                                          <p:spTgt spid="5">
                                            <p:txEl>
                                              <p:pRg st="1" end="1"/>
                                            </p:txEl>
                                          </p:spTgt>
                                        </p:tgtEl>
                                        <p:attrNameLst>
                                          <p:attrName>style.visibility</p:attrName>
                                        </p:attrNameLst>
                                      </p:cBhvr>
                                      <p:to>
                                        <p:strVal val="visible"/>
                                      </p:to>
                                    </p:set>
                                    <p:anim calcmode="lin" valueType="num">
                                      <p:cBhvr additive="base">
                                        <p:cTn id="32" dur="20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5">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voltage.wav"/>
                                        </p:tgtEl>
                                      </p:cMediaNode>
                                    </p:audio>
                                  </p:subTnLst>
                                </p:cTn>
                              </p:par>
                              <p:par>
                                <p:cTn id="34" presetID="2" presetClass="entr" presetSubtype="4" fill="hold" grpId="0" nodeType="withEffect">
                                  <p:stCondLst>
                                    <p:cond delay="0"/>
                                  </p:stCondLst>
                                  <p:iterate type="wd">
                                    <p:tmPct val="10000"/>
                                  </p:iterate>
                                  <p:childTnLst>
                                    <p:set>
                                      <p:cBhvr>
                                        <p:cTn id="35" dur="1" fill="hold">
                                          <p:stCondLst>
                                            <p:cond delay="0"/>
                                          </p:stCondLst>
                                        </p:cTn>
                                        <p:tgtEl>
                                          <p:spTgt spid="5">
                                            <p:txEl>
                                              <p:pRg st="2" end="2"/>
                                            </p:txEl>
                                          </p:spTgt>
                                        </p:tgtEl>
                                        <p:attrNameLst>
                                          <p:attrName>style.visibility</p:attrName>
                                        </p:attrNameLst>
                                      </p:cBhvr>
                                      <p:to>
                                        <p:strVal val="visible"/>
                                      </p:to>
                                    </p:set>
                                    <p:anim calcmode="lin" valueType="num">
                                      <p:cBhvr additive="base">
                                        <p:cTn id="36" dur="20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7" dur="2000" fill="hold"/>
                                        <p:tgtEl>
                                          <p:spTgt spid="5">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voltage.wav"/>
                                        </p:tgtEl>
                                      </p:cMediaNode>
                                    </p:audio>
                                  </p:subTnLst>
                                </p:cTn>
                              </p:par>
                              <p:par>
                                <p:cTn id="38" presetID="2" presetClass="entr" presetSubtype="4" fill="hold" grpId="0" nodeType="withEffect">
                                  <p:stCondLst>
                                    <p:cond delay="0"/>
                                  </p:stCondLst>
                                  <p:iterate type="wd">
                                    <p:tmPct val="10000"/>
                                  </p:iterate>
                                  <p:childTnLst>
                                    <p:set>
                                      <p:cBhvr>
                                        <p:cTn id="39" dur="1" fill="hold">
                                          <p:stCondLst>
                                            <p:cond delay="0"/>
                                          </p:stCondLst>
                                        </p:cTn>
                                        <p:tgtEl>
                                          <p:spTgt spid="5">
                                            <p:txEl>
                                              <p:pRg st="3" end="3"/>
                                            </p:txEl>
                                          </p:spTgt>
                                        </p:tgtEl>
                                        <p:attrNameLst>
                                          <p:attrName>style.visibility</p:attrName>
                                        </p:attrNameLst>
                                      </p:cBhvr>
                                      <p:to>
                                        <p:strVal val="visible"/>
                                      </p:to>
                                    </p:set>
                                    <p:anim calcmode="lin" valueType="num">
                                      <p:cBhvr additive="base">
                                        <p:cTn id="40" dur="20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1" dur="2000" fill="hold"/>
                                        <p:tgtEl>
                                          <p:spTgt spid="5">
                                            <p:txEl>
                                              <p:pRg st="3" end="3"/>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voltage.wav"/>
                                        </p:tgtEl>
                                      </p:cMediaNode>
                                    </p:audio>
                                  </p:subTnLst>
                                </p:cTn>
                              </p:par>
                              <p:par>
                                <p:cTn id="42" presetID="2" presetClass="entr" presetSubtype="4" fill="hold" grpId="0" nodeType="withEffect">
                                  <p:stCondLst>
                                    <p:cond delay="0"/>
                                  </p:stCondLst>
                                  <p:iterate type="wd">
                                    <p:tmPct val="10000"/>
                                  </p:iterate>
                                  <p:childTnLst>
                                    <p:set>
                                      <p:cBhvr>
                                        <p:cTn id="43" dur="1" fill="hold">
                                          <p:stCondLst>
                                            <p:cond delay="0"/>
                                          </p:stCondLst>
                                        </p:cTn>
                                        <p:tgtEl>
                                          <p:spTgt spid="5">
                                            <p:txEl>
                                              <p:pRg st="4" end="4"/>
                                            </p:txEl>
                                          </p:spTgt>
                                        </p:tgtEl>
                                        <p:attrNameLst>
                                          <p:attrName>style.visibility</p:attrName>
                                        </p:attrNameLst>
                                      </p:cBhvr>
                                      <p:to>
                                        <p:strVal val="visible"/>
                                      </p:to>
                                    </p:set>
                                    <p:anim calcmode="lin" valueType="num">
                                      <p:cBhvr additive="base">
                                        <p:cTn id="44" dur="20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5" dur="2000" fill="hold"/>
                                        <p:tgtEl>
                                          <p:spTgt spid="5">
                                            <p:txEl>
                                              <p:pRg st="4" end="4"/>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4"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683568" y="476672"/>
            <a:ext cx="7560840" cy="954107"/>
          </a:xfrm>
          <a:prstGeom prst="rect">
            <a:avLst/>
          </a:prstGeom>
          <a:blipFill>
            <a:blip r:embed="rId5" cstate="email"/>
            <a:tile tx="0" ty="0" sx="100000" sy="100000" flip="none" algn="tl"/>
          </a:blipFill>
          <a:effectLst>
            <a:glow rad="139700">
              <a:schemeClr val="accent3">
                <a:satMod val="175000"/>
                <a:alpha val="40000"/>
              </a:schemeClr>
            </a:glow>
            <a:softEdge rad="31750"/>
          </a:effectLst>
          <a:scene3d>
            <a:camera prst="perspectiveFront"/>
            <a:lightRig rig="threePt" dir="t"/>
          </a:scene3d>
          <a:sp3d>
            <a:bevelT w="165100" prst="coolSlant"/>
          </a:sp3d>
        </p:spPr>
        <p:txBody>
          <a:bodyPr wrap="square" rtlCol="0">
            <a:spAutoFit/>
          </a:bodyPr>
          <a:lstStyle/>
          <a:p>
            <a:pPr algn="ctr"/>
            <a:r>
              <a:rPr lang="el-GR" sz="2800" b="1" dirty="0" smtClean="0"/>
              <a:t>ΔΙΕΥΘΥΝΤΗΣ ΣΧΕΔΙΑΣΜΟΥ ΠΡΟΪΟΝΤΩΝ</a:t>
            </a:r>
            <a:endParaRPr lang="el-GR" sz="2800" b="1" dirty="0"/>
          </a:p>
        </p:txBody>
      </p:sp>
      <p:pic>
        <p:nvPicPr>
          <p:cNvPr id="3" name="2 - Εικόνα" descr="images (16).jpg"/>
          <p:cNvPicPr>
            <a:picLocks noChangeAspect="1"/>
          </p:cNvPicPr>
          <p:nvPr/>
        </p:nvPicPr>
        <p:blipFill>
          <a:blip r:embed="rId6" cstate="email"/>
          <a:stretch>
            <a:fillRect/>
          </a:stretch>
        </p:blipFill>
        <p:spPr>
          <a:xfrm>
            <a:off x="6444208" y="1700808"/>
            <a:ext cx="2232248" cy="187220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4 - TextBox"/>
          <p:cNvSpPr txBox="1"/>
          <p:nvPr/>
        </p:nvSpPr>
        <p:spPr>
          <a:xfrm>
            <a:off x="683568" y="1700808"/>
            <a:ext cx="5760640" cy="2031325"/>
          </a:xfrm>
          <a:prstGeom prst="rect">
            <a:avLst/>
          </a:prstGeom>
          <a:noFill/>
        </p:spPr>
        <p:txBody>
          <a:bodyPr wrap="square" rtlCol="0">
            <a:spAutoFit/>
          </a:bodyPr>
          <a:lstStyle/>
          <a:p>
            <a:pPr algn="just"/>
            <a:r>
              <a:rPr lang="el-GR" b="1" i="1" dirty="0" smtClean="0"/>
              <a:t>Έχει την ευθύνη για την σχεδίαση νέων αγαθών ή με την βελτίωση των ήδη υπαρχόντων</a:t>
            </a:r>
            <a:r>
              <a:rPr lang="el-GR" dirty="0" smtClean="0"/>
              <a:t>.</a:t>
            </a:r>
          </a:p>
          <a:p>
            <a:pPr algn="just"/>
            <a:endParaRPr lang="el-GR" dirty="0" smtClean="0"/>
          </a:p>
          <a:p>
            <a:pPr algn="just"/>
            <a:r>
              <a:rPr lang="el-GR" b="1" i="1" dirty="0" smtClean="0"/>
              <a:t>Ορισμένα από τα βασικά καθήκοντα του είναι :</a:t>
            </a:r>
            <a:endParaRPr lang="el-GR" b="1" dirty="0" smtClean="0"/>
          </a:p>
          <a:p>
            <a:pPr algn="just"/>
            <a:endParaRPr lang="el-GR" dirty="0"/>
          </a:p>
        </p:txBody>
      </p:sp>
      <p:sp>
        <p:nvSpPr>
          <p:cNvPr id="7" name="6 - TextBox"/>
          <p:cNvSpPr txBox="1"/>
          <p:nvPr/>
        </p:nvSpPr>
        <p:spPr>
          <a:xfrm>
            <a:off x="683568" y="3789040"/>
            <a:ext cx="7992888" cy="2031325"/>
          </a:xfrm>
          <a:prstGeom prst="rect">
            <a:avLst/>
          </a:prstGeom>
          <a:noFill/>
        </p:spPr>
        <p:txBody>
          <a:bodyPr wrap="square" rtlCol="0">
            <a:spAutoFit/>
          </a:bodyPr>
          <a:lstStyle/>
          <a:p>
            <a:pPr>
              <a:buFont typeface="Wingdings" pitchFamily="2" charset="2"/>
              <a:buChar char="Ø"/>
            </a:pPr>
            <a:r>
              <a:rPr lang="el-GR" dirty="0" smtClean="0"/>
              <a:t>  Οι ιδέες για νέα αγαθά σχεδιάζονται πρόχειρα ( σκαρίφημα )</a:t>
            </a:r>
          </a:p>
          <a:p>
            <a:pPr>
              <a:buFont typeface="Wingdings" pitchFamily="2" charset="2"/>
              <a:buChar char="Ø"/>
            </a:pPr>
            <a:r>
              <a:rPr lang="el-GR" dirty="0" smtClean="0"/>
              <a:t>  Επιλέγεται η καλύτερη ιδέα και σχεδιάζεται στον Η/Υ.</a:t>
            </a:r>
          </a:p>
          <a:p>
            <a:pPr>
              <a:buFont typeface="Wingdings" pitchFamily="2" charset="2"/>
              <a:buChar char="Ø"/>
            </a:pPr>
            <a:r>
              <a:rPr lang="el-GR" dirty="0" smtClean="0"/>
              <a:t>  Κατασκευάζεται το αρχικό δείγμα.</a:t>
            </a:r>
          </a:p>
          <a:p>
            <a:pPr>
              <a:buFont typeface="Wingdings" pitchFamily="2" charset="2"/>
              <a:buChar char="Ø"/>
            </a:pPr>
            <a:r>
              <a:rPr lang="el-GR" dirty="0" smtClean="0"/>
              <a:t>  Γίνεται η δοκιμή του πρωτοτύπου.</a:t>
            </a:r>
          </a:p>
          <a:p>
            <a:pPr>
              <a:buFont typeface="Wingdings" pitchFamily="2" charset="2"/>
              <a:buChar char="Ø"/>
            </a:pPr>
            <a:r>
              <a:rPr lang="el-GR" dirty="0" smtClean="0"/>
              <a:t>  Γίνονται συνεχείς έλεγχοι και τροποποιήσεις.</a:t>
            </a:r>
          </a:p>
          <a:p>
            <a:pPr>
              <a:buFont typeface="Wingdings" pitchFamily="2" charset="2"/>
              <a:buChar char="Ø"/>
            </a:pPr>
            <a:r>
              <a:rPr lang="el-GR" dirty="0" smtClean="0"/>
              <a:t>  Κατασκευάζεται το τελικό αγαθό.</a:t>
            </a:r>
          </a:p>
          <a:p>
            <a:pPr>
              <a:buFont typeface="Wingdings" pitchFamily="2" charset="2"/>
              <a:buChar char="Ø"/>
            </a:pPr>
            <a:r>
              <a:rPr lang="el-GR" dirty="0" smtClean="0"/>
              <a:t>  Καθορίζει τα χαρακτηριστικά των αγαθών.</a:t>
            </a:r>
          </a:p>
        </p:txBody>
      </p:sp>
    </p:spTree>
  </p:cSld>
  <p:clrMapOvr>
    <a:masterClrMapping/>
  </p:clrMapOvr>
  <p:transition spd="slow">
    <p:strips dir="ru"/>
    <p:sndAc>
      <p:stSnd>
        <p:snd r:embed="rId2" name="drumroll.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ed Zeppelin - Kashmir .wav"/>
                                        </p:tgtEl>
                                      </p:cMediaNode>
                                    </p:audio>
                                  </p:sub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2000" fill="hold"/>
                                        <p:tgtEl>
                                          <p:spTgt spid="5"/>
                                        </p:tgtEl>
                                        <p:attrNameLst>
                                          <p:attrName>ppt_w</p:attrName>
                                        </p:attrNameLst>
                                      </p:cBhvr>
                                      <p:tavLst>
                                        <p:tav tm="0">
                                          <p:val>
                                            <p:strVal val="#ppt_w*0.70"/>
                                          </p:val>
                                        </p:tav>
                                        <p:tav tm="100000">
                                          <p:val>
                                            <p:strVal val="#ppt_w"/>
                                          </p:val>
                                        </p:tav>
                                      </p:tavLst>
                                    </p:anim>
                                    <p:anim calcmode="lin" valueType="num">
                                      <p:cBhvr>
                                        <p:cTn id="15" dur="2000" fill="hold"/>
                                        <p:tgtEl>
                                          <p:spTgt spid="5"/>
                                        </p:tgtEl>
                                        <p:attrNameLst>
                                          <p:attrName>ppt_h</p:attrName>
                                        </p:attrNameLst>
                                      </p:cBhvr>
                                      <p:tavLst>
                                        <p:tav tm="0">
                                          <p:val>
                                            <p:strVal val="#ppt_h"/>
                                          </p:val>
                                        </p:tav>
                                        <p:tav tm="100000">
                                          <p:val>
                                            <p:strVal val="#ppt_h"/>
                                          </p:val>
                                        </p:tav>
                                      </p:tavLst>
                                    </p:anim>
                                    <p:animEffect transition="in" filter="fade">
                                      <p:cBhvr>
                                        <p:cTn id="16" dur="20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Led Zeppelin - Kashmir .wav"/>
                                        </p:tgtEl>
                                      </p:cMediaNode>
                                    </p:audio>
                                  </p:sub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2000" fill="hold"/>
                                        <p:tgtEl>
                                          <p:spTgt spid="3"/>
                                        </p:tgtEl>
                                        <p:attrNameLst>
                                          <p:attrName>ppt_w</p:attrName>
                                        </p:attrNameLst>
                                      </p:cBhvr>
                                      <p:tavLst>
                                        <p:tav tm="0">
                                          <p:val>
                                            <p:strVal val="#ppt_w*0.70"/>
                                          </p:val>
                                        </p:tav>
                                        <p:tav tm="100000">
                                          <p:val>
                                            <p:strVal val="#ppt_w"/>
                                          </p:val>
                                        </p:tav>
                                      </p:tavLst>
                                    </p:anim>
                                    <p:anim calcmode="lin" valueType="num">
                                      <p:cBhvr>
                                        <p:cTn id="22" dur="2000" fill="hold"/>
                                        <p:tgtEl>
                                          <p:spTgt spid="3"/>
                                        </p:tgtEl>
                                        <p:attrNameLst>
                                          <p:attrName>ppt_h</p:attrName>
                                        </p:attrNameLst>
                                      </p:cBhvr>
                                      <p:tavLst>
                                        <p:tav tm="0">
                                          <p:val>
                                            <p:strVal val="#ppt_h"/>
                                          </p:val>
                                        </p:tav>
                                        <p:tav tm="100000">
                                          <p:val>
                                            <p:strVal val="#ppt_h"/>
                                          </p:val>
                                        </p:tav>
                                      </p:tavLst>
                                    </p:anim>
                                    <p:animEffect transition="in" filter="fade">
                                      <p:cBhvr>
                                        <p:cTn id="23" dur="2000"/>
                                        <p:tgtEl>
                                          <p:spTgt spid="3"/>
                                        </p:tgtEl>
                                      </p:cBhvr>
                                    </p:animEffect>
                                  </p:childTnLst>
                                  <p:subTnLst>
                                    <p:audio>
                                      <p:cMediaNode>
                                        <p:cTn display="0" masterRel="sameClick">
                                          <p:stCondLst>
                                            <p:cond evt="begin" delay="0">
                                              <p:tn val="19"/>
                                            </p:cond>
                                          </p:stCondLst>
                                          <p:endCondLst>
                                            <p:cond evt="onStopAudio" delay="0">
                                              <p:tgtEl>
                                                <p:sldTgt/>
                                              </p:tgtEl>
                                            </p:cond>
                                          </p:endCondLst>
                                        </p:cTn>
                                        <p:tgtEl>
                                          <p:sndTgt r:embed="rId3" name="Led Zeppelin - Kashmir .wav"/>
                                        </p:tgtEl>
                                      </p:cMediaNode>
                                    </p:audio>
                                  </p:sub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 calcmode="lin" valueType="num">
                                      <p:cBhvr>
                                        <p:cTn id="28" dur="2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29" dur="2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30" dur="2000"/>
                                        <p:tgtEl>
                                          <p:spTgt spid="7">
                                            <p:txEl>
                                              <p:pRg st="0" end="0"/>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4" name="voltage.wav"/>
                                        </p:tgtEl>
                                      </p:cMediaNode>
                                    </p:audio>
                                  </p:sub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 calcmode="lin" valueType="num">
                                      <p:cBhvr>
                                        <p:cTn id="35" dur="20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36" dur="2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37" dur="2000"/>
                                        <p:tgtEl>
                                          <p:spTgt spid="7">
                                            <p:txEl>
                                              <p:pRg st="1" end="1"/>
                                            </p:txEl>
                                          </p:spTgt>
                                        </p:tgtEl>
                                      </p:cBhvr>
                                    </p:animEffect>
                                  </p:childTnLst>
                                  <p:subTnLst>
                                    <p:audio>
                                      <p:cMediaNode>
                                        <p:cTn display="0" masterRel="sameClick">
                                          <p:stCondLst>
                                            <p:cond evt="begin" delay="0">
                                              <p:tn val="33"/>
                                            </p:cond>
                                          </p:stCondLst>
                                          <p:endCondLst>
                                            <p:cond evt="onStopAudio" delay="0">
                                              <p:tgtEl>
                                                <p:sldTgt/>
                                              </p:tgtEl>
                                            </p:cond>
                                          </p:endCondLst>
                                        </p:cTn>
                                        <p:tgtEl>
                                          <p:sndTgt r:embed="rId4" name="voltage.wav"/>
                                        </p:tgtEl>
                                      </p:cMediaNode>
                                    </p:audio>
                                  </p:sub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7">
                                            <p:txEl>
                                              <p:pRg st="2" end="2"/>
                                            </p:txEl>
                                          </p:spTgt>
                                        </p:tgtEl>
                                        <p:attrNameLst>
                                          <p:attrName>style.visibility</p:attrName>
                                        </p:attrNameLst>
                                      </p:cBhvr>
                                      <p:to>
                                        <p:strVal val="visible"/>
                                      </p:to>
                                    </p:set>
                                    <p:anim calcmode="lin" valueType="num">
                                      <p:cBhvr>
                                        <p:cTn id="42" dur="20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43" dur="2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44" dur="2000"/>
                                        <p:tgtEl>
                                          <p:spTgt spid="7">
                                            <p:txEl>
                                              <p:pRg st="2" end="2"/>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4" name="voltage.wav"/>
                                        </p:tgtEl>
                                      </p:cMediaNode>
                                    </p:audio>
                                  </p:sub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anim calcmode="lin" valueType="num">
                                      <p:cBhvr>
                                        <p:cTn id="49" dur="2000" fill="hold"/>
                                        <p:tgtEl>
                                          <p:spTgt spid="7">
                                            <p:txEl>
                                              <p:pRg st="3" end="3"/>
                                            </p:txEl>
                                          </p:spTgt>
                                        </p:tgtEl>
                                        <p:attrNameLst>
                                          <p:attrName>ppt_w</p:attrName>
                                        </p:attrNameLst>
                                      </p:cBhvr>
                                      <p:tavLst>
                                        <p:tav tm="0">
                                          <p:val>
                                            <p:strVal val="#ppt_w*0.70"/>
                                          </p:val>
                                        </p:tav>
                                        <p:tav tm="100000">
                                          <p:val>
                                            <p:strVal val="#ppt_w"/>
                                          </p:val>
                                        </p:tav>
                                      </p:tavLst>
                                    </p:anim>
                                    <p:anim calcmode="lin" valueType="num">
                                      <p:cBhvr>
                                        <p:cTn id="50" dur="2000" fill="hold"/>
                                        <p:tgtEl>
                                          <p:spTgt spid="7">
                                            <p:txEl>
                                              <p:pRg st="3" end="3"/>
                                            </p:txEl>
                                          </p:spTgt>
                                        </p:tgtEl>
                                        <p:attrNameLst>
                                          <p:attrName>ppt_h</p:attrName>
                                        </p:attrNameLst>
                                      </p:cBhvr>
                                      <p:tavLst>
                                        <p:tav tm="0">
                                          <p:val>
                                            <p:strVal val="#ppt_h"/>
                                          </p:val>
                                        </p:tav>
                                        <p:tav tm="100000">
                                          <p:val>
                                            <p:strVal val="#ppt_h"/>
                                          </p:val>
                                        </p:tav>
                                      </p:tavLst>
                                    </p:anim>
                                    <p:animEffect transition="in" filter="fade">
                                      <p:cBhvr>
                                        <p:cTn id="51" dur="2000"/>
                                        <p:tgtEl>
                                          <p:spTgt spid="7">
                                            <p:txEl>
                                              <p:pRg st="3" end="3"/>
                                            </p:txEl>
                                          </p:spTgt>
                                        </p:tgtEl>
                                      </p:cBhvr>
                                    </p:animEffect>
                                  </p:childTnLst>
                                  <p:subTnLst>
                                    <p:audio>
                                      <p:cMediaNode>
                                        <p:cTn display="0" masterRel="sameClick">
                                          <p:stCondLst>
                                            <p:cond evt="begin" delay="0">
                                              <p:tn val="47"/>
                                            </p:cond>
                                          </p:stCondLst>
                                          <p:endCondLst>
                                            <p:cond evt="onStopAudio" delay="0">
                                              <p:tgtEl>
                                                <p:sldTgt/>
                                              </p:tgtEl>
                                            </p:cond>
                                          </p:endCondLst>
                                        </p:cTn>
                                        <p:tgtEl>
                                          <p:sndTgt r:embed="rId4" name="voltage.wav"/>
                                        </p:tgtEl>
                                      </p:cMediaNode>
                                    </p:audio>
                                  </p:sub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7">
                                            <p:txEl>
                                              <p:pRg st="4" end="4"/>
                                            </p:txEl>
                                          </p:spTgt>
                                        </p:tgtEl>
                                        <p:attrNameLst>
                                          <p:attrName>style.visibility</p:attrName>
                                        </p:attrNameLst>
                                      </p:cBhvr>
                                      <p:to>
                                        <p:strVal val="visible"/>
                                      </p:to>
                                    </p:set>
                                    <p:anim calcmode="lin" valueType="num">
                                      <p:cBhvr>
                                        <p:cTn id="56" dur="2000" fill="hold"/>
                                        <p:tgtEl>
                                          <p:spTgt spid="7">
                                            <p:txEl>
                                              <p:pRg st="4" end="4"/>
                                            </p:txEl>
                                          </p:spTgt>
                                        </p:tgtEl>
                                        <p:attrNameLst>
                                          <p:attrName>ppt_w</p:attrName>
                                        </p:attrNameLst>
                                      </p:cBhvr>
                                      <p:tavLst>
                                        <p:tav tm="0">
                                          <p:val>
                                            <p:strVal val="#ppt_w*0.70"/>
                                          </p:val>
                                        </p:tav>
                                        <p:tav tm="100000">
                                          <p:val>
                                            <p:strVal val="#ppt_w"/>
                                          </p:val>
                                        </p:tav>
                                      </p:tavLst>
                                    </p:anim>
                                    <p:anim calcmode="lin" valueType="num">
                                      <p:cBhvr>
                                        <p:cTn id="57" dur="2000" fill="hold"/>
                                        <p:tgtEl>
                                          <p:spTgt spid="7">
                                            <p:txEl>
                                              <p:pRg st="4" end="4"/>
                                            </p:txEl>
                                          </p:spTgt>
                                        </p:tgtEl>
                                        <p:attrNameLst>
                                          <p:attrName>ppt_h</p:attrName>
                                        </p:attrNameLst>
                                      </p:cBhvr>
                                      <p:tavLst>
                                        <p:tav tm="0">
                                          <p:val>
                                            <p:strVal val="#ppt_h"/>
                                          </p:val>
                                        </p:tav>
                                        <p:tav tm="100000">
                                          <p:val>
                                            <p:strVal val="#ppt_h"/>
                                          </p:val>
                                        </p:tav>
                                      </p:tavLst>
                                    </p:anim>
                                    <p:animEffect transition="in" filter="fade">
                                      <p:cBhvr>
                                        <p:cTn id="58" dur="2000"/>
                                        <p:tgtEl>
                                          <p:spTgt spid="7">
                                            <p:txEl>
                                              <p:pRg st="4" end="4"/>
                                            </p:txEl>
                                          </p:spTgt>
                                        </p:tgtEl>
                                      </p:cBhvr>
                                    </p:animEffect>
                                  </p:childTnLst>
                                  <p:subTnLst>
                                    <p:audio>
                                      <p:cMediaNode>
                                        <p:cTn display="0" masterRel="sameClick">
                                          <p:stCondLst>
                                            <p:cond evt="begin" delay="0">
                                              <p:tn val="54"/>
                                            </p:cond>
                                          </p:stCondLst>
                                          <p:endCondLst>
                                            <p:cond evt="onStopAudio" delay="0">
                                              <p:tgtEl>
                                                <p:sldTgt/>
                                              </p:tgtEl>
                                            </p:cond>
                                          </p:endCondLst>
                                        </p:cTn>
                                        <p:tgtEl>
                                          <p:sndTgt r:embed="rId4" name="voltage.wav"/>
                                        </p:tgtEl>
                                      </p:cMediaNode>
                                    </p:audio>
                                  </p:sub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7">
                                            <p:txEl>
                                              <p:pRg st="5" end="5"/>
                                            </p:txEl>
                                          </p:spTgt>
                                        </p:tgtEl>
                                        <p:attrNameLst>
                                          <p:attrName>style.visibility</p:attrName>
                                        </p:attrNameLst>
                                      </p:cBhvr>
                                      <p:to>
                                        <p:strVal val="visible"/>
                                      </p:to>
                                    </p:set>
                                    <p:anim calcmode="lin" valueType="num">
                                      <p:cBhvr>
                                        <p:cTn id="63" dur="2000" fill="hold"/>
                                        <p:tgtEl>
                                          <p:spTgt spid="7">
                                            <p:txEl>
                                              <p:pRg st="5" end="5"/>
                                            </p:txEl>
                                          </p:spTgt>
                                        </p:tgtEl>
                                        <p:attrNameLst>
                                          <p:attrName>ppt_w</p:attrName>
                                        </p:attrNameLst>
                                      </p:cBhvr>
                                      <p:tavLst>
                                        <p:tav tm="0">
                                          <p:val>
                                            <p:strVal val="#ppt_w*0.70"/>
                                          </p:val>
                                        </p:tav>
                                        <p:tav tm="100000">
                                          <p:val>
                                            <p:strVal val="#ppt_w"/>
                                          </p:val>
                                        </p:tav>
                                      </p:tavLst>
                                    </p:anim>
                                    <p:anim calcmode="lin" valueType="num">
                                      <p:cBhvr>
                                        <p:cTn id="64" dur="2000" fill="hold"/>
                                        <p:tgtEl>
                                          <p:spTgt spid="7">
                                            <p:txEl>
                                              <p:pRg st="5" end="5"/>
                                            </p:txEl>
                                          </p:spTgt>
                                        </p:tgtEl>
                                        <p:attrNameLst>
                                          <p:attrName>ppt_h</p:attrName>
                                        </p:attrNameLst>
                                      </p:cBhvr>
                                      <p:tavLst>
                                        <p:tav tm="0">
                                          <p:val>
                                            <p:strVal val="#ppt_h"/>
                                          </p:val>
                                        </p:tav>
                                        <p:tav tm="100000">
                                          <p:val>
                                            <p:strVal val="#ppt_h"/>
                                          </p:val>
                                        </p:tav>
                                      </p:tavLst>
                                    </p:anim>
                                    <p:animEffect transition="in" filter="fade">
                                      <p:cBhvr>
                                        <p:cTn id="65" dur="2000"/>
                                        <p:tgtEl>
                                          <p:spTgt spid="7">
                                            <p:txEl>
                                              <p:pRg st="5" end="5"/>
                                            </p:txEl>
                                          </p:spTgt>
                                        </p:tgtEl>
                                      </p:cBhvr>
                                    </p:animEffect>
                                  </p:childTnLst>
                                  <p:subTnLst>
                                    <p:audio>
                                      <p:cMediaNode>
                                        <p:cTn display="0" masterRel="sameClick">
                                          <p:stCondLst>
                                            <p:cond evt="begin" delay="0">
                                              <p:tn val="61"/>
                                            </p:cond>
                                          </p:stCondLst>
                                          <p:endCondLst>
                                            <p:cond evt="onStopAudio" delay="0">
                                              <p:tgtEl>
                                                <p:sldTgt/>
                                              </p:tgtEl>
                                            </p:cond>
                                          </p:endCondLst>
                                        </p:cTn>
                                        <p:tgtEl>
                                          <p:sndTgt r:embed="rId4" name="voltage.wav"/>
                                        </p:tgtEl>
                                      </p:cMediaNode>
                                    </p:audio>
                                  </p:sub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7">
                                            <p:txEl>
                                              <p:pRg st="6" end="6"/>
                                            </p:txEl>
                                          </p:spTgt>
                                        </p:tgtEl>
                                        <p:attrNameLst>
                                          <p:attrName>style.visibility</p:attrName>
                                        </p:attrNameLst>
                                      </p:cBhvr>
                                      <p:to>
                                        <p:strVal val="visible"/>
                                      </p:to>
                                    </p:set>
                                    <p:anim calcmode="lin" valueType="num">
                                      <p:cBhvr>
                                        <p:cTn id="70" dur="2000" fill="hold"/>
                                        <p:tgtEl>
                                          <p:spTgt spid="7">
                                            <p:txEl>
                                              <p:pRg st="6" end="6"/>
                                            </p:txEl>
                                          </p:spTgt>
                                        </p:tgtEl>
                                        <p:attrNameLst>
                                          <p:attrName>ppt_w</p:attrName>
                                        </p:attrNameLst>
                                      </p:cBhvr>
                                      <p:tavLst>
                                        <p:tav tm="0">
                                          <p:val>
                                            <p:strVal val="#ppt_w*0.70"/>
                                          </p:val>
                                        </p:tav>
                                        <p:tav tm="100000">
                                          <p:val>
                                            <p:strVal val="#ppt_w"/>
                                          </p:val>
                                        </p:tav>
                                      </p:tavLst>
                                    </p:anim>
                                    <p:anim calcmode="lin" valueType="num">
                                      <p:cBhvr>
                                        <p:cTn id="71" dur="2000" fill="hold"/>
                                        <p:tgtEl>
                                          <p:spTgt spid="7">
                                            <p:txEl>
                                              <p:pRg st="6" end="6"/>
                                            </p:txEl>
                                          </p:spTgt>
                                        </p:tgtEl>
                                        <p:attrNameLst>
                                          <p:attrName>ppt_h</p:attrName>
                                        </p:attrNameLst>
                                      </p:cBhvr>
                                      <p:tavLst>
                                        <p:tav tm="0">
                                          <p:val>
                                            <p:strVal val="#ppt_h"/>
                                          </p:val>
                                        </p:tav>
                                        <p:tav tm="100000">
                                          <p:val>
                                            <p:strVal val="#ppt_h"/>
                                          </p:val>
                                        </p:tav>
                                      </p:tavLst>
                                    </p:anim>
                                    <p:animEffect transition="in" filter="fade">
                                      <p:cBhvr>
                                        <p:cTn id="72" dur="2000"/>
                                        <p:tgtEl>
                                          <p:spTgt spid="7">
                                            <p:txEl>
                                              <p:pRg st="6" end="6"/>
                                            </p:txEl>
                                          </p:spTgt>
                                        </p:tgtEl>
                                      </p:cBhvr>
                                    </p:animEffect>
                                  </p:childTnLst>
                                  <p:subTnLst>
                                    <p:audio>
                                      <p:cMediaNode>
                                        <p:cTn display="0" masterRel="sameClick">
                                          <p:stCondLst>
                                            <p:cond evt="begin" delay="0">
                                              <p:tn val="68"/>
                                            </p:cond>
                                          </p:stCondLst>
                                          <p:endCondLst>
                                            <p:cond evt="onStopAudio" delay="0">
                                              <p:tgtEl>
                                                <p:sldTgt/>
                                              </p:tgtEl>
                                            </p:cond>
                                          </p:endCondLst>
                                        </p:cTn>
                                        <p:tgtEl>
                                          <p:sndTgt r:embed="rId4"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683568" y="476672"/>
            <a:ext cx="7560840" cy="1138773"/>
          </a:xfrm>
          <a:prstGeom prst="rect">
            <a:avLst/>
          </a:prstGeom>
          <a:blipFill>
            <a:blip r:embed="rId5" cstate="email"/>
            <a:tile tx="0" ty="0" sx="100000" sy="100000" flip="none" algn="tl"/>
          </a:blipFill>
          <a:effectLst>
            <a:glow rad="139700">
              <a:schemeClr val="accent3">
                <a:satMod val="175000"/>
                <a:alpha val="40000"/>
              </a:schemeClr>
            </a:glow>
            <a:softEdge rad="31750"/>
          </a:effectLst>
          <a:scene3d>
            <a:camera prst="perspectiveFront"/>
            <a:lightRig rig="threePt" dir="t"/>
          </a:scene3d>
          <a:sp3d>
            <a:bevelT w="165100" prst="coolSlant"/>
          </a:sp3d>
        </p:spPr>
        <p:txBody>
          <a:bodyPr wrap="square" rtlCol="0">
            <a:spAutoFit/>
          </a:bodyPr>
          <a:lstStyle/>
          <a:p>
            <a:pPr algn="ctr"/>
            <a:r>
              <a:rPr lang="el-GR" sz="4000" b="1" dirty="0" smtClean="0"/>
              <a:t> </a:t>
            </a:r>
            <a:r>
              <a:rPr lang="el-GR" sz="2800" b="1" dirty="0" smtClean="0"/>
              <a:t>ΔΙΕΥΘΥΝΤΗΣ ΕΡΕΥΝΑΣ ΚΑΙ ΑΝΑΠΤΥΞΗΣ</a:t>
            </a:r>
            <a:endParaRPr lang="el-GR" sz="2800" b="1" dirty="0"/>
          </a:p>
        </p:txBody>
      </p:sp>
      <p:pic>
        <p:nvPicPr>
          <p:cNvPr id="3" name="2 - Εικόνα" descr="images (21).jpg"/>
          <p:cNvPicPr>
            <a:picLocks noChangeAspect="1"/>
          </p:cNvPicPr>
          <p:nvPr/>
        </p:nvPicPr>
        <p:blipFill>
          <a:blip r:embed="rId6" cstate="email"/>
          <a:srcRect/>
          <a:stretch>
            <a:fillRect/>
          </a:stretch>
        </p:blipFill>
        <p:spPr>
          <a:xfrm>
            <a:off x="6660232" y="1844824"/>
            <a:ext cx="1800200" cy="18002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4" name="3 - Ορθογώνιο"/>
          <p:cNvSpPr/>
          <p:nvPr/>
        </p:nvSpPr>
        <p:spPr>
          <a:xfrm>
            <a:off x="683568" y="1772816"/>
            <a:ext cx="5976664" cy="2585323"/>
          </a:xfrm>
          <a:prstGeom prst="rect">
            <a:avLst/>
          </a:prstGeom>
        </p:spPr>
        <p:txBody>
          <a:bodyPr wrap="square">
            <a:spAutoFit/>
          </a:bodyPr>
          <a:lstStyle/>
          <a:p>
            <a:pPr algn="just"/>
            <a:r>
              <a:rPr lang="el-GR" b="1" i="1" dirty="0" smtClean="0"/>
              <a:t>Είναι υπεύθυνος για την επιστημονική οργάνωση και τη διεξαγωγή ερευνών και πειραμάτων με σκοπό να βελτιώσει τόσο τα προϊόντα που παράγει η βιομηχανία , όσο και τις διαδικασίες παραγωγής. Το τμήμα αποτελείται από ερευνητές υψηλών προσόντων και διαφόρων επιστημονικών ειδικοτήτων. </a:t>
            </a:r>
            <a:endParaRPr lang="el-GR" b="1" dirty="0" smtClean="0"/>
          </a:p>
          <a:p>
            <a:pPr algn="just"/>
            <a:endParaRPr lang="el-GR" b="1" i="1" dirty="0" smtClean="0"/>
          </a:p>
        </p:txBody>
      </p:sp>
      <p:sp>
        <p:nvSpPr>
          <p:cNvPr id="5" name="4 - TextBox"/>
          <p:cNvSpPr txBox="1"/>
          <p:nvPr/>
        </p:nvSpPr>
        <p:spPr>
          <a:xfrm>
            <a:off x="827584" y="4221088"/>
            <a:ext cx="7776864" cy="2031325"/>
          </a:xfrm>
          <a:prstGeom prst="rect">
            <a:avLst/>
          </a:prstGeom>
          <a:noFill/>
        </p:spPr>
        <p:txBody>
          <a:bodyPr wrap="square" rtlCol="0">
            <a:spAutoFit/>
          </a:bodyPr>
          <a:lstStyle/>
          <a:p>
            <a:pPr>
              <a:buFont typeface="Wingdings" pitchFamily="2" charset="2"/>
              <a:buChar char="Ø"/>
            </a:pPr>
            <a:r>
              <a:rPr lang="el-GR" dirty="0" smtClean="0"/>
              <a:t> Συνεχής έρευνα για δημιουργία , βελτίωση και εφαρμογή νέων</a:t>
            </a:r>
          </a:p>
          <a:p>
            <a:r>
              <a:rPr lang="el-GR" dirty="0" smtClean="0"/>
              <a:t>    τεχνολογιών στην παραγωγή των αγαθών .</a:t>
            </a:r>
          </a:p>
          <a:p>
            <a:pPr>
              <a:buFont typeface="Wingdings" pitchFamily="2" charset="2"/>
              <a:buChar char="Ø"/>
            </a:pPr>
            <a:r>
              <a:rPr lang="el-GR" dirty="0" smtClean="0"/>
              <a:t> Συνεργασία με το τμήμα μάρκετινγκ για την ενημέρωση με τα </a:t>
            </a:r>
          </a:p>
          <a:p>
            <a:r>
              <a:rPr lang="el-GR" dirty="0" smtClean="0"/>
              <a:t>    αγαθά που έχουν περισσότερη ζήτηση και προσανατολισμό των</a:t>
            </a:r>
          </a:p>
          <a:p>
            <a:r>
              <a:rPr lang="el-GR" dirty="0" smtClean="0"/>
              <a:t>    ερευνών προς τα αγαθά αυτά.</a:t>
            </a:r>
          </a:p>
          <a:p>
            <a:pPr>
              <a:buFont typeface="Wingdings" pitchFamily="2" charset="2"/>
              <a:buChar char="Ø"/>
            </a:pPr>
            <a:r>
              <a:rPr lang="el-GR" dirty="0" smtClean="0"/>
              <a:t> Συνεργασία με ερευνητικά ιδρύματα και σε πολλές περιπτώσεις</a:t>
            </a:r>
          </a:p>
          <a:p>
            <a:r>
              <a:rPr lang="el-GR" dirty="0" smtClean="0"/>
              <a:t>    χρηματοδότηση των ερευνών που πραγματοποιούν.</a:t>
            </a:r>
            <a:endParaRPr lang="el-GR" dirty="0"/>
          </a:p>
        </p:txBody>
      </p:sp>
    </p:spTree>
  </p:cSld>
  <p:clrMapOvr>
    <a:masterClrMapping/>
  </p:clrMapOvr>
  <p:transition spd="slow">
    <p:strips dir="ru"/>
    <p:sndAc>
      <p:stSnd>
        <p:snd r:embed="rId2" name="drumroll.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ed Zeppelin-Stairway to Heaven -00_03_19.wav"/>
                                        </p:tgtEl>
                                      </p:cMediaNode>
                                    </p:audio>
                                  </p:sub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2000" fill="hold"/>
                                        <p:tgtEl>
                                          <p:spTgt spid="3"/>
                                        </p:tgtEl>
                                        <p:attrNameLst>
                                          <p:attrName>ppt_w</p:attrName>
                                        </p:attrNameLst>
                                      </p:cBhvr>
                                      <p:tavLst>
                                        <p:tav tm="0">
                                          <p:val>
                                            <p:strVal val="#ppt_w*0.70"/>
                                          </p:val>
                                        </p:tav>
                                        <p:tav tm="100000">
                                          <p:val>
                                            <p:strVal val="#ppt_w"/>
                                          </p:val>
                                        </p:tav>
                                      </p:tavLst>
                                    </p:anim>
                                    <p:anim calcmode="lin" valueType="num">
                                      <p:cBhvr>
                                        <p:cTn id="15" dur="2000" fill="hold"/>
                                        <p:tgtEl>
                                          <p:spTgt spid="3"/>
                                        </p:tgtEl>
                                        <p:attrNameLst>
                                          <p:attrName>ppt_h</p:attrName>
                                        </p:attrNameLst>
                                      </p:cBhvr>
                                      <p:tavLst>
                                        <p:tav tm="0">
                                          <p:val>
                                            <p:strVal val="#ppt_h"/>
                                          </p:val>
                                        </p:tav>
                                        <p:tav tm="100000">
                                          <p:val>
                                            <p:strVal val="#ppt_h"/>
                                          </p:val>
                                        </p:tav>
                                      </p:tavLst>
                                    </p:anim>
                                    <p:animEffect transition="in" filter="fade">
                                      <p:cBhvr>
                                        <p:cTn id="16" dur="20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3" name="Led Zeppelin-Stairway to Heaven -00_03_19.wav"/>
                                        </p:tgtEl>
                                      </p:cMediaNode>
                                    </p:audio>
                                  </p:sub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2000" fill="hold"/>
                                        <p:tgtEl>
                                          <p:spTgt spid="4"/>
                                        </p:tgtEl>
                                        <p:attrNameLst>
                                          <p:attrName>ppt_w</p:attrName>
                                        </p:attrNameLst>
                                      </p:cBhvr>
                                      <p:tavLst>
                                        <p:tav tm="0">
                                          <p:val>
                                            <p:strVal val="#ppt_w*0.70"/>
                                          </p:val>
                                        </p:tav>
                                        <p:tav tm="100000">
                                          <p:val>
                                            <p:strVal val="#ppt_w"/>
                                          </p:val>
                                        </p:tav>
                                      </p:tavLst>
                                    </p:anim>
                                    <p:anim calcmode="lin" valueType="num">
                                      <p:cBhvr>
                                        <p:cTn id="22" dur="2000" fill="hold"/>
                                        <p:tgtEl>
                                          <p:spTgt spid="4"/>
                                        </p:tgtEl>
                                        <p:attrNameLst>
                                          <p:attrName>ppt_h</p:attrName>
                                        </p:attrNameLst>
                                      </p:cBhvr>
                                      <p:tavLst>
                                        <p:tav tm="0">
                                          <p:val>
                                            <p:strVal val="#ppt_h"/>
                                          </p:val>
                                        </p:tav>
                                        <p:tav tm="100000">
                                          <p:val>
                                            <p:strVal val="#ppt_h"/>
                                          </p:val>
                                        </p:tav>
                                      </p:tavLst>
                                    </p:anim>
                                    <p:animEffect transition="in" filter="fade">
                                      <p:cBhvr>
                                        <p:cTn id="23" dur="20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3" name="Led Zeppelin-Stairway to Heaven -00_03_19.wav"/>
                                        </p:tgtEl>
                                      </p:cMediaNode>
                                    </p:audio>
                                  </p:subTnLst>
                                </p:cTn>
                              </p:par>
                            </p:childTnLst>
                          </p:cTn>
                        </p:par>
                      </p:childTnLst>
                    </p:cTn>
                  </p:par>
                  <p:par>
                    <p:cTn id="24" fill="hold">
                      <p:stCondLst>
                        <p:cond delay="indefinite"/>
                      </p:stCondLst>
                      <p:childTnLst>
                        <p:par>
                          <p:cTn id="25" fill="hold">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fade">
                                      <p:cBhvr>
                                        <p:cTn id="28" dur="2000"/>
                                        <p:tgtEl>
                                          <p:spTgt spid="5">
                                            <p:txEl>
                                              <p:pRg st="0" end="0"/>
                                            </p:txEl>
                                          </p:spTgt>
                                        </p:tgtEl>
                                      </p:cBhvr>
                                    </p:animEffect>
                                    <p:anim calcmode="lin" valueType="num">
                                      <p:cBhvr>
                                        <p:cTn id="29"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0" dur="18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31" dur="200" accel="100000" fill="hold">
                                          <p:stCondLst>
                                            <p:cond delay="1800"/>
                                          </p:stCondLst>
                                        </p:cTn>
                                        <p:tgtEl>
                                          <p:spTgt spid="5">
                                            <p:txEl>
                                              <p:pRg st="0" end="0"/>
                                            </p:txEl>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4" name="breeze.wav"/>
                                        </p:tgtEl>
                                      </p:cMediaNode>
                                    </p:audio>
                                  </p:sub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fade">
                                      <p:cBhvr>
                                        <p:cTn id="36" dur="2000"/>
                                        <p:tgtEl>
                                          <p:spTgt spid="5">
                                            <p:txEl>
                                              <p:pRg st="1" end="1"/>
                                            </p:txEl>
                                          </p:spTgt>
                                        </p:tgtEl>
                                      </p:cBhvr>
                                    </p:animEffect>
                                    <p:anim calcmode="lin" valueType="num">
                                      <p:cBhvr>
                                        <p:cTn id="37" dur="2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8" dur="18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39" dur="200" accel="100000" fill="hold">
                                          <p:stCondLst>
                                            <p:cond delay="1800"/>
                                          </p:stCondLst>
                                        </p:cTn>
                                        <p:tgtEl>
                                          <p:spTgt spid="5">
                                            <p:txEl>
                                              <p:pRg st="1" end="1"/>
                                            </p:txEl>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breeze.wav"/>
                                        </p:tgtEl>
                                      </p:cMediaNode>
                                    </p:audio>
                                  </p:subTnLst>
                                </p:cTn>
                              </p:par>
                            </p:childTnLst>
                          </p:cTn>
                        </p:par>
                      </p:childTnLst>
                    </p:cTn>
                  </p:par>
                  <p:par>
                    <p:cTn id="40" fill="hold">
                      <p:stCondLst>
                        <p:cond delay="indefinite"/>
                      </p:stCondLst>
                      <p:childTnLst>
                        <p:par>
                          <p:cTn id="41" fill="hold">
                            <p:stCondLst>
                              <p:cond delay="0"/>
                            </p:stCondLst>
                            <p:childTnLst>
                              <p:par>
                                <p:cTn id="42" presetID="37" presetClass="entr" presetSubtype="0" fill="hold" grpId="0" nodeType="clickEffect">
                                  <p:stCondLst>
                                    <p:cond delay="0"/>
                                  </p:stCondLst>
                                  <p:childTnLst>
                                    <p:set>
                                      <p:cBhvr>
                                        <p:cTn id="43" dur="1" fill="hold">
                                          <p:stCondLst>
                                            <p:cond delay="0"/>
                                          </p:stCondLst>
                                        </p:cTn>
                                        <p:tgtEl>
                                          <p:spTgt spid="5">
                                            <p:txEl>
                                              <p:pRg st="2" end="2"/>
                                            </p:txEl>
                                          </p:spTgt>
                                        </p:tgtEl>
                                        <p:attrNameLst>
                                          <p:attrName>style.visibility</p:attrName>
                                        </p:attrNameLst>
                                      </p:cBhvr>
                                      <p:to>
                                        <p:strVal val="visible"/>
                                      </p:to>
                                    </p:set>
                                    <p:animEffect transition="in" filter="fade">
                                      <p:cBhvr>
                                        <p:cTn id="44" dur="2000"/>
                                        <p:tgtEl>
                                          <p:spTgt spid="5">
                                            <p:txEl>
                                              <p:pRg st="2" end="2"/>
                                            </p:txEl>
                                          </p:spTgt>
                                        </p:tgtEl>
                                      </p:cBhvr>
                                    </p:animEffect>
                                    <p:anim calcmode="lin" valueType="num">
                                      <p:cBhvr>
                                        <p:cTn id="45" dur="2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46" dur="1800" decel="100000" fill="hold"/>
                                        <p:tgtEl>
                                          <p:spTgt spid="5">
                                            <p:txEl>
                                              <p:pRg st="2" end="2"/>
                                            </p:txEl>
                                          </p:spTgt>
                                        </p:tgtEl>
                                        <p:attrNameLst>
                                          <p:attrName>ppt_y</p:attrName>
                                        </p:attrNameLst>
                                      </p:cBhvr>
                                      <p:tavLst>
                                        <p:tav tm="0">
                                          <p:val>
                                            <p:strVal val="#ppt_y+1"/>
                                          </p:val>
                                        </p:tav>
                                        <p:tav tm="100000">
                                          <p:val>
                                            <p:strVal val="#ppt_y-.03"/>
                                          </p:val>
                                        </p:tav>
                                      </p:tavLst>
                                    </p:anim>
                                    <p:anim calcmode="lin" valueType="num">
                                      <p:cBhvr>
                                        <p:cTn id="47" dur="200" accel="100000" fill="hold">
                                          <p:stCondLst>
                                            <p:cond delay="1800"/>
                                          </p:stCondLst>
                                        </p:cTn>
                                        <p:tgtEl>
                                          <p:spTgt spid="5">
                                            <p:txEl>
                                              <p:pRg st="2" end="2"/>
                                            </p:txEl>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4" name="breeze.wav"/>
                                        </p:tgtEl>
                                      </p:cMediaNode>
                                    </p:audio>
                                  </p:subTnLst>
                                </p:cTn>
                              </p:par>
                            </p:childTnLst>
                          </p:cTn>
                        </p:par>
                      </p:childTnLst>
                    </p:cTn>
                  </p:par>
                  <p:par>
                    <p:cTn id="48" fill="hold">
                      <p:stCondLst>
                        <p:cond delay="indefinite"/>
                      </p:stCondLst>
                      <p:childTnLst>
                        <p:par>
                          <p:cTn id="49" fill="hold">
                            <p:stCondLst>
                              <p:cond delay="0"/>
                            </p:stCondLst>
                            <p:childTnLst>
                              <p:par>
                                <p:cTn id="50" presetID="37" presetClass="entr" presetSubtype="0" fill="hold" grpId="0" nodeType="clickEffect">
                                  <p:stCondLst>
                                    <p:cond delay="0"/>
                                  </p:stCondLst>
                                  <p:childTnLst>
                                    <p:set>
                                      <p:cBhvr>
                                        <p:cTn id="51" dur="1" fill="hold">
                                          <p:stCondLst>
                                            <p:cond delay="0"/>
                                          </p:stCondLst>
                                        </p:cTn>
                                        <p:tgtEl>
                                          <p:spTgt spid="5">
                                            <p:txEl>
                                              <p:pRg st="3" end="3"/>
                                            </p:txEl>
                                          </p:spTgt>
                                        </p:tgtEl>
                                        <p:attrNameLst>
                                          <p:attrName>style.visibility</p:attrName>
                                        </p:attrNameLst>
                                      </p:cBhvr>
                                      <p:to>
                                        <p:strVal val="visible"/>
                                      </p:to>
                                    </p:set>
                                    <p:animEffect transition="in" filter="fade">
                                      <p:cBhvr>
                                        <p:cTn id="52" dur="2000"/>
                                        <p:tgtEl>
                                          <p:spTgt spid="5">
                                            <p:txEl>
                                              <p:pRg st="3" end="3"/>
                                            </p:txEl>
                                          </p:spTgt>
                                        </p:tgtEl>
                                      </p:cBhvr>
                                    </p:animEffect>
                                    <p:anim calcmode="lin" valueType="num">
                                      <p:cBhvr>
                                        <p:cTn id="53" dur="2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54" dur="1800" decel="100000" fill="hold"/>
                                        <p:tgtEl>
                                          <p:spTgt spid="5">
                                            <p:txEl>
                                              <p:pRg st="3" end="3"/>
                                            </p:txEl>
                                          </p:spTgt>
                                        </p:tgtEl>
                                        <p:attrNameLst>
                                          <p:attrName>ppt_y</p:attrName>
                                        </p:attrNameLst>
                                      </p:cBhvr>
                                      <p:tavLst>
                                        <p:tav tm="0">
                                          <p:val>
                                            <p:strVal val="#ppt_y+1"/>
                                          </p:val>
                                        </p:tav>
                                        <p:tav tm="100000">
                                          <p:val>
                                            <p:strVal val="#ppt_y-.03"/>
                                          </p:val>
                                        </p:tav>
                                      </p:tavLst>
                                    </p:anim>
                                    <p:anim calcmode="lin" valueType="num">
                                      <p:cBhvr>
                                        <p:cTn id="55" dur="200" accel="100000" fill="hold">
                                          <p:stCondLst>
                                            <p:cond delay="1800"/>
                                          </p:stCondLst>
                                        </p:cTn>
                                        <p:tgtEl>
                                          <p:spTgt spid="5">
                                            <p:txEl>
                                              <p:pRg st="3" end="3"/>
                                            </p:txEl>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0"/>
                                            </p:cond>
                                          </p:stCondLst>
                                          <p:endCondLst>
                                            <p:cond evt="onStopAudio" delay="0">
                                              <p:tgtEl>
                                                <p:sldTgt/>
                                              </p:tgtEl>
                                            </p:cond>
                                          </p:endCondLst>
                                        </p:cTn>
                                        <p:tgtEl>
                                          <p:sndTgt r:embed="rId4" name="breeze.wav"/>
                                        </p:tgtEl>
                                      </p:cMediaNode>
                                    </p:audio>
                                  </p:subTnLst>
                                </p:cTn>
                              </p:par>
                            </p:childTnLst>
                          </p:cTn>
                        </p:par>
                      </p:childTnLst>
                    </p:cTn>
                  </p:par>
                  <p:par>
                    <p:cTn id="56" fill="hold">
                      <p:stCondLst>
                        <p:cond delay="indefinite"/>
                      </p:stCondLst>
                      <p:childTnLst>
                        <p:par>
                          <p:cTn id="57" fill="hold">
                            <p:stCondLst>
                              <p:cond delay="0"/>
                            </p:stCondLst>
                            <p:childTnLst>
                              <p:par>
                                <p:cTn id="58" presetID="37" presetClass="entr" presetSubtype="0" fill="hold" grpId="0" nodeType="clickEffect">
                                  <p:stCondLst>
                                    <p:cond delay="0"/>
                                  </p:stCondLst>
                                  <p:childTnLst>
                                    <p:set>
                                      <p:cBhvr>
                                        <p:cTn id="59" dur="1" fill="hold">
                                          <p:stCondLst>
                                            <p:cond delay="0"/>
                                          </p:stCondLst>
                                        </p:cTn>
                                        <p:tgtEl>
                                          <p:spTgt spid="5">
                                            <p:txEl>
                                              <p:pRg st="4" end="4"/>
                                            </p:txEl>
                                          </p:spTgt>
                                        </p:tgtEl>
                                        <p:attrNameLst>
                                          <p:attrName>style.visibility</p:attrName>
                                        </p:attrNameLst>
                                      </p:cBhvr>
                                      <p:to>
                                        <p:strVal val="visible"/>
                                      </p:to>
                                    </p:set>
                                    <p:animEffect transition="in" filter="fade">
                                      <p:cBhvr>
                                        <p:cTn id="60" dur="2000"/>
                                        <p:tgtEl>
                                          <p:spTgt spid="5">
                                            <p:txEl>
                                              <p:pRg st="4" end="4"/>
                                            </p:txEl>
                                          </p:spTgt>
                                        </p:tgtEl>
                                      </p:cBhvr>
                                    </p:animEffect>
                                    <p:anim calcmode="lin" valueType="num">
                                      <p:cBhvr>
                                        <p:cTn id="61" dur="2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62" dur="1800" decel="100000" fill="hold"/>
                                        <p:tgtEl>
                                          <p:spTgt spid="5">
                                            <p:txEl>
                                              <p:pRg st="4" end="4"/>
                                            </p:txEl>
                                          </p:spTgt>
                                        </p:tgtEl>
                                        <p:attrNameLst>
                                          <p:attrName>ppt_y</p:attrName>
                                        </p:attrNameLst>
                                      </p:cBhvr>
                                      <p:tavLst>
                                        <p:tav tm="0">
                                          <p:val>
                                            <p:strVal val="#ppt_y+1"/>
                                          </p:val>
                                        </p:tav>
                                        <p:tav tm="100000">
                                          <p:val>
                                            <p:strVal val="#ppt_y-.03"/>
                                          </p:val>
                                        </p:tav>
                                      </p:tavLst>
                                    </p:anim>
                                    <p:anim calcmode="lin" valueType="num">
                                      <p:cBhvr>
                                        <p:cTn id="63" dur="200" accel="100000" fill="hold">
                                          <p:stCondLst>
                                            <p:cond delay="1800"/>
                                          </p:stCondLst>
                                        </p:cTn>
                                        <p:tgtEl>
                                          <p:spTgt spid="5">
                                            <p:txEl>
                                              <p:pRg st="4" end="4"/>
                                            </p:txEl>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4" name="breeze.wav"/>
                                        </p:tgtEl>
                                      </p:cMediaNode>
                                    </p:audio>
                                  </p:subTnLst>
                                </p:cTn>
                              </p:par>
                            </p:childTnLst>
                          </p:cTn>
                        </p:par>
                      </p:childTnLst>
                    </p:cTn>
                  </p:par>
                  <p:par>
                    <p:cTn id="64" fill="hold">
                      <p:stCondLst>
                        <p:cond delay="indefinite"/>
                      </p:stCondLst>
                      <p:childTnLst>
                        <p:par>
                          <p:cTn id="65" fill="hold">
                            <p:stCondLst>
                              <p:cond delay="0"/>
                            </p:stCondLst>
                            <p:childTnLst>
                              <p:par>
                                <p:cTn id="66" presetID="37" presetClass="entr" presetSubtype="0" fill="hold" grpId="0" nodeType="clickEffect">
                                  <p:stCondLst>
                                    <p:cond delay="0"/>
                                  </p:stCondLst>
                                  <p:childTnLst>
                                    <p:set>
                                      <p:cBhvr>
                                        <p:cTn id="67" dur="1" fill="hold">
                                          <p:stCondLst>
                                            <p:cond delay="0"/>
                                          </p:stCondLst>
                                        </p:cTn>
                                        <p:tgtEl>
                                          <p:spTgt spid="5">
                                            <p:txEl>
                                              <p:pRg st="5" end="5"/>
                                            </p:txEl>
                                          </p:spTgt>
                                        </p:tgtEl>
                                        <p:attrNameLst>
                                          <p:attrName>style.visibility</p:attrName>
                                        </p:attrNameLst>
                                      </p:cBhvr>
                                      <p:to>
                                        <p:strVal val="visible"/>
                                      </p:to>
                                    </p:set>
                                    <p:animEffect transition="in" filter="fade">
                                      <p:cBhvr>
                                        <p:cTn id="68" dur="1000"/>
                                        <p:tgtEl>
                                          <p:spTgt spid="5">
                                            <p:txEl>
                                              <p:pRg st="5" end="5"/>
                                            </p:txEl>
                                          </p:spTgt>
                                        </p:tgtEl>
                                      </p:cBhvr>
                                    </p:animEffect>
                                    <p:anim calcmode="lin" valueType="num">
                                      <p:cBhvr>
                                        <p:cTn id="69"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70" dur="900" decel="100000" fill="hold"/>
                                        <p:tgtEl>
                                          <p:spTgt spid="5">
                                            <p:txEl>
                                              <p:pRg st="5" end="5"/>
                                            </p:tx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5">
                                            <p:txEl>
                                              <p:pRg st="5" end="5"/>
                                            </p:txEl>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66"/>
                                            </p:cond>
                                          </p:stCondLst>
                                          <p:endCondLst>
                                            <p:cond evt="onStopAudio" delay="0">
                                              <p:tgtEl>
                                                <p:sldTgt/>
                                              </p:tgtEl>
                                            </p:cond>
                                          </p:endCondLst>
                                        </p:cTn>
                                        <p:tgtEl>
                                          <p:sndTgt r:embed="rId4" name="breeze.wav"/>
                                        </p:tgtEl>
                                      </p:cMediaNode>
                                    </p:audio>
                                  </p:subTnLst>
                                </p:cTn>
                              </p:par>
                            </p:childTnLst>
                          </p:cTn>
                        </p:par>
                      </p:childTnLst>
                    </p:cTn>
                  </p:par>
                  <p:par>
                    <p:cTn id="72" fill="hold">
                      <p:stCondLst>
                        <p:cond delay="indefinite"/>
                      </p:stCondLst>
                      <p:childTnLst>
                        <p:par>
                          <p:cTn id="73" fill="hold">
                            <p:stCondLst>
                              <p:cond delay="0"/>
                            </p:stCondLst>
                            <p:childTnLst>
                              <p:par>
                                <p:cTn id="74" presetID="37" presetClass="entr" presetSubtype="0" fill="hold" grpId="0" nodeType="clickEffect">
                                  <p:stCondLst>
                                    <p:cond delay="0"/>
                                  </p:stCondLst>
                                  <p:childTnLst>
                                    <p:set>
                                      <p:cBhvr>
                                        <p:cTn id="75" dur="1" fill="hold">
                                          <p:stCondLst>
                                            <p:cond delay="0"/>
                                          </p:stCondLst>
                                        </p:cTn>
                                        <p:tgtEl>
                                          <p:spTgt spid="5">
                                            <p:txEl>
                                              <p:pRg st="6" end="6"/>
                                            </p:txEl>
                                          </p:spTgt>
                                        </p:tgtEl>
                                        <p:attrNameLst>
                                          <p:attrName>style.visibility</p:attrName>
                                        </p:attrNameLst>
                                      </p:cBhvr>
                                      <p:to>
                                        <p:strVal val="visible"/>
                                      </p:to>
                                    </p:set>
                                    <p:animEffect transition="in" filter="fade">
                                      <p:cBhvr>
                                        <p:cTn id="76" dur="1000"/>
                                        <p:tgtEl>
                                          <p:spTgt spid="5">
                                            <p:txEl>
                                              <p:pRg st="6" end="6"/>
                                            </p:txEl>
                                          </p:spTgt>
                                        </p:tgtEl>
                                      </p:cBhvr>
                                    </p:animEffect>
                                    <p:anim calcmode="lin" valueType="num">
                                      <p:cBhvr>
                                        <p:cTn id="77"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78" dur="900" decel="100000" fill="hold"/>
                                        <p:tgtEl>
                                          <p:spTgt spid="5">
                                            <p:txEl>
                                              <p:pRg st="6" end="6"/>
                                            </p:txEl>
                                          </p:spTgt>
                                        </p:tgtEl>
                                        <p:attrNameLst>
                                          <p:attrName>ppt_y</p:attrName>
                                        </p:attrNameLst>
                                      </p:cBhvr>
                                      <p:tavLst>
                                        <p:tav tm="0">
                                          <p:val>
                                            <p:strVal val="#ppt_y+1"/>
                                          </p:val>
                                        </p:tav>
                                        <p:tav tm="100000">
                                          <p:val>
                                            <p:strVal val="#ppt_y-.03"/>
                                          </p:val>
                                        </p:tav>
                                      </p:tavLst>
                                    </p:anim>
                                    <p:anim calcmode="lin" valueType="num">
                                      <p:cBhvr>
                                        <p:cTn id="79" dur="100" accel="100000" fill="hold">
                                          <p:stCondLst>
                                            <p:cond delay="900"/>
                                          </p:stCondLst>
                                        </p:cTn>
                                        <p:tgtEl>
                                          <p:spTgt spid="5">
                                            <p:txEl>
                                              <p:pRg st="6" end="6"/>
                                            </p:txEl>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74"/>
                                            </p:cond>
                                          </p:stCondLst>
                                          <p:endCondLst>
                                            <p:cond evt="onStopAudio" delay="0">
                                              <p:tgtEl>
                                                <p:sldTgt/>
                                              </p:tgtEl>
                                            </p:cond>
                                          </p:endCondLst>
                                        </p:cTn>
                                        <p:tgtEl>
                                          <p:sndTgt r:embed="rId4"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683568" y="476672"/>
            <a:ext cx="7560840" cy="707886"/>
          </a:xfrm>
          <a:prstGeom prst="rect">
            <a:avLst/>
          </a:prstGeom>
          <a:blipFill>
            <a:blip r:embed="rId6" cstate="email"/>
            <a:tile tx="0" ty="0" sx="100000" sy="100000" flip="none" algn="tl"/>
          </a:blipFill>
          <a:effectLst>
            <a:glow rad="139700">
              <a:schemeClr val="accent3">
                <a:satMod val="175000"/>
                <a:alpha val="40000"/>
              </a:schemeClr>
            </a:glow>
            <a:softEdge rad="31750"/>
          </a:effectLst>
          <a:scene3d>
            <a:camera prst="perspectiveFront"/>
            <a:lightRig rig="threePt" dir="t"/>
          </a:scene3d>
          <a:sp3d>
            <a:bevelT w="165100" prst="coolSlant"/>
          </a:sp3d>
        </p:spPr>
        <p:txBody>
          <a:bodyPr wrap="square" rtlCol="0">
            <a:spAutoFit/>
          </a:bodyPr>
          <a:lstStyle/>
          <a:p>
            <a:pPr algn="ctr"/>
            <a:r>
              <a:rPr lang="el-GR" sz="4000" b="1" dirty="0" smtClean="0"/>
              <a:t> </a:t>
            </a:r>
            <a:r>
              <a:rPr lang="el-GR" sz="3200" b="1" dirty="0" smtClean="0"/>
              <a:t>ΔΙΕΥΘΥΝΤΗΣ ΕΚΠΑΙΔΕΥΣΗΣ</a:t>
            </a:r>
            <a:endParaRPr lang="el-GR" sz="3200" b="1" dirty="0"/>
          </a:p>
        </p:txBody>
      </p:sp>
      <p:pic>
        <p:nvPicPr>
          <p:cNvPr id="4" name="3 - Εικόνα" descr="images (74).jpg"/>
          <p:cNvPicPr>
            <a:picLocks noChangeAspect="1"/>
          </p:cNvPicPr>
          <p:nvPr/>
        </p:nvPicPr>
        <p:blipFill>
          <a:blip r:embed="rId7" cstate="email"/>
          <a:stretch>
            <a:fillRect/>
          </a:stretch>
        </p:blipFill>
        <p:spPr>
          <a:xfrm>
            <a:off x="7092280" y="1556792"/>
            <a:ext cx="1800200" cy="122413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4 - TextBox"/>
          <p:cNvSpPr txBox="1"/>
          <p:nvPr/>
        </p:nvSpPr>
        <p:spPr>
          <a:xfrm>
            <a:off x="683568" y="1412776"/>
            <a:ext cx="6408712" cy="2246769"/>
          </a:xfrm>
          <a:prstGeom prst="rect">
            <a:avLst/>
          </a:prstGeom>
          <a:noFill/>
        </p:spPr>
        <p:txBody>
          <a:bodyPr wrap="square" rtlCol="0">
            <a:spAutoFit/>
          </a:bodyPr>
          <a:lstStyle/>
          <a:p>
            <a:pPr algn="just"/>
            <a:r>
              <a:rPr lang="el-GR" sz="2000" b="1" i="1" dirty="0" smtClean="0"/>
              <a:t>Είναι υπεύθυνος για την οργάνωση και εκτέλεση εκπαιδευτικών προγραμμάτων για όλο το </a:t>
            </a:r>
            <a:r>
              <a:rPr lang="el-GR" sz="2000" b="1" dirty="0" smtClean="0"/>
              <a:t>προσωπικό</a:t>
            </a:r>
            <a:r>
              <a:rPr lang="el-GR" sz="2000" b="1" i="1" dirty="0" smtClean="0"/>
              <a:t> της εταιρείας, σύμφωνα με τις τρέχουσες ανάγκες και την πορεία των τεχνολογικών εξελίξεων. Η επιμόρφωση του προσωπικού ανατίθεται σε ειδικούς .</a:t>
            </a:r>
          </a:p>
        </p:txBody>
      </p:sp>
      <p:sp>
        <p:nvSpPr>
          <p:cNvPr id="6" name="5 - TextBox"/>
          <p:cNvSpPr txBox="1"/>
          <p:nvPr/>
        </p:nvSpPr>
        <p:spPr>
          <a:xfrm>
            <a:off x="971600" y="3789040"/>
            <a:ext cx="7776864" cy="2246769"/>
          </a:xfrm>
          <a:prstGeom prst="rect">
            <a:avLst/>
          </a:prstGeom>
          <a:noFill/>
        </p:spPr>
        <p:txBody>
          <a:bodyPr wrap="square" rtlCol="0">
            <a:spAutoFit/>
          </a:bodyPr>
          <a:lstStyle/>
          <a:p>
            <a:r>
              <a:rPr lang="el-GR" sz="2000" dirty="0" smtClean="0"/>
              <a:t>Το περιεχόμενο των προγραμμάτων συνήθως αναφέρεται σε :</a:t>
            </a:r>
          </a:p>
          <a:p>
            <a:pPr>
              <a:buFont typeface="Wingdings" pitchFamily="2" charset="2"/>
              <a:buChar char="Ø"/>
            </a:pPr>
            <a:r>
              <a:rPr lang="el-GR" sz="2000" dirty="0" smtClean="0"/>
              <a:t> Νέες τεχνολογίες</a:t>
            </a:r>
          </a:p>
          <a:p>
            <a:pPr>
              <a:buFont typeface="Wingdings" pitchFamily="2" charset="2"/>
              <a:buChar char="Ø"/>
            </a:pPr>
            <a:r>
              <a:rPr lang="el-GR" sz="2000" dirty="0" smtClean="0"/>
              <a:t> Σχέσεις εργαζομένων και διοίκησης</a:t>
            </a:r>
          </a:p>
          <a:p>
            <a:pPr>
              <a:buFont typeface="Wingdings" pitchFamily="2" charset="2"/>
              <a:buChar char="Ø"/>
            </a:pPr>
            <a:r>
              <a:rPr lang="el-GR" sz="2000" dirty="0" smtClean="0"/>
              <a:t> Θέματα ασφαλείας</a:t>
            </a:r>
          </a:p>
          <a:p>
            <a:pPr>
              <a:buFont typeface="Wingdings" pitchFamily="2" charset="2"/>
              <a:buChar char="Ø"/>
            </a:pPr>
            <a:r>
              <a:rPr lang="el-GR" sz="2000" dirty="0" smtClean="0"/>
              <a:t> Στόχους τμημάτων </a:t>
            </a:r>
          </a:p>
          <a:p>
            <a:pPr>
              <a:buFont typeface="Wingdings" pitchFamily="2" charset="2"/>
              <a:buChar char="Ø"/>
            </a:pPr>
            <a:r>
              <a:rPr lang="el-GR" sz="2000" dirty="0" smtClean="0"/>
              <a:t> Μεταβολές στα παραγόμενα αγαθά.</a:t>
            </a:r>
            <a:endParaRPr lang="el-GR" sz="2000" dirty="0"/>
          </a:p>
        </p:txBody>
      </p:sp>
    </p:spTree>
  </p:cSld>
  <p:clrMapOvr>
    <a:masterClrMapping/>
  </p:clrMapOvr>
  <p:transition spd="slow">
    <p:strips dir="ru"/>
    <p:sndAc>
      <p:stSnd>
        <p:snd r:embed="rId3" name="drumroll.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4" name="ΖΑΜΠΕΤΑΣ-Ο ΠΙΟ ΚΑΛΟΣ Ο ΜΑΘΗΤΗΣ 00_00_30-00_00_35.wav"/>
                                        </p:tgtEl>
                                      </p:cMediaNode>
                                    </p:audio>
                                  </p:sub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2000" fill="hold"/>
                                        <p:tgtEl>
                                          <p:spTgt spid="4"/>
                                        </p:tgtEl>
                                        <p:attrNameLst>
                                          <p:attrName>ppt_w</p:attrName>
                                        </p:attrNameLst>
                                      </p:cBhvr>
                                      <p:tavLst>
                                        <p:tav tm="0">
                                          <p:val>
                                            <p:strVal val="#ppt_w*0.70"/>
                                          </p:val>
                                        </p:tav>
                                        <p:tav tm="100000">
                                          <p:val>
                                            <p:strVal val="#ppt_w"/>
                                          </p:val>
                                        </p:tav>
                                      </p:tavLst>
                                    </p:anim>
                                    <p:anim calcmode="lin" valueType="num">
                                      <p:cBhvr>
                                        <p:cTn id="15" dur="2000" fill="hold"/>
                                        <p:tgtEl>
                                          <p:spTgt spid="4"/>
                                        </p:tgtEl>
                                        <p:attrNameLst>
                                          <p:attrName>ppt_h</p:attrName>
                                        </p:attrNameLst>
                                      </p:cBhvr>
                                      <p:tavLst>
                                        <p:tav tm="0">
                                          <p:val>
                                            <p:strVal val="#ppt_h"/>
                                          </p:val>
                                        </p:tav>
                                        <p:tav tm="100000">
                                          <p:val>
                                            <p:strVal val="#ppt_h"/>
                                          </p:val>
                                        </p:tav>
                                      </p:tavLst>
                                    </p:anim>
                                    <p:animEffect transition="in" filter="fade">
                                      <p:cBhvr>
                                        <p:cTn id="16" dur="20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4" name="ΖΑΜΠΕΤΑΣ-Ο ΠΙΟ ΚΑΛΟΣ Ο ΜΑΘΗΤΗΣ 00_00_30-00_00_35.wav"/>
                                        </p:tgtEl>
                                      </p:cMediaNode>
                                    </p:audio>
                                  </p:sub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000" fill="hold"/>
                                        <p:tgtEl>
                                          <p:spTgt spid="5"/>
                                        </p:tgtEl>
                                        <p:attrNameLst>
                                          <p:attrName>ppt_w</p:attrName>
                                        </p:attrNameLst>
                                      </p:cBhvr>
                                      <p:tavLst>
                                        <p:tav tm="0">
                                          <p:val>
                                            <p:strVal val="#ppt_w*0.70"/>
                                          </p:val>
                                        </p:tav>
                                        <p:tav tm="100000">
                                          <p:val>
                                            <p:strVal val="#ppt_w"/>
                                          </p:val>
                                        </p:tav>
                                      </p:tavLst>
                                    </p:anim>
                                    <p:anim calcmode="lin" valueType="num">
                                      <p:cBhvr>
                                        <p:cTn id="22" dur="2000" fill="hold"/>
                                        <p:tgtEl>
                                          <p:spTgt spid="5"/>
                                        </p:tgtEl>
                                        <p:attrNameLst>
                                          <p:attrName>ppt_h</p:attrName>
                                        </p:attrNameLst>
                                      </p:cBhvr>
                                      <p:tavLst>
                                        <p:tav tm="0">
                                          <p:val>
                                            <p:strVal val="#ppt_h"/>
                                          </p:val>
                                        </p:tav>
                                        <p:tav tm="100000">
                                          <p:val>
                                            <p:strVal val="#ppt_h"/>
                                          </p:val>
                                        </p:tav>
                                      </p:tavLst>
                                    </p:anim>
                                    <p:animEffect transition="in" filter="fade">
                                      <p:cBhvr>
                                        <p:cTn id="23" dur="2000"/>
                                        <p:tgtEl>
                                          <p:spTgt spid="5"/>
                                        </p:tgtEl>
                                      </p:cBhvr>
                                    </p:animEffect>
                                  </p:childTnLst>
                                  <p:subTnLst>
                                    <p:audio>
                                      <p:cMediaNode>
                                        <p:cTn display="0" masterRel="sameClick">
                                          <p:stCondLst>
                                            <p:cond evt="begin" delay="0">
                                              <p:tn val="19"/>
                                            </p:cond>
                                          </p:stCondLst>
                                          <p:endCondLst>
                                            <p:cond evt="onStopAudio" delay="0">
                                              <p:tgtEl>
                                                <p:sldTgt/>
                                              </p:tgtEl>
                                            </p:cond>
                                          </p:endCondLst>
                                        </p:cTn>
                                        <p:tgtEl>
                                          <p:sndTgt r:embed="rId4" name="ΖΑΜΠΕΤΑΣ-Ο ΠΙΟ ΚΑΛΟΣ Ο ΜΑΘΗΤΗΣ 00_00_30-00_00_35.wav"/>
                                        </p:tgtEl>
                                      </p:cMediaNode>
                                    </p:audio>
                                  </p:sub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dissolve">
                                      <p:cBhvr>
                                        <p:cTn id="28" dur="2000"/>
                                        <p:tgtEl>
                                          <p:spTgt spid="6">
                                            <p:txEl>
                                              <p:pRg st="0" end="0"/>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wav"/>
                                        </p:tgtEl>
                                      </p:cMediaNode>
                                    </p:audio>
                                  </p:sub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dissolve">
                                      <p:cBhvr>
                                        <p:cTn id="33" dur="2000"/>
                                        <p:tgtEl>
                                          <p:spTgt spid="6">
                                            <p:txEl>
                                              <p:pRg st="1" end="1"/>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Effect transition="in" filter="dissolve">
                                      <p:cBhvr>
                                        <p:cTn id="38" dur="2000"/>
                                        <p:tgtEl>
                                          <p:spTgt spid="6">
                                            <p:txEl>
                                              <p:pRg st="2" end="2"/>
                                            </p:txEl>
                                          </p:spTgt>
                                        </p:tgtEl>
                                      </p:cBhvr>
                                    </p:animEffect>
                                  </p:childTnLst>
                                  <p:subTnLst>
                                    <p:audio>
                                      <p:cMediaNode>
                                        <p:cTn display="0" masterRel="sameClick">
                                          <p:stCondLst>
                                            <p:cond evt="begin" delay="0">
                                              <p:tn val="36"/>
                                            </p:cond>
                                          </p:stCondLst>
                                          <p:endCondLst>
                                            <p:cond evt="onStopAudio" delay="0">
                                              <p:tgtEl>
                                                <p:sldTgt/>
                                              </p:tgtEl>
                                            </p:cond>
                                          </p:endCondLst>
                                        </p:cTn>
                                        <p:tgtEl>
                                          <p:sndTgt r:embed="rId5" name="chimes.wav"/>
                                        </p:tgtEl>
                                      </p:cMediaNode>
                                    </p:audio>
                                  </p:sub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Effect transition="in" filter="dissolve">
                                      <p:cBhvr>
                                        <p:cTn id="43" dur="2000"/>
                                        <p:tgtEl>
                                          <p:spTgt spid="6">
                                            <p:txEl>
                                              <p:pRg st="3" end="3"/>
                                            </p:txEl>
                                          </p:spTgt>
                                        </p:tgtEl>
                                      </p:cBhvr>
                                    </p:animEffect>
                                  </p:childTnLst>
                                  <p:subTnLst>
                                    <p:audio>
                                      <p:cMediaNode>
                                        <p:cTn display="0" masterRel="sameClick">
                                          <p:stCondLst>
                                            <p:cond evt="begin" delay="0">
                                              <p:tn val="41"/>
                                            </p:cond>
                                          </p:stCondLst>
                                          <p:endCondLst>
                                            <p:cond evt="onStopAudio" delay="0">
                                              <p:tgtEl>
                                                <p:sldTgt/>
                                              </p:tgtEl>
                                            </p:cond>
                                          </p:endCondLst>
                                        </p:cTn>
                                        <p:tgtEl>
                                          <p:sndTgt r:embed="rId5" name="chimes.wav"/>
                                        </p:tgtEl>
                                      </p:cMediaNode>
                                    </p:audio>
                                  </p:sub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6">
                                            <p:txEl>
                                              <p:pRg st="4" end="4"/>
                                            </p:txEl>
                                          </p:spTgt>
                                        </p:tgtEl>
                                        <p:attrNameLst>
                                          <p:attrName>style.visibility</p:attrName>
                                        </p:attrNameLst>
                                      </p:cBhvr>
                                      <p:to>
                                        <p:strVal val="visible"/>
                                      </p:to>
                                    </p:set>
                                    <p:animEffect transition="in" filter="dissolve">
                                      <p:cBhvr>
                                        <p:cTn id="48" dur="2000"/>
                                        <p:tgtEl>
                                          <p:spTgt spid="6">
                                            <p:txEl>
                                              <p:pRg st="4" end="4"/>
                                            </p:txEl>
                                          </p:spTgt>
                                        </p:tgtEl>
                                      </p:cBhvr>
                                    </p:animEffect>
                                  </p:childTnLst>
                                  <p:subTnLst>
                                    <p:audio>
                                      <p:cMediaNode>
                                        <p:cTn display="0" masterRel="sameClick">
                                          <p:stCondLst>
                                            <p:cond evt="begin" delay="0">
                                              <p:tn val="46"/>
                                            </p:cond>
                                          </p:stCondLst>
                                          <p:endCondLst>
                                            <p:cond evt="onStopAudio" delay="0">
                                              <p:tgtEl>
                                                <p:sldTgt/>
                                              </p:tgtEl>
                                            </p:cond>
                                          </p:endCondLst>
                                        </p:cTn>
                                        <p:tgtEl>
                                          <p:sndTgt r:embed="rId5" name="chimes.wav"/>
                                        </p:tgtEl>
                                      </p:cMediaNode>
                                    </p:audio>
                                  </p:sub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6">
                                            <p:txEl>
                                              <p:pRg st="5" end="5"/>
                                            </p:txEl>
                                          </p:spTgt>
                                        </p:tgtEl>
                                        <p:attrNameLst>
                                          <p:attrName>style.visibility</p:attrName>
                                        </p:attrNameLst>
                                      </p:cBhvr>
                                      <p:to>
                                        <p:strVal val="visible"/>
                                      </p:to>
                                    </p:set>
                                    <p:animEffect transition="in" filter="dissolve">
                                      <p:cBhvr>
                                        <p:cTn id="53" dur="2000"/>
                                        <p:tgtEl>
                                          <p:spTgt spid="6">
                                            <p:txEl>
                                              <p:pRg st="5" end="5"/>
                                            </p:txEl>
                                          </p:spTgt>
                                        </p:tgtEl>
                                      </p:cBhvr>
                                    </p:animEffect>
                                  </p:childTnLst>
                                  <p:subTnLst>
                                    <p:audio>
                                      <p:cMediaNode>
                                        <p:cTn display="0" masterRel="sameClick">
                                          <p:stCondLst>
                                            <p:cond evt="begin" delay="0">
                                              <p:tn val="51"/>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683568" y="476672"/>
            <a:ext cx="7560840" cy="1200329"/>
          </a:xfrm>
          <a:prstGeom prst="rect">
            <a:avLst/>
          </a:prstGeom>
          <a:blipFill>
            <a:blip r:embed="rId5" cstate="email"/>
            <a:tile tx="0" ty="0" sx="100000" sy="100000" flip="none" algn="tl"/>
          </a:blipFill>
          <a:effectLst>
            <a:glow rad="139700">
              <a:schemeClr val="accent3">
                <a:satMod val="175000"/>
                <a:alpha val="40000"/>
              </a:schemeClr>
            </a:glow>
            <a:softEdge rad="31750"/>
          </a:effectLst>
          <a:scene3d>
            <a:camera prst="perspectiveFront"/>
            <a:lightRig rig="threePt" dir="t"/>
          </a:scene3d>
          <a:sp3d>
            <a:bevelT w="165100" prst="coolSlant"/>
          </a:sp3d>
        </p:spPr>
        <p:txBody>
          <a:bodyPr wrap="square" rtlCol="0">
            <a:spAutoFit/>
          </a:bodyPr>
          <a:lstStyle/>
          <a:p>
            <a:pPr algn="ctr"/>
            <a:r>
              <a:rPr lang="el-GR" sz="4000" b="1" dirty="0" smtClean="0"/>
              <a:t> </a:t>
            </a:r>
            <a:r>
              <a:rPr lang="el-GR" sz="3200" b="1" dirty="0" smtClean="0"/>
              <a:t>ΔΙΕΥΘΥΝΤΗΣ ΠΟΙΟΤΙΚΟΥ ΕΛΕΓΧΟΥ</a:t>
            </a:r>
            <a:endParaRPr lang="el-GR" sz="3200" b="1" dirty="0"/>
          </a:p>
        </p:txBody>
      </p:sp>
      <p:pic>
        <p:nvPicPr>
          <p:cNvPr id="3" name="2 - Εικόνα" descr="images (29).jpg"/>
          <p:cNvPicPr>
            <a:picLocks noChangeAspect="1"/>
          </p:cNvPicPr>
          <p:nvPr/>
        </p:nvPicPr>
        <p:blipFill>
          <a:blip r:embed="rId6" cstate="email"/>
          <a:srcRect/>
          <a:stretch>
            <a:fillRect/>
          </a:stretch>
        </p:blipFill>
        <p:spPr>
          <a:xfrm>
            <a:off x="6876256" y="1916832"/>
            <a:ext cx="1828800" cy="129614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4" name="3 - TextBox"/>
          <p:cNvSpPr txBox="1"/>
          <p:nvPr/>
        </p:nvSpPr>
        <p:spPr>
          <a:xfrm>
            <a:off x="611560" y="1844824"/>
            <a:ext cx="6408712" cy="1754326"/>
          </a:xfrm>
          <a:prstGeom prst="rect">
            <a:avLst/>
          </a:prstGeom>
          <a:noFill/>
        </p:spPr>
        <p:txBody>
          <a:bodyPr wrap="square" rtlCol="0">
            <a:spAutoFit/>
          </a:bodyPr>
          <a:lstStyle/>
          <a:p>
            <a:pPr algn="just"/>
            <a:r>
              <a:rPr lang="el-GR" b="1" i="1" dirty="0" smtClean="0"/>
              <a:t>Είναι υπεύθυνος για όλους τους απαραίτητους ελέγχους σε κάθε φάση της παραγωγικής διαδικασίας. Η διασφάλιση της ποιότητας απαιτεί  συνεχή παρακολούθηση της παραγωγής των αγαθών. </a:t>
            </a:r>
          </a:p>
          <a:p>
            <a:pPr algn="just"/>
            <a:r>
              <a:rPr lang="el-GR" b="1" i="1" dirty="0" smtClean="0"/>
              <a:t>Ορισμένα από τα βασικά καθήκοντα του είναι :</a:t>
            </a:r>
          </a:p>
        </p:txBody>
      </p:sp>
      <p:sp>
        <p:nvSpPr>
          <p:cNvPr id="5" name="4 - TextBox"/>
          <p:cNvSpPr txBox="1"/>
          <p:nvPr/>
        </p:nvSpPr>
        <p:spPr>
          <a:xfrm>
            <a:off x="611560" y="3789040"/>
            <a:ext cx="8136904" cy="2308324"/>
          </a:xfrm>
          <a:prstGeom prst="rect">
            <a:avLst/>
          </a:prstGeom>
          <a:noFill/>
        </p:spPr>
        <p:txBody>
          <a:bodyPr wrap="square" rtlCol="0">
            <a:spAutoFit/>
          </a:bodyPr>
          <a:lstStyle/>
          <a:p>
            <a:pPr>
              <a:buFont typeface="Wingdings" pitchFamily="2" charset="2"/>
              <a:buChar char="Ø"/>
            </a:pPr>
            <a:r>
              <a:rPr lang="el-GR" dirty="0" smtClean="0"/>
              <a:t> Συνεργάζεται με τα τμήματα παραγωγής, μάρκετινγκ και σχεδιασμού προϊόντων για τον καθορισμό της ποιότητας τους .</a:t>
            </a:r>
          </a:p>
          <a:p>
            <a:pPr>
              <a:buFont typeface="Wingdings" pitchFamily="2" charset="2"/>
              <a:buChar char="Ø"/>
            </a:pPr>
            <a:r>
              <a:rPr lang="el-GR" dirty="0" smtClean="0"/>
              <a:t> Φροντίζει και ελέγχει την τήρηση των προδιαγραφών σε κάθε παραγόμενο προϊόν ,σύμφωνα με τα πρότυπα που θεσπίζονται από τους φορείς πιστοποίησης.</a:t>
            </a:r>
          </a:p>
          <a:p>
            <a:pPr>
              <a:buFont typeface="Wingdings" pitchFamily="2" charset="2"/>
              <a:buChar char="Ø"/>
            </a:pPr>
            <a:r>
              <a:rPr lang="el-GR" dirty="0" smtClean="0"/>
              <a:t> Συντάσσει εκθέσεις με τα αποτελέσματα των ερευνών που πραγματοποιούνται στο τμήμα και τις υποβάλλει στην γενική διεύθυνση της επιχείρησης. </a:t>
            </a:r>
            <a:endParaRPr lang="el-GR" dirty="0"/>
          </a:p>
        </p:txBody>
      </p:sp>
    </p:spTree>
  </p:cSld>
  <p:clrMapOvr>
    <a:masterClrMapping/>
  </p:clrMapOvr>
  <p:transition spd="slow">
    <p:strips dir="ru"/>
    <p:sndAc>
      <p:stSnd>
        <p:snd r:embed="rId2" name="drumroll.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ed Zeppelin - Rock And Roll .wav"/>
                                        </p:tgtEl>
                                      </p:cMediaNode>
                                    </p:audio>
                                  </p:sub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2000" fill="hold"/>
                                        <p:tgtEl>
                                          <p:spTgt spid="3"/>
                                        </p:tgtEl>
                                        <p:attrNameLst>
                                          <p:attrName>ppt_w</p:attrName>
                                        </p:attrNameLst>
                                      </p:cBhvr>
                                      <p:tavLst>
                                        <p:tav tm="0">
                                          <p:val>
                                            <p:strVal val="#ppt_w*0.70"/>
                                          </p:val>
                                        </p:tav>
                                        <p:tav tm="100000">
                                          <p:val>
                                            <p:strVal val="#ppt_w"/>
                                          </p:val>
                                        </p:tav>
                                      </p:tavLst>
                                    </p:anim>
                                    <p:anim calcmode="lin" valueType="num">
                                      <p:cBhvr>
                                        <p:cTn id="15" dur="2000" fill="hold"/>
                                        <p:tgtEl>
                                          <p:spTgt spid="3"/>
                                        </p:tgtEl>
                                        <p:attrNameLst>
                                          <p:attrName>ppt_h</p:attrName>
                                        </p:attrNameLst>
                                      </p:cBhvr>
                                      <p:tavLst>
                                        <p:tav tm="0">
                                          <p:val>
                                            <p:strVal val="#ppt_h"/>
                                          </p:val>
                                        </p:tav>
                                        <p:tav tm="100000">
                                          <p:val>
                                            <p:strVal val="#ppt_h"/>
                                          </p:val>
                                        </p:tav>
                                      </p:tavLst>
                                    </p:anim>
                                    <p:animEffect transition="in" filter="fade">
                                      <p:cBhvr>
                                        <p:cTn id="16" dur="20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3" name="Led Zeppelin - Rock And Roll .wav"/>
                                        </p:tgtEl>
                                      </p:cMediaNode>
                                    </p:audio>
                                  </p:sub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2000" fill="hold"/>
                                        <p:tgtEl>
                                          <p:spTgt spid="4"/>
                                        </p:tgtEl>
                                        <p:attrNameLst>
                                          <p:attrName>ppt_w</p:attrName>
                                        </p:attrNameLst>
                                      </p:cBhvr>
                                      <p:tavLst>
                                        <p:tav tm="0">
                                          <p:val>
                                            <p:strVal val="#ppt_w*0.70"/>
                                          </p:val>
                                        </p:tav>
                                        <p:tav tm="100000">
                                          <p:val>
                                            <p:strVal val="#ppt_w"/>
                                          </p:val>
                                        </p:tav>
                                      </p:tavLst>
                                    </p:anim>
                                    <p:anim calcmode="lin" valueType="num">
                                      <p:cBhvr>
                                        <p:cTn id="22" dur="2000" fill="hold"/>
                                        <p:tgtEl>
                                          <p:spTgt spid="4"/>
                                        </p:tgtEl>
                                        <p:attrNameLst>
                                          <p:attrName>ppt_h</p:attrName>
                                        </p:attrNameLst>
                                      </p:cBhvr>
                                      <p:tavLst>
                                        <p:tav tm="0">
                                          <p:val>
                                            <p:strVal val="#ppt_h"/>
                                          </p:val>
                                        </p:tav>
                                        <p:tav tm="100000">
                                          <p:val>
                                            <p:strVal val="#ppt_h"/>
                                          </p:val>
                                        </p:tav>
                                      </p:tavLst>
                                    </p:anim>
                                    <p:animEffect transition="in" filter="fade">
                                      <p:cBhvr>
                                        <p:cTn id="23" dur="20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3" name="Led Zeppelin - Rock And Roll .wav"/>
                                        </p:tgtEl>
                                      </p:cMediaNode>
                                    </p:audio>
                                  </p:sub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 calcmode="lin" valueType="num">
                                      <p:cBhvr>
                                        <p:cTn id="28" dur="2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29" dur="2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0" dur="2000"/>
                                        <p:tgtEl>
                                          <p:spTgt spid="5">
                                            <p:txEl>
                                              <p:pRg st="0" end="0"/>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4" name="hammer.wav"/>
                                        </p:tgtEl>
                                      </p:cMediaNode>
                                    </p:audio>
                                  </p:sub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 calcmode="lin" valueType="num">
                                      <p:cBhvr>
                                        <p:cTn id="35" dur="2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36" dur="2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7" dur="2000"/>
                                        <p:tgtEl>
                                          <p:spTgt spid="5">
                                            <p:txEl>
                                              <p:pRg st="1" end="1"/>
                                            </p:txEl>
                                          </p:spTgt>
                                        </p:tgtEl>
                                      </p:cBhvr>
                                    </p:animEffect>
                                  </p:childTnLst>
                                  <p:subTnLst>
                                    <p:audio>
                                      <p:cMediaNode>
                                        <p:cTn display="0" masterRel="sameClick">
                                          <p:stCondLst>
                                            <p:cond evt="begin" delay="0">
                                              <p:tn val="33"/>
                                            </p:cond>
                                          </p:stCondLst>
                                          <p:endCondLst>
                                            <p:cond evt="onStopAudio" delay="0">
                                              <p:tgtEl>
                                                <p:sldTgt/>
                                              </p:tgtEl>
                                            </p:cond>
                                          </p:endCondLst>
                                        </p:cTn>
                                        <p:tgtEl>
                                          <p:sndTgt r:embed="rId4" name="hammer.wav"/>
                                        </p:tgtEl>
                                      </p:cMediaNode>
                                    </p:audio>
                                  </p:sub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5">
                                            <p:txEl>
                                              <p:pRg st="2" end="2"/>
                                            </p:txEl>
                                          </p:spTgt>
                                        </p:tgtEl>
                                        <p:attrNameLst>
                                          <p:attrName>style.visibility</p:attrName>
                                        </p:attrNameLst>
                                      </p:cBhvr>
                                      <p:to>
                                        <p:strVal val="visible"/>
                                      </p:to>
                                    </p:set>
                                    <p:anim calcmode="lin" valueType="num">
                                      <p:cBhvr>
                                        <p:cTn id="42" dur="2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43" dur="2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4" dur="2000"/>
                                        <p:tgtEl>
                                          <p:spTgt spid="5">
                                            <p:txEl>
                                              <p:pRg st="2" end="2"/>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4"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611560" y="2708920"/>
            <a:ext cx="7992888" cy="3970318"/>
          </a:xfrm>
          <a:prstGeom prst="rect">
            <a:avLst/>
          </a:prstGeom>
          <a:noFill/>
        </p:spPr>
        <p:txBody>
          <a:bodyPr wrap="square" rtlCol="0">
            <a:spAutoFit/>
          </a:bodyPr>
          <a:lstStyle/>
          <a:p>
            <a:pPr algn="just"/>
            <a:r>
              <a:rPr lang="el-GR" dirty="0" smtClean="0"/>
              <a:t>           Η οργάνωση και διοίκηση κάθε επιχείρησης παρουσιάζεται – όπως γνωρίσαμε – στο ΟΡΓΑΝΟΓΡΑΜΜΑ.</a:t>
            </a:r>
          </a:p>
          <a:p>
            <a:pPr algn="just"/>
            <a:r>
              <a:rPr lang="el-GR" dirty="0"/>
              <a:t> </a:t>
            </a:r>
            <a:r>
              <a:rPr lang="el-GR" dirty="0" smtClean="0"/>
              <a:t>          Επίσης πληροφορηθήκαμε ότι κάθε επιχείρηση έχει το δικό της οργανόγραμμα , ανάλογα με τους στόχους της και το αντικείμενο που δραστηριοποιείται.</a:t>
            </a:r>
          </a:p>
          <a:p>
            <a:pPr algn="just"/>
            <a:r>
              <a:rPr lang="el-GR" dirty="0"/>
              <a:t> </a:t>
            </a:r>
            <a:r>
              <a:rPr lang="el-GR" dirty="0" smtClean="0"/>
              <a:t>          Κάποια τμήματα όμως είτε είναι ίδια είτε διαφέρουν ως προς την ονομασία και συνήθως αναφέρονται σε ίδιες δραστηριότητες.</a:t>
            </a:r>
          </a:p>
          <a:p>
            <a:pPr algn="just"/>
            <a:r>
              <a:rPr lang="el-GR" dirty="0"/>
              <a:t> </a:t>
            </a:r>
            <a:r>
              <a:rPr lang="el-GR" dirty="0" smtClean="0"/>
              <a:t>          Για να γνωρίσουμε τα καθήκοντα και τις γενικές αρμοδιότητες του διευθυντή κάθε τμήματος , προκειμένου να επιλέξετε τον ρόλο που σας ταιριάζει ,στη συνέχεια της παρουσίασης περιγράφονται οι κύριες δραστηριότητες που αντιστοιχούν στα διάφορα τμήματα των επιχειρήσεων.</a:t>
            </a:r>
          </a:p>
          <a:p>
            <a:pPr algn="just"/>
            <a:endParaRPr lang="el-GR" dirty="0" smtClean="0"/>
          </a:p>
          <a:p>
            <a:endParaRPr lang="el-GR" dirty="0"/>
          </a:p>
        </p:txBody>
      </p:sp>
      <p:sp>
        <p:nvSpPr>
          <p:cNvPr id="3" name="2 - TextBox"/>
          <p:cNvSpPr txBox="1"/>
          <p:nvPr/>
        </p:nvSpPr>
        <p:spPr>
          <a:xfrm>
            <a:off x="1043608" y="332656"/>
            <a:ext cx="7344816" cy="461665"/>
          </a:xfrm>
          <a:prstGeom prst="rect">
            <a:avLst/>
          </a:prstGeom>
          <a:blipFill>
            <a:blip r:embed="rId5" cstate="email"/>
            <a:tile tx="0" ty="0" sx="100000" sy="100000" flip="none" algn="tl"/>
          </a:blipFill>
          <a:effectLst>
            <a:glow rad="63500">
              <a:schemeClr val="accent3">
                <a:satMod val="175000"/>
                <a:alpha val="40000"/>
              </a:schemeClr>
            </a:glow>
          </a:effectLst>
        </p:spPr>
        <p:txBody>
          <a:bodyPr wrap="square" rtlCol="0">
            <a:spAutoFit/>
          </a:bodyPr>
          <a:lstStyle/>
          <a:p>
            <a:r>
              <a:rPr lang="el-GR" sz="2400" b="1" u="sng" dirty="0" smtClean="0"/>
              <a:t>Γνωριμία με τους ρόλους κάθε τμήματος</a:t>
            </a:r>
            <a:endParaRPr lang="el-GR" sz="2400" b="1" u="sng" dirty="0"/>
          </a:p>
        </p:txBody>
      </p:sp>
      <p:pic>
        <p:nvPicPr>
          <p:cNvPr id="6" name="5 - Εικόνα" descr="images (3).jpg"/>
          <p:cNvPicPr>
            <a:picLocks noChangeAspect="1"/>
          </p:cNvPicPr>
          <p:nvPr/>
        </p:nvPicPr>
        <p:blipFill>
          <a:blip r:embed="rId6" cstate="email"/>
          <a:stretch>
            <a:fillRect/>
          </a:stretch>
        </p:blipFill>
        <p:spPr>
          <a:xfrm>
            <a:off x="1043608" y="836712"/>
            <a:ext cx="6984776" cy="1800200"/>
          </a:xfrm>
          <a:prstGeom prst="rect">
            <a:avLst/>
          </a:prstGeom>
        </p:spPr>
      </p:pic>
    </p:spTree>
  </p:cSld>
  <p:clrMapOvr>
    <a:masterClrMapping/>
  </p:clrMapOvr>
  <p:transition spd="slow">
    <p:strips dir="ru"/>
    <p:sndAc>
      <p:stSnd>
        <p:snd r:embed="rId2" name="drumroll.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ELO - Telephone Line 00_00_10-00_00_19.wav"/>
                                        </p:tgtEl>
                                      </p:cMediaNode>
                                    </p:audio>
                                  </p:subTnLst>
                                </p:cTn>
                              </p:par>
                              <p:par>
                                <p:cTn id="11" presetID="15" presetClass="entr" presetSubtype="0" fill="hold" nodeType="withEffect">
                                  <p:stCondLst>
                                    <p:cond delay="0"/>
                                  </p:stCondLst>
                                  <p:iterate type="wd">
                                    <p:tmPct val="10000"/>
                                  </p:iterate>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1"/>
                                            </p:cond>
                                          </p:stCondLst>
                                          <p:endCondLst>
                                            <p:cond evt="onStopAudio" delay="0">
                                              <p:tgtEl>
                                                <p:sldTgt/>
                                              </p:tgtEl>
                                            </p:cond>
                                          </p:endCondLst>
                                        </p:cTn>
                                        <p:tgtEl>
                                          <p:sndTgt r:embed="rId3" name="ELO - Telephone Line 00_00_10-00_00_19.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iterate type="wd">
                                    <p:tmPct val="10000"/>
                                  </p:iterate>
                                  <p:childTnLst>
                                    <p:set>
                                      <p:cBhvr>
                                        <p:cTn id="20" dur="1" fill="hold">
                                          <p:stCondLst>
                                            <p:cond delay="0"/>
                                          </p:stCondLst>
                                        </p:cTn>
                                        <p:tgtEl>
                                          <p:spTgt spid="2"/>
                                        </p:tgtEl>
                                        <p:attrNameLst>
                                          <p:attrName>style.visibility</p:attrName>
                                        </p:attrNameLst>
                                      </p:cBhvr>
                                      <p:to>
                                        <p:strVal val="visible"/>
                                      </p:to>
                                    </p:set>
                                    <p:animEffect transition="in" filter="fade">
                                      <p:cBhvr>
                                        <p:cTn id="21" dur="20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4"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683568" y="476672"/>
            <a:ext cx="7560840" cy="707886"/>
          </a:xfrm>
          <a:prstGeom prst="rect">
            <a:avLst/>
          </a:prstGeom>
          <a:blipFill>
            <a:blip r:embed="rId5" cstate="email"/>
            <a:tile tx="0" ty="0" sx="100000" sy="100000" flip="none" algn="tl"/>
          </a:blipFill>
          <a:effectLst>
            <a:glow rad="139700">
              <a:schemeClr val="accent3">
                <a:satMod val="175000"/>
                <a:alpha val="40000"/>
              </a:schemeClr>
            </a:glow>
            <a:softEdge rad="31750"/>
          </a:effectLst>
          <a:scene3d>
            <a:camera prst="orthographicFront"/>
            <a:lightRig rig="threePt" dir="t"/>
          </a:scene3d>
          <a:sp3d>
            <a:bevelT w="165100" prst="coolSlant"/>
          </a:sp3d>
        </p:spPr>
        <p:txBody>
          <a:bodyPr wrap="square" rtlCol="0">
            <a:spAutoFit/>
          </a:bodyPr>
          <a:lstStyle/>
          <a:p>
            <a:pPr algn="ctr"/>
            <a:r>
              <a:rPr lang="el-GR" sz="4000" b="1" dirty="0" smtClean="0"/>
              <a:t>ΓΕΝΙΚΟΣ ΔΙΕΥΘΥΝΤΗΣ</a:t>
            </a:r>
            <a:endParaRPr lang="el-GR" sz="4000" b="1" dirty="0"/>
          </a:p>
        </p:txBody>
      </p:sp>
      <p:pic>
        <p:nvPicPr>
          <p:cNvPr id="5" name="4 - Εικόνα" descr="images (81).jpg"/>
          <p:cNvPicPr>
            <a:picLocks noChangeAspect="1"/>
          </p:cNvPicPr>
          <p:nvPr/>
        </p:nvPicPr>
        <p:blipFill>
          <a:blip r:embed="rId6" cstate="email"/>
          <a:stretch>
            <a:fillRect/>
          </a:stretch>
        </p:blipFill>
        <p:spPr>
          <a:xfrm>
            <a:off x="6732240" y="1412776"/>
            <a:ext cx="2031122" cy="158417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7" name="6 - TextBox"/>
          <p:cNvSpPr txBox="1"/>
          <p:nvPr/>
        </p:nvSpPr>
        <p:spPr>
          <a:xfrm>
            <a:off x="539552" y="1268760"/>
            <a:ext cx="6192688" cy="1754326"/>
          </a:xfrm>
          <a:prstGeom prst="rect">
            <a:avLst/>
          </a:prstGeom>
          <a:noFill/>
        </p:spPr>
        <p:txBody>
          <a:bodyPr wrap="square" rtlCol="0">
            <a:spAutoFit/>
          </a:bodyPr>
          <a:lstStyle/>
          <a:p>
            <a:pPr algn="just"/>
            <a:r>
              <a:rPr lang="el-GR" b="1" i="1" dirty="0"/>
              <a:t>Έχει τη συνολική </a:t>
            </a:r>
            <a:r>
              <a:rPr lang="el-GR" b="1" i="1" dirty="0" smtClean="0"/>
              <a:t>ευθύνη λειτουργίας της επιχείρησης. </a:t>
            </a:r>
            <a:r>
              <a:rPr lang="el-GR" b="1" i="1" dirty="0"/>
              <a:t>Διοικεί, σχεδιάζει στρατηγικές, βοηθά στη συγκρότηση και το συντονισμό </a:t>
            </a:r>
            <a:r>
              <a:rPr lang="el-GR" b="1" i="1" dirty="0" smtClean="0"/>
              <a:t>όλων των τμημάτων της επιχείρησης.</a:t>
            </a:r>
          </a:p>
          <a:p>
            <a:pPr algn="just"/>
            <a:r>
              <a:rPr lang="el-GR" b="1" i="1" dirty="0" smtClean="0"/>
              <a:t>Ορισμένα από τα βασικά καθήκοντα του είναι :</a:t>
            </a:r>
            <a:endParaRPr lang="el-GR" b="1" dirty="0" smtClean="0"/>
          </a:p>
          <a:p>
            <a:endParaRPr lang="el-GR" dirty="0"/>
          </a:p>
        </p:txBody>
      </p:sp>
      <p:sp>
        <p:nvSpPr>
          <p:cNvPr id="8" name="7 - TextBox"/>
          <p:cNvSpPr txBox="1"/>
          <p:nvPr/>
        </p:nvSpPr>
        <p:spPr>
          <a:xfrm>
            <a:off x="611560" y="2852936"/>
            <a:ext cx="8136904" cy="3354765"/>
          </a:xfrm>
          <a:prstGeom prst="rect">
            <a:avLst/>
          </a:prstGeom>
          <a:noFill/>
        </p:spPr>
        <p:txBody>
          <a:bodyPr wrap="square" rtlCol="0">
            <a:spAutoFit/>
          </a:bodyPr>
          <a:lstStyle/>
          <a:p>
            <a:pPr>
              <a:buFont typeface="Wingdings" pitchFamily="2" charset="2"/>
              <a:buChar char="Ø"/>
            </a:pPr>
            <a:r>
              <a:rPr lang="el-GR" dirty="0" smtClean="0"/>
              <a:t> </a:t>
            </a:r>
            <a:r>
              <a:rPr lang="el-GR" sz="1600" b="1" dirty="0" smtClean="0"/>
              <a:t>Σχεδιάζει την στρατηγική της επιχείρησης.</a:t>
            </a:r>
          </a:p>
          <a:p>
            <a:pPr>
              <a:buFont typeface="Wingdings" pitchFamily="2" charset="2"/>
              <a:buChar char="Ø"/>
            </a:pPr>
            <a:r>
              <a:rPr lang="el-GR" sz="1600" b="1" dirty="0" smtClean="0"/>
              <a:t> Καθορίζει τις δραστηριότητες της σε συνεργασία με τους</a:t>
            </a:r>
          </a:p>
          <a:p>
            <a:r>
              <a:rPr lang="el-GR" sz="1600" b="1" dirty="0" smtClean="0"/>
              <a:t>    υπόλοιπους διευθυντές.</a:t>
            </a:r>
          </a:p>
          <a:p>
            <a:pPr>
              <a:buFont typeface="Wingdings" pitchFamily="2" charset="2"/>
              <a:buChar char="Ø"/>
            </a:pPr>
            <a:r>
              <a:rPr lang="el-GR" sz="1600" b="1" dirty="0" smtClean="0"/>
              <a:t> Καθορίζει τους στόχους κάθε τμήματος.</a:t>
            </a:r>
          </a:p>
          <a:p>
            <a:pPr>
              <a:buFont typeface="Wingdings" pitchFamily="2" charset="2"/>
              <a:buChar char="Ø"/>
            </a:pPr>
            <a:r>
              <a:rPr lang="el-GR" sz="1600" b="1" dirty="0" smtClean="0"/>
              <a:t> Ενεργεί με προκαθορισμένο χρονοδιάγραμμα εργασιών.</a:t>
            </a:r>
          </a:p>
          <a:p>
            <a:pPr>
              <a:buFont typeface="Wingdings" pitchFamily="2" charset="2"/>
              <a:buChar char="Ø"/>
            </a:pPr>
            <a:r>
              <a:rPr lang="el-GR" sz="1600" b="1" dirty="0" smtClean="0"/>
              <a:t> Αποφασίζει για τα κριτήρια αξιολόγησης κάθε τμήματος και</a:t>
            </a:r>
          </a:p>
          <a:p>
            <a:r>
              <a:rPr lang="el-GR" sz="1600" b="1" dirty="0" smtClean="0"/>
              <a:t>   θεσπίζει τα κίνητρα παραγωγικότητας για το προσωπικό τους.</a:t>
            </a:r>
          </a:p>
          <a:p>
            <a:pPr>
              <a:buFont typeface="Wingdings" pitchFamily="2" charset="2"/>
              <a:buChar char="Ø"/>
            </a:pPr>
            <a:r>
              <a:rPr lang="el-GR" sz="1600" b="1" dirty="0" smtClean="0"/>
              <a:t> Παρακολουθεί τις εξελίξεις στην τοπική αλλά και την διεθνή αγορά.</a:t>
            </a:r>
          </a:p>
          <a:p>
            <a:pPr>
              <a:buFont typeface="Wingdings" pitchFamily="2" charset="2"/>
              <a:buChar char="Ø"/>
            </a:pPr>
            <a:r>
              <a:rPr lang="el-GR" sz="1600" b="1" dirty="0" smtClean="0"/>
              <a:t> Ενημερώνει συχνά το διοικητικό συμβούλιο της εταιρείας για την</a:t>
            </a:r>
          </a:p>
          <a:p>
            <a:r>
              <a:rPr lang="el-GR" sz="1600" b="1" dirty="0" smtClean="0"/>
              <a:t>   δραστηριότητα κάθε τμήματος και μεταφέρει τις αποφάσεις του</a:t>
            </a:r>
          </a:p>
          <a:p>
            <a:r>
              <a:rPr lang="el-GR" sz="1600" b="1" dirty="0" smtClean="0"/>
              <a:t>   Δ.Σ.   στο προσωπικό της εταιρείας.</a:t>
            </a:r>
          </a:p>
          <a:p>
            <a:pPr>
              <a:buFont typeface="Wingdings" pitchFamily="2" charset="2"/>
              <a:buChar char="Ø"/>
            </a:pPr>
            <a:r>
              <a:rPr lang="el-GR" sz="1600" b="1" dirty="0" smtClean="0"/>
              <a:t> Εκπροσωπεί την επιχείρηση  σε διάφορες εκδηλώσεις.</a:t>
            </a:r>
          </a:p>
          <a:p>
            <a:pPr>
              <a:buFont typeface="Wingdings" pitchFamily="2" charset="2"/>
              <a:buChar char="Ø"/>
            </a:pPr>
            <a:endParaRPr lang="el-GR" dirty="0"/>
          </a:p>
        </p:txBody>
      </p:sp>
    </p:spTree>
  </p:cSld>
  <p:clrMapOvr>
    <a:masterClrMapping/>
  </p:clrMapOvr>
  <p:transition spd="slow">
    <p:strips dir="ru"/>
    <p:sndAc>
      <p:stSnd>
        <p:snd r:embed="rId2" name="drumroll.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strVal val="#ppt_w*0.70"/>
                                          </p:val>
                                        </p:tav>
                                        <p:tav tm="100000">
                                          <p:val>
                                            <p:strVal val="#ppt_w"/>
                                          </p:val>
                                        </p:tav>
                                      </p:tavLst>
                                    </p:anim>
                                    <p:anim calcmode="lin" valueType="num">
                                      <p:cBhvr>
                                        <p:cTn id="8" dur="3000" fill="hold"/>
                                        <p:tgtEl>
                                          <p:spTgt spid="2"/>
                                        </p:tgtEl>
                                        <p:attrNameLst>
                                          <p:attrName>ppt_h</p:attrName>
                                        </p:attrNameLst>
                                      </p:cBhvr>
                                      <p:tavLst>
                                        <p:tav tm="0">
                                          <p:val>
                                            <p:strVal val="#ppt_h"/>
                                          </p:val>
                                        </p:tav>
                                        <p:tav tm="100000">
                                          <p:val>
                                            <p:strVal val="#ppt_h"/>
                                          </p:val>
                                        </p:tav>
                                      </p:tavLst>
                                    </p:anim>
                                    <p:animEffect transition="in" filter="fade">
                                      <p:cBhvr>
                                        <p:cTn id="9"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Γιώργος Τσαλίκης - Ο τέλειος άντρας 00_00_08-00_00_25.wav"/>
                                        </p:tgtEl>
                                      </p:cMediaNode>
                                    </p:audio>
                                  </p:sub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iterate type="wd">
                                    <p:tmPct val="10000"/>
                                  </p:iterate>
                                  <p:childTnLst>
                                    <p:set>
                                      <p:cBhvr>
                                        <p:cTn id="13" dur="1" fill="hold">
                                          <p:stCondLst>
                                            <p:cond delay="0"/>
                                          </p:stCondLst>
                                        </p:cTn>
                                        <p:tgtEl>
                                          <p:spTgt spid="7"/>
                                        </p:tgtEl>
                                        <p:attrNameLst>
                                          <p:attrName>style.visibility</p:attrName>
                                        </p:attrNameLst>
                                      </p:cBhvr>
                                      <p:to>
                                        <p:strVal val="visible"/>
                                      </p:to>
                                    </p:set>
                                    <p:anim calcmode="lin" valueType="num">
                                      <p:cBhvr>
                                        <p:cTn id="14" dur="3000" fill="hold"/>
                                        <p:tgtEl>
                                          <p:spTgt spid="7"/>
                                        </p:tgtEl>
                                        <p:attrNameLst>
                                          <p:attrName>ppt_w</p:attrName>
                                        </p:attrNameLst>
                                      </p:cBhvr>
                                      <p:tavLst>
                                        <p:tav tm="0">
                                          <p:val>
                                            <p:strVal val="#ppt_w*0.70"/>
                                          </p:val>
                                        </p:tav>
                                        <p:tav tm="100000">
                                          <p:val>
                                            <p:strVal val="#ppt_w"/>
                                          </p:val>
                                        </p:tav>
                                      </p:tavLst>
                                    </p:anim>
                                    <p:anim calcmode="lin" valueType="num">
                                      <p:cBhvr>
                                        <p:cTn id="15" dur="3000" fill="hold"/>
                                        <p:tgtEl>
                                          <p:spTgt spid="7"/>
                                        </p:tgtEl>
                                        <p:attrNameLst>
                                          <p:attrName>ppt_h</p:attrName>
                                        </p:attrNameLst>
                                      </p:cBhvr>
                                      <p:tavLst>
                                        <p:tav tm="0">
                                          <p:val>
                                            <p:strVal val="#ppt_h"/>
                                          </p:val>
                                        </p:tav>
                                        <p:tav tm="100000">
                                          <p:val>
                                            <p:strVal val="#ppt_h"/>
                                          </p:val>
                                        </p:tav>
                                      </p:tavLst>
                                    </p:anim>
                                    <p:animEffect transition="in" filter="fade">
                                      <p:cBhvr>
                                        <p:cTn id="16" dur="30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3" name="Γιώργος Τσαλίκης - Ο τέλειος άντρας 00_00_08-00_00_25.wav"/>
                                        </p:tgtEl>
                                      </p:cMediaNode>
                                    </p:audio>
                                  </p:sub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iterate type="wd">
                                    <p:tmPct val="10000"/>
                                  </p:iterate>
                                  <p:childTnLst>
                                    <p:set>
                                      <p:cBhvr>
                                        <p:cTn id="20" dur="1" fill="hold">
                                          <p:stCondLst>
                                            <p:cond delay="0"/>
                                          </p:stCondLst>
                                        </p:cTn>
                                        <p:tgtEl>
                                          <p:spTgt spid="5"/>
                                        </p:tgtEl>
                                        <p:attrNameLst>
                                          <p:attrName>style.visibility</p:attrName>
                                        </p:attrNameLst>
                                      </p:cBhvr>
                                      <p:to>
                                        <p:strVal val="visible"/>
                                      </p:to>
                                    </p:set>
                                    <p:anim calcmode="lin" valueType="num">
                                      <p:cBhvr>
                                        <p:cTn id="21" dur="3000" fill="hold"/>
                                        <p:tgtEl>
                                          <p:spTgt spid="5"/>
                                        </p:tgtEl>
                                        <p:attrNameLst>
                                          <p:attrName>ppt_w</p:attrName>
                                        </p:attrNameLst>
                                      </p:cBhvr>
                                      <p:tavLst>
                                        <p:tav tm="0">
                                          <p:val>
                                            <p:strVal val="#ppt_w*0.70"/>
                                          </p:val>
                                        </p:tav>
                                        <p:tav tm="100000">
                                          <p:val>
                                            <p:strVal val="#ppt_w"/>
                                          </p:val>
                                        </p:tav>
                                      </p:tavLst>
                                    </p:anim>
                                    <p:anim calcmode="lin" valueType="num">
                                      <p:cBhvr>
                                        <p:cTn id="22" dur="3000" fill="hold"/>
                                        <p:tgtEl>
                                          <p:spTgt spid="5"/>
                                        </p:tgtEl>
                                        <p:attrNameLst>
                                          <p:attrName>ppt_h</p:attrName>
                                        </p:attrNameLst>
                                      </p:cBhvr>
                                      <p:tavLst>
                                        <p:tav tm="0">
                                          <p:val>
                                            <p:strVal val="#ppt_h"/>
                                          </p:val>
                                        </p:tav>
                                        <p:tav tm="100000">
                                          <p:val>
                                            <p:strVal val="#ppt_h"/>
                                          </p:val>
                                        </p:tav>
                                      </p:tavLst>
                                    </p:anim>
                                    <p:animEffect transition="in" filter="fade">
                                      <p:cBhvr>
                                        <p:cTn id="23" dur="3000"/>
                                        <p:tgtEl>
                                          <p:spTgt spid="5"/>
                                        </p:tgtEl>
                                      </p:cBhvr>
                                    </p:animEffect>
                                  </p:childTnLst>
                                  <p:subTnLst>
                                    <p:audio>
                                      <p:cMediaNode>
                                        <p:cTn display="0" masterRel="sameClick">
                                          <p:stCondLst>
                                            <p:cond evt="begin" delay="0">
                                              <p:tn val="19"/>
                                            </p:cond>
                                          </p:stCondLst>
                                          <p:endCondLst>
                                            <p:cond evt="onStopAudio" delay="0">
                                              <p:tgtEl>
                                                <p:sldTgt/>
                                              </p:tgtEl>
                                            </p:cond>
                                          </p:endCondLst>
                                        </p:cTn>
                                        <p:tgtEl>
                                          <p:sndTgt r:embed="rId3" name="Γιώργος Τσαλίκης - Ο τέλειος άντρας 00_00_08-00_00_25.wav"/>
                                        </p:tgtEl>
                                      </p:cMediaNode>
                                    </p:audio>
                                  </p:sub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 calcmode="lin" valueType="num">
                                      <p:cBhvr additive="base">
                                        <p:cTn id="28" dur="20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9" dur="2000" fill="hold"/>
                                        <p:tgtEl>
                                          <p:spTgt spid="8">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4" name="push.wav"/>
                                        </p:tgtEl>
                                      </p:cMediaNode>
                                    </p:audio>
                                  </p:sub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anim calcmode="lin" valueType="num">
                                      <p:cBhvr additive="base">
                                        <p:cTn id="34" dur="20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5" dur="2000" fill="hold"/>
                                        <p:tgtEl>
                                          <p:spTgt spid="8">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4" name="push.wav"/>
                                        </p:tgtEl>
                                      </p:cMediaNode>
                                    </p:audio>
                                  </p:sub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 calcmode="lin" valueType="num">
                                      <p:cBhvr additive="base">
                                        <p:cTn id="40" dur="20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41" dur="2000" fill="hold"/>
                                        <p:tgtEl>
                                          <p:spTgt spid="8">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push.wav"/>
                                        </p:tgtEl>
                                      </p:cMediaNode>
                                    </p:audio>
                                  </p:sub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8">
                                            <p:txEl>
                                              <p:pRg st="3" end="3"/>
                                            </p:txEl>
                                          </p:spTgt>
                                        </p:tgtEl>
                                        <p:attrNameLst>
                                          <p:attrName>style.visibility</p:attrName>
                                        </p:attrNameLst>
                                      </p:cBhvr>
                                      <p:to>
                                        <p:strVal val="visible"/>
                                      </p:to>
                                    </p:set>
                                    <p:anim calcmode="lin" valueType="num">
                                      <p:cBhvr additive="base">
                                        <p:cTn id="46" dur="20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47" dur="2000" fill="hold"/>
                                        <p:tgtEl>
                                          <p:spTgt spid="8">
                                            <p:txEl>
                                              <p:pRg st="3" end="3"/>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4" name="push.wav"/>
                                        </p:tgtEl>
                                      </p:cMediaNode>
                                    </p:audio>
                                  </p:sub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8">
                                            <p:txEl>
                                              <p:pRg st="4" end="4"/>
                                            </p:txEl>
                                          </p:spTgt>
                                        </p:tgtEl>
                                        <p:attrNameLst>
                                          <p:attrName>style.visibility</p:attrName>
                                        </p:attrNameLst>
                                      </p:cBhvr>
                                      <p:to>
                                        <p:strVal val="visible"/>
                                      </p:to>
                                    </p:set>
                                    <p:anim calcmode="lin" valueType="num">
                                      <p:cBhvr additive="base">
                                        <p:cTn id="52" dur="20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53" dur="2000" fill="hold"/>
                                        <p:tgtEl>
                                          <p:spTgt spid="8">
                                            <p:txEl>
                                              <p:pRg st="4" end="4"/>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0"/>
                                            </p:cond>
                                          </p:stCondLst>
                                          <p:endCondLst>
                                            <p:cond evt="onStopAudio" delay="0">
                                              <p:tgtEl>
                                                <p:sldTgt/>
                                              </p:tgtEl>
                                            </p:cond>
                                          </p:endCondLst>
                                        </p:cTn>
                                        <p:tgtEl>
                                          <p:sndTgt r:embed="rId4" name="push.wav"/>
                                        </p:tgtEl>
                                      </p:cMediaNode>
                                    </p:audio>
                                  </p:sub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8">
                                            <p:txEl>
                                              <p:pRg st="5" end="5"/>
                                            </p:txEl>
                                          </p:spTgt>
                                        </p:tgtEl>
                                        <p:attrNameLst>
                                          <p:attrName>style.visibility</p:attrName>
                                        </p:attrNameLst>
                                      </p:cBhvr>
                                      <p:to>
                                        <p:strVal val="visible"/>
                                      </p:to>
                                    </p:set>
                                    <p:anim calcmode="lin" valueType="num">
                                      <p:cBhvr additive="base">
                                        <p:cTn id="58" dur="20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59" dur="2000" fill="hold"/>
                                        <p:tgtEl>
                                          <p:spTgt spid="8">
                                            <p:txEl>
                                              <p:pRg st="5" end="5"/>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6"/>
                                            </p:cond>
                                          </p:stCondLst>
                                          <p:endCondLst>
                                            <p:cond evt="onStopAudio" delay="0">
                                              <p:tgtEl>
                                                <p:sldTgt/>
                                              </p:tgtEl>
                                            </p:cond>
                                          </p:endCondLst>
                                        </p:cTn>
                                        <p:tgtEl>
                                          <p:sndTgt r:embed="rId4" name="push.wav"/>
                                        </p:tgtEl>
                                      </p:cMediaNode>
                                    </p:audio>
                                  </p:sub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8">
                                            <p:txEl>
                                              <p:pRg st="6" end="6"/>
                                            </p:txEl>
                                          </p:spTgt>
                                        </p:tgtEl>
                                        <p:attrNameLst>
                                          <p:attrName>style.visibility</p:attrName>
                                        </p:attrNameLst>
                                      </p:cBhvr>
                                      <p:to>
                                        <p:strVal val="visible"/>
                                      </p:to>
                                    </p:set>
                                    <p:anim calcmode="lin" valueType="num">
                                      <p:cBhvr additive="base">
                                        <p:cTn id="64" dur="20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65" dur="2000" fill="hold"/>
                                        <p:tgtEl>
                                          <p:spTgt spid="8">
                                            <p:txEl>
                                              <p:pRg st="6" end="6"/>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4" name="push.wav"/>
                                        </p:tgtEl>
                                      </p:cMediaNode>
                                    </p:audio>
                                  </p:sub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8">
                                            <p:txEl>
                                              <p:pRg st="7" end="7"/>
                                            </p:txEl>
                                          </p:spTgt>
                                        </p:tgtEl>
                                        <p:attrNameLst>
                                          <p:attrName>style.visibility</p:attrName>
                                        </p:attrNameLst>
                                      </p:cBhvr>
                                      <p:to>
                                        <p:strVal val="visible"/>
                                      </p:to>
                                    </p:set>
                                    <p:anim calcmode="lin" valueType="num">
                                      <p:cBhvr additive="base">
                                        <p:cTn id="70" dur="20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71" dur="2000" fill="hold"/>
                                        <p:tgtEl>
                                          <p:spTgt spid="8">
                                            <p:txEl>
                                              <p:pRg st="7" end="7"/>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4" name="push.wav"/>
                                        </p:tgtEl>
                                      </p:cMediaNode>
                                    </p:audio>
                                  </p:sub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8">
                                            <p:txEl>
                                              <p:pRg st="8" end="8"/>
                                            </p:txEl>
                                          </p:spTgt>
                                        </p:tgtEl>
                                        <p:attrNameLst>
                                          <p:attrName>style.visibility</p:attrName>
                                        </p:attrNameLst>
                                      </p:cBhvr>
                                      <p:to>
                                        <p:strVal val="visible"/>
                                      </p:to>
                                    </p:set>
                                    <p:anim calcmode="lin" valueType="num">
                                      <p:cBhvr additive="base">
                                        <p:cTn id="76" dur="20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77" dur="2000" fill="hold"/>
                                        <p:tgtEl>
                                          <p:spTgt spid="8">
                                            <p:txEl>
                                              <p:pRg st="8" end="8"/>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4"/>
                                            </p:cond>
                                          </p:stCondLst>
                                          <p:endCondLst>
                                            <p:cond evt="onStopAudio" delay="0">
                                              <p:tgtEl>
                                                <p:sldTgt/>
                                              </p:tgtEl>
                                            </p:cond>
                                          </p:endCondLst>
                                        </p:cTn>
                                        <p:tgtEl>
                                          <p:sndTgt r:embed="rId4" name="push.wav"/>
                                        </p:tgtEl>
                                      </p:cMediaNode>
                                    </p:audio>
                                  </p:sub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8">
                                            <p:txEl>
                                              <p:pRg st="9" end="9"/>
                                            </p:txEl>
                                          </p:spTgt>
                                        </p:tgtEl>
                                        <p:attrNameLst>
                                          <p:attrName>style.visibility</p:attrName>
                                        </p:attrNameLst>
                                      </p:cBhvr>
                                      <p:to>
                                        <p:strVal val="visible"/>
                                      </p:to>
                                    </p:set>
                                    <p:anim calcmode="lin" valueType="num">
                                      <p:cBhvr additive="base">
                                        <p:cTn id="82" dur="20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83" dur="2000" fill="hold"/>
                                        <p:tgtEl>
                                          <p:spTgt spid="8">
                                            <p:txEl>
                                              <p:pRg st="9" end="9"/>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0"/>
                                            </p:cond>
                                          </p:stCondLst>
                                          <p:endCondLst>
                                            <p:cond evt="onStopAudio" delay="0">
                                              <p:tgtEl>
                                                <p:sldTgt/>
                                              </p:tgtEl>
                                            </p:cond>
                                          </p:endCondLst>
                                        </p:cTn>
                                        <p:tgtEl>
                                          <p:sndTgt r:embed="rId4" name="push.wav"/>
                                        </p:tgtEl>
                                      </p:cMediaNode>
                                    </p:audio>
                                  </p:sub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8">
                                            <p:txEl>
                                              <p:pRg st="10" end="10"/>
                                            </p:txEl>
                                          </p:spTgt>
                                        </p:tgtEl>
                                        <p:attrNameLst>
                                          <p:attrName>style.visibility</p:attrName>
                                        </p:attrNameLst>
                                      </p:cBhvr>
                                      <p:to>
                                        <p:strVal val="visible"/>
                                      </p:to>
                                    </p:set>
                                    <p:anim calcmode="lin" valueType="num">
                                      <p:cBhvr additive="base">
                                        <p:cTn id="88" dur="20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89" dur="2000" fill="hold"/>
                                        <p:tgtEl>
                                          <p:spTgt spid="8">
                                            <p:txEl>
                                              <p:pRg st="10" end="1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6"/>
                                            </p:cond>
                                          </p:stCondLst>
                                          <p:endCondLst>
                                            <p:cond evt="onStopAudio" delay="0">
                                              <p:tgtEl>
                                                <p:sldTgt/>
                                              </p:tgtEl>
                                            </p:cond>
                                          </p:endCondLst>
                                        </p:cTn>
                                        <p:tgtEl>
                                          <p:sndTgt r:embed="rId4" name="push.wav"/>
                                        </p:tgtEl>
                                      </p:cMediaNode>
                                    </p:audio>
                                  </p:sub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8">
                                            <p:txEl>
                                              <p:pRg st="11" end="11"/>
                                            </p:txEl>
                                          </p:spTgt>
                                        </p:tgtEl>
                                        <p:attrNameLst>
                                          <p:attrName>style.visibility</p:attrName>
                                        </p:attrNameLst>
                                      </p:cBhvr>
                                      <p:to>
                                        <p:strVal val="visible"/>
                                      </p:to>
                                    </p:set>
                                    <p:anim calcmode="lin" valueType="num">
                                      <p:cBhvr additive="base">
                                        <p:cTn id="94" dur="2000" fill="hold"/>
                                        <p:tgtEl>
                                          <p:spTgt spid="8">
                                            <p:txEl>
                                              <p:pRg st="11" end="11"/>
                                            </p:txEl>
                                          </p:spTgt>
                                        </p:tgtEl>
                                        <p:attrNameLst>
                                          <p:attrName>ppt_x</p:attrName>
                                        </p:attrNameLst>
                                      </p:cBhvr>
                                      <p:tavLst>
                                        <p:tav tm="0">
                                          <p:val>
                                            <p:strVal val="#ppt_x"/>
                                          </p:val>
                                        </p:tav>
                                        <p:tav tm="100000">
                                          <p:val>
                                            <p:strVal val="#ppt_x"/>
                                          </p:val>
                                        </p:tav>
                                      </p:tavLst>
                                    </p:anim>
                                    <p:anim calcmode="lin" valueType="num">
                                      <p:cBhvr additive="base">
                                        <p:cTn id="95" dur="2000" fill="hold"/>
                                        <p:tgtEl>
                                          <p:spTgt spid="8">
                                            <p:txEl>
                                              <p:pRg st="11" end="1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4"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683568" y="476672"/>
            <a:ext cx="7560840" cy="707886"/>
          </a:xfrm>
          <a:prstGeom prst="rect">
            <a:avLst/>
          </a:prstGeom>
          <a:blipFill>
            <a:blip r:embed="rId5" cstate="email"/>
            <a:tile tx="0" ty="0" sx="100000" sy="100000" flip="none" algn="tl"/>
          </a:blipFill>
          <a:effectLst>
            <a:glow rad="139700">
              <a:schemeClr val="accent3">
                <a:satMod val="175000"/>
                <a:alpha val="40000"/>
              </a:schemeClr>
            </a:glow>
            <a:softEdge rad="31750"/>
          </a:effectLst>
          <a:scene3d>
            <a:camera prst="perspectiveFront"/>
            <a:lightRig rig="threePt" dir="t"/>
          </a:scene3d>
          <a:sp3d>
            <a:bevelT w="165100" prst="coolSlant"/>
          </a:sp3d>
        </p:spPr>
        <p:txBody>
          <a:bodyPr wrap="square" rtlCol="0">
            <a:spAutoFit/>
          </a:bodyPr>
          <a:lstStyle/>
          <a:p>
            <a:pPr algn="ctr"/>
            <a:r>
              <a:rPr lang="el-GR" sz="4000" b="1" dirty="0" smtClean="0"/>
              <a:t> </a:t>
            </a:r>
            <a:r>
              <a:rPr lang="el-GR" sz="3600" b="1" dirty="0" smtClean="0"/>
              <a:t>ΔΙΕΥΘΥΝΤΗΣ ΜΑΡΚΕΤΙΝΓΚ</a:t>
            </a:r>
            <a:endParaRPr lang="el-GR" sz="3600" b="1" dirty="0"/>
          </a:p>
        </p:txBody>
      </p:sp>
      <p:pic>
        <p:nvPicPr>
          <p:cNvPr id="3" name="2 - Εικόνα" descr="MB900449109.JPG"/>
          <p:cNvPicPr>
            <a:picLocks noChangeAspect="1"/>
          </p:cNvPicPr>
          <p:nvPr/>
        </p:nvPicPr>
        <p:blipFill>
          <a:blip r:embed="rId6" cstate="email"/>
          <a:stretch>
            <a:fillRect/>
          </a:stretch>
        </p:blipFill>
        <p:spPr>
          <a:xfrm>
            <a:off x="6948264" y="1484784"/>
            <a:ext cx="1828800" cy="172819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6" name="5 - TextBox"/>
          <p:cNvSpPr txBox="1"/>
          <p:nvPr/>
        </p:nvSpPr>
        <p:spPr>
          <a:xfrm>
            <a:off x="395536" y="1340768"/>
            <a:ext cx="6768752" cy="3508653"/>
          </a:xfrm>
          <a:prstGeom prst="rect">
            <a:avLst/>
          </a:prstGeom>
          <a:noFill/>
        </p:spPr>
        <p:txBody>
          <a:bodyPr wrap="square" rtlCol="0">
            <a:spAutoFit/>
          </a:bodyPr>
          <a:lstStyle/>
          <a:p>
            <a:r>
              <a:rPr lang="el-GR" b="1" i="1" dirty="0" smtClean="0"/>
              <a:t>Έχει κυρίαρχο στόχο την αύξηση των πωλήσεων της επιχείρησης. Η διεύθυνση αποτελείται συνήθως  από 3 επί μέρους τμήματα που είναι:</a:t>
            </a:r>
          </a:p>
          <a:p>
            <a:pPr marL="342900" indent="-342900">
              <a:buFont typeface="+mj-lt"/>
              <a:buAutoNum type="arabicPeriod"/>
            </a:pPr>
            <a:r>
              <a:rPr lang="el-GR" b="1" i="1" dirty="0" smtClean="0"/>
              <a:t> </a:t>
            </a:r>
            <a:r>
              <a:rPr lang="el-GR" b="1" u="sng" dirty="0" smtClean="0"/>
              <a:t>Τμήμα Έρευνας</a:t>
            </a:r>
            <a:r>
              <a:rPr lang="el-GR" b="1" dirty="0" smtClean="0"/>
              <a:t> :  </a:t>
            </a:r>
            <a:endParaRPr lang="el-GR" b="1" u="sng" dirty="0" smtClean="0"/>
          </a:p>
          <a:p>
            <a:pPr marL="342900" indent="-342900"/>
            <a:r>
              <a:rPr lang="el-GR" dirty="0" smtClean="0"/>
              <a:t>                               </a:t>
            </a:r>
            <a:r>
              <a:rPr lang="el-GR" sz="1600" dirty="0" smtClean="0"/>
              <a:t>Περιλαμβάνει μεθόδους και     δραστηριότητες  (ερωτηματολόγια , δείγματα κ.ά.) , που έχουν στόχο να προσδιορίσουν τις  διαθέσεις των </a:t>
            </a:r>
          </a:p>
          <a:p>
            <a:pPr marL="342900" indent="-342900"/>
            <a:r>
              <a:rPr lang="el-GR" sz="1600" dirty="0" smtClean="0"/>
              <a:t>      καταναλωτών για τα παραγόμενα αγαθά της εταιρείας.</a:t>
            </a:r>
          </a:p>
          <a:p>
            <a:pPr marL="342900" indent="-342900">
              <a:buAutoNum type="arabicPeriod" startAt="2"/>
            </a:pPr>
            <a:r>
              <a:rPr lang="el-GR" b="1" u="sng" dirty="0" smtClean="0"/>
              <a:t>Τμήμα Διαφήμισης </a:t>
            </a:r>
            <a:r>
              <a:rPr lang="el-GR" b="1" dirty="0" smtClean="0"/>
              <a:t>:</a:t>
            </a:r>
            <a:endParaRPr lang="el-GR" dirty="0" smtClean="0"/>
          </a:p>
          <a:p>
            <a:pPr marL="342900" indent="-342900"/>
            <a:r>
              <a:rPr lang="el-GR" b="1" dirty="0" smtClean="0"/>
              <a:t>                                     </a:t>
            </a:r>
            <a:r>
              <a:rPr lang="el-GR" sz="1600" dirty="0" smtClean="0"/>
              <a:t>Περιλαμβάνει τις διαδικασίες γνωστοποίησης και επηρεασμού των καταναλωτών για τα παραγόμενα αγαθά από την εταιρεία και συνήθως ανατίθεται σε «ειδική» ανεξάρτητη επιχείρηση.</a:t>
            </a:r>
          </a:p>
        </p:txBody>
      </p:sp>
      <p:sp>
        <p:nvSpPr>
          <p:cNvPr id="7" name="6 - Ορθογώνιο"/>
          <p:cNvSpPr/>
          <p:nvPr/>
        </p:nvSpPr>
        <p:spPr>
          <a:xfrm>
            <a:off x="467544" y="4797152"/>
            <a:ext cx="8352928" cy="1354217"/>
          </a:xfrm>
          <a:prstGeom prst="rect">
            <a:avLst/>
          </a:prstGeom>
        </p:spPr>
        <p:txBody>
          <a:bodyPr wrap="square">
            <a:spAutoFit/>
          </a:bodyPr>
          <a:lstStyle/>
          <a:p>
            <a:pPr marL="342900" indent="-342900"/>
            <a:r>
              <a:rPr lang="el-GR" sz="1600" b="1" dirty="0" smtClean="0"/>
              <a:t>3.  </a:t>
            </a:r>
            <a:r>
              <a:rPr lang="el-GR" b="1" u="sng" dirty="0" smtClean="0"/>
              <a:t>Τμήμα Πωλήσεων :</a:t>
            </a:r>
            <a:r>
              <a:rPr lang="el-GR" dirty="0" smtClean="0"/>
              <a:t> </a:t>
            </a:r>
          </a:p>
          <a:p>
            <a:pPr marL="342900" indent="-342900"/>
            <a:r>
              <a:rPr lang="el-GR" sz="1600" b="1" u="sng" dirty="0" smtClean="0"/>
              <a:t> </a:t>
            </a:r>
            <a:r>
              <a:rPr lang="el-GR" sz="1600" dirty="0" smtClean="0"/>
              <a:t>                                   Ασχολείται με την προώθηση και την πώληση των αγαθών της επιχείρησης και στην εσωτερική και στην εξωτερική αγορά. Υποστηρίζεται από μεγάλη ομάδα πωλητών που διαρκώς εκπαιδεύονται και πρέπει να διαθέτουν κυρίως οικονομικές γνώσεις.</a:t>
            </a:r>
            <a:endParaRPr lang="el-GR" sz="1600" b="1" u="sng" dirty="0" smtClean="0"/>
          </a:p>
        </p:txBody>
      </p:sp>
    </p:spTree>
  </p:cSld>
  <p:clrMapOvr>
    <a:masterClrMapping/>
  </p:clrMapOvr>
  <p:transition spd="slow">
    <p:strips dir="ru"/>
    <p:sndAc>
      <p:stSnd>
        <p:snd r:embed="rId2" name="drumroll.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ΓΙΑ ΤΑ ΛΕΦΤΑ ΤΑ ΚΑΝΕΙΣ ΟΛΑ-ΑΝΤΥΠΑΣ 00_01_05-00_01_14.wav"/>
                                        </p:tgtEl>
                                      </p:cMediaNode>
                                    </p:audio>
                                  </p:sub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ppt_w</p:attrName>
                                        </p:attrNameLst>
                                      </p:cBhvr>
                                      <p:tavLst>
                                        <p:tav tm="0">
                                          <p:val>
                                            <p:strVal val="#ppt_w*0.70"/>
                                          </p:val>
                                        </p:tav>
                                        <p:tav tm="100000">
                                          <p:val>
                                            <p:strVal val="#ppt_w"/>
                                          </p:val>
                                        </p:tav>
                                      </p:tavLst>
                                    </p:anim>
                                    <p:anim calcmode="lin" valueType="num">
                                      <p:cBhvr>
                                        <p:cTn id="13" dur="2000" fill="hold"/>
                                        <p:tgtEl>
                                          <p:spTgt spid="3"/>
                                        </p:tgtEl>
                                        <p:attrNameLst>
                                          <p:attrName>ppt_h</p:attrName>
                                        </p:attrNameLst>
                                      </p:cBhvr>
                                      <p:tavLst>
                                        <p:tav tm="0">
                                          <p:val>
                                            <p:strVal val="#ppt_h"/>
                                          </p:val>
                                        </p:tav>
                                        <p:tav tm="100000">
                                          <p:val>
                                            <p:strVal val="#ppt_h"/>
                                          </p:val>
                                        </p:tav>
                                      </p:tavLst>
                                    </p:anim>
                                    <p:animEffect transition="in" filter="fade">
                                      <p:cBhvr>
                                        <p:cTn id="14" dur="20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ΓΙΑ ΤΑ ΛΕΦΤΑ ΤΑ ΚΑΝΕΙΣ ΟΛΑ-ΑΝΤΥΠΑΣ 00_01_05-00_01_14.wav"/>
                                        </p:tgtEl>
                                      </p:cMediaNode>
                                    </p:audio>
                                  </p:sub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iterate type="wd">
                                    <p:tmPct val="10000"/>
                                  </p:iterate>
                                  <p:childTnLst>
                                    <p:set>
                                      <p:cBhvr>
                                        <p:cTn id="18" dur="1" fill="hold">
                                          <p:stCondLst>
                                            <p:cond delay="0"/>
                                          </p:stCondLst>
                                        </p:cTn>
                                        <p:tgtEl>
                                          <p:spTgt spid="6"/>
                                        </p:tgtEl>
                                        <p:attrNameLst>
                                          <p:attrName>style.visibility</p:attrName>
                                        </p:attrNameLst>
                                      </p:cBhvr>
                                      <p:to>
                                        <p:strVal val="visible"/>
                                      </p:to>
                                    </p:set>
                                    <p:anim calcmode="lin" valueType="num">
                                      <p:cBhvr>
                                        <p:cTn id="19" dur="2000" fill="hold"/>
                                        <p:tgtEl>
                                          <p:spTgt spid="6"/>
                                        </p:tgtEl>
                                        <p:attrNameLst>
                                          <p:attrName>ppt_w</p:attrName>
                                        </p:attrNameLst>
                                      </p:cBhvr>
                                      <p:tavLst>
                                        <p:tav tm="0">
                                          <p:val>
                                            <p:strVal val="#ppt_w*0.70"/>
                                          </p:val>
                                        </p:tav>
                                        <p:tav tm="100000">
                                          <p:val>
                                            <p:strVal val="#ppt_w"/>
                                          </p:val>
                                        </p:tav>
                                      </p:tavLst>
                                    </p:anim>
                                    <p:anim calcmode="lin" valueType="num">
                                      <p:cBhvr>
                                        <p:cTn id="20" dur="2000" fill="hold"/>
                                        <p:tgtEl>
                                          <p:spTgt spid="6"/>
                                        </p:tgtEl>
                                        <p:attrNameLst>
                                          <p:attrName>ppt_h</p:attrName>
                                        </p:attrNameLst>
                                      </p:cBhvr>
                                      <p:tavLst>
                                        <p:tav tm="0">
                                          <p:val>
                                            <p:strVal val="#ppt_h"/>
                                          </p:val>
                                        </p:tav>
                                        <p:tav tm="100000">
                                          <p:val>
                                            <p:strVal val="#ppt_h"/>
                                          </p:val>
                                        </p:tav>
                                      </p:tavLst>
                                    </p:anim>
                                    <p:animEffect transition="in" filter="fade">
                                      <p:cBhvr>
                                        <p:cTn id="21" dur="20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type.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iterate type="wd">
                                    <p:tmPct val="10000"/>
                                  </p:iterate>
                                  <p:childTnLst>
                                    <p:set>
                                      <p:cBhvr>
                                        <p:cTn id="25" dur="1" fill="hold">
                                          <p:stCondLst>
                                            <p:cond delay="0"/>
                                          </p:stCondLst>
                                        </p:cTn>
                                        <p:tgtEl>
                                          <p:spTgt spid="7"/>
                                        </p:tgtEl>
                                        <p:attrNameLst>
                                          <p:attrName>style.visibility</p:attrName>
                                        </p:attrNameLst>
                                      </p:cBhvr>
                                      <p:to>
                                        <p:strVal val="visible"/>
                                      </p:to>
                                    </p:set>
                                    <p:animEffect transition="in" filter="fade">
                                      <p:cBhvr>
                                        <p:cTn id="26" dur="20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4"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683568" y="548679"/>
            <a:ext cx="7560840" cy="707886"/>
          </a:xfrm>
          <a:prstGeom prst="rect">
            <a:avLst/>
          </a:prstGeom>
          <a:blipFill>
            <a:blip r:embed="rId5" cstate="email"/>
            <a:tile tx="0" ty="0" sx="100000" sy="100000" flip="none" algn="tl"/>
          </a:blipFill>
          <a:effectLst>
            <a:glow rad="139700">
              <a:schemeClr val="accent3">
                <a:satMod val="175000"/>
                <a:alpha val="40000"/>
              </a:schemeClr>
            </a:glow>
            <a:softEdge rad="31750"/>
          </a:effectLst>
          <a:scene3d>
            <a:camera prst="perspectiveFront"/>
            <a:lightRig rig="threePt" dir="t"/>
          </a:scene3d>
          <a:sp3d>
            <a:bevelT w="165100" prst="coolSlant"/>
          </a:sp3d>
        </p:spPr>
        <p:txBody>
          <a:bodyPr wrap="square" rtlCol="0">
            <a:spAutoFit/>
          </a:bodyPr>
          <a:lstStyle/>
          <a:p>
            <a:pPr algn="ctr"/>
            <a:r>
              <a:rPr lang="el-GR" sz="4000" b="1" dirty="0" smtClean="0"/>
              <a:t> </a:t>
            </a:r>
            <a:r>
              <a:rPr lang="el-GR" sz="3200" b="1" dirty="0" smtClean="0"/>
              <a:t>ΔΙΕΥΘΥΝΤΗΣ ΟΙΚΟΝΟΜΙΚΩΝ</a:t>
            </a:r>
            <a:endParaRPr lang="el-GR" sz="3200" b="1" dirty="0"/>
          </a:p>
        </p:txBody>
      </p:sp>
      <p:pic>
        <p:nvPicPr>
          <p:cNvPr id="4" name="3 - Εικόνα" descr="images (76).jpg"/>
          <p:cNvPicPr>
            <a:picLocks noChangeAspect="1"/>
          </p:cNvPicPr>
          <p:nvPr/>
        </p:nvPicPr>
        <p:blipFill>
          <a:blip r:embed="rId6" cstate="email"/>
          <a:stretch>
            <a:fillRect/>
          </a:stretch>
        </p:blipFill>
        <p:spPr>
          <a:xfrm>
            <a:off x="6660232" y="1412776"/>
            <a:ext cx="2016224" cy="165618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7" name="6 - TextBox"/>
          <p:cNvSpPr txBox="1"/>
          <p:nvPr/>
        </p:nvSpPr>
        <p:spPr>
          <a:xfrm>
            <a:off x="395536" y="1484784"/>
            <a:ext cx="6408712" cy="2308324"/>
          </a:xfrm>
          <a:prstGeom prst="rect">
            <a:avLst/>
          </a:prstGeom>
          <a:noFill/>
        </p:spPr>
        <p:txBody>
          <a:bodyPr wrap="square" rtlCol="0">
            <a:spAutoFit/>
          </a:bodyPr>
          <a:lstStyle/>
          <a:p>
            <a:pPr algn="just"/>
            <a:r>
              <a:rPr lang="el-GR" b="1" i="1" dirty="0" smtClean="0"/>
              <a:t>Είναι υπεύθυνος  για να ελέγχει και να διαχειρίζεται όλα τα οικονομικά θέματα της επιχείρησης</a:t>
            </a:r>
            <a:r>
              <a:rPr lang="el-GR" dirty="0" smtClean="0"/>
              <a:t>. </a:t>
            </a:r>
            <a:r>
              <a:rPr lang="el-GR" b="1" i="1" dirty="0" smtClean="0"/>
              <a:t>Επίσης συμμετέχει στην διαμόρφωση του καταστατικού της .</a:t>
            </a:r>
          </a:p>
          <a:p>
            <a:pPr algn="just"/>
            <a:endParaRPr lang="el-GR" b="1" i="1" dirty="0" smtClean="0"/>
          </a:p>
          <a:p>
            <a:pPr algn="just"/>
            <a:r>
              <a:rPr lang="el-GR" b="1" i="1" dirty="0" smtClean="0"/>
              <a:t>Ορισμένα από τα βασικά καθήκοντα του είναι :</a:t>
            </a:r>
            <a:endParaRPr lang="el-GR" b="1" dirty="0" smtClean="0"/>
          </a:p>
          <a:p>
            <a:endParaRPr lang="el-GR" dirty="0" smtClean="0"/>
          </a:p>
          <a:p>
            <a:endParaRPr lang="el-GR" b="1" i="1" dirty="0" smtClean="0"/>
          </a:p>
        </p:txBody>
      </p:sp>
      <p:sp>
        <p:nvSpPr>
          <p:cNvPr id="8" name="7 - TextBox"/>
          <p:cNvSpPr txBox="1"/>
          <p:nvPr/>
        </p:nvSpPr>
        <p:spPr>
          <a:xfrm>
            <a:off x="539552" y="3284984"/>
            <a:ext cx="7992888" cy="2862322"/>
          </a:xfrm>
          <a:prstGeom prst="rect">
            <a:avLst/>
          </a:prstGeom>
          <a:noFill/>
        </p:spPr>
        <p:txBody>
          <a:bodyPr wrap="square" rtlCol="0">
            <a:spAutoFit/>
          </a:bodyPr>
          <a:lstStyle/>
          <a:p>
            <a:pPr>
              <a:buFont typeface="Wingdings" pitchFamily="2" charset="2"/>
              <a:buChar char="Ø"/>
            </a:pPr>
            <a:r>
              <a:rPr lang="el-GR" dirty="0" smtClean="0"/>
              <a:t> Συντάσσει τον προϋπολογισμό και τον ισολογισμό.</a:t>
            </a:r>
          </a:p>
          <a:p>
            <a:pPr>
              <a:buFont typeface="Wingdings" pitchFamily="2" charset="2"/>
              <a:buChar char="Ø"/>
            </a:pPr>
            <a:r>
              <a:rPr lang="el-GR" dirty="0" smtClean="0"/>
              <a:t> Υπολογισμός κερδών και διανομή τους στους μετόχους.</a:t>
            </a:r>
          </a:p>
          <a:p>
            <a:pPr>
              <a:buFont typeface="Wingdings" pitchFamily="2" charset="2"/>
              <a:buChar char="Ø"/>
            </a:pPr>
            <a:r>
              <a:rPr lang="el-GR" dirty="0" smtClean="0"/>
              <a:t> Οργανώνει σύστημα συναλλαγών με τις τράπεζες.</a:t>
            </a:r>
          </a:p>
          <a:p>
            <a:pPr>
              <a:buFont typeface="Wingdings" pitchFamily="2" charset="2"/>
              <a:buChar char="Ø"/>
            </a:pPr>
            <a:r>
              <a:rPr lang="el-GR" dirty="0" smtClean="0"/>
              <a:t> Φροντίζει την μισθοδοσία του προσωπικού</a:t>
            </a:r>
          </a:p>
          <a:p>
            <a:pPr>
              <a:buFont typeface="Wingdings" pitchFamily="2" charset="2"/>
              <a:buChar char="Ø"/>
            </a:pPr>
            <a:r>
              <a:rPr lang="el-GR" dirty="0" smtClean="0"/>
              <a:t> </a:t>
            </a:r>
            <a:r>
              <a:rPr lang="el-GR" b="1" u="sng" dirty="0" smtClean="0"/>
              <a:t>Τμήμα ΛΟΓΙΣΤΗΡΙΟΥ  </a:t>
            </a:r>
            <a:r>
              <a:rPr lang="el-GR" dirty="0" smtClean="0"/>
              <a:t>: τηρεί τα βιβλία και τα στοιχεία όλων των οικονομικών δραστηριοτήτων της επιχείρησης.</a:t>
            </a:r>
          </a:p>
          <a:p>
            <a:pPr>
              <a:buFont typeface="Wingdings" pitchFamily="2" charset="2"/>
              <a:buChar char="Ø"/>
            </a:pPr>
            <a:r>
              <a:rPr lang="el-GR" dirty="0" smtClean="0"/>
              <a:t> </a:t>
            </a:r>
            <a:r>
              <a:rPr lang="el-GR" b="1" u="sng" dirty="0" smtClean="0"/>
              <a:t>Τμήμα ΚΟΣΤΟΛΟΓΗΣΗΣ </a:t>
            </a:r>
            <a:r>
              <a:rPr lang="el-GR" dirty="0" smtClean="0"/>
              <a:t>: υπολογίζει με ακρίβεια το κόστος</a:t>
            </a:r>
          </a:p>
          <a:p>
            <a:r>
              <a:rPr lang="el-GR" dirty="0" smtClean="0"/>
              <a:t>   όλων των δαπανών και κυρίως τις δαπάνες των αγαθών.</a:t>
            </a:r>
          </a:p>
          <a:p>
            <a:pPr>
              <a:buFont typeface="Wingdings" pitchFamily="2" charset="2"/>
              <a:buChar char="Ø"/>
            </a:pPr>
            <a:r>
              <a:rPr lang="el-GR" b="1" u="sng" dirty="0" smtClean="0"/>
              <a:t> ΦΟΡΟΤΕΧΝΙΚΟ τμήμα </a:t>
            </a:r>
            <a:r>
              <a:rPr lang="el-GR" dirty="0" smtClean="0"/>
              <a:t>: παρακολουθεί  και επιλύει </a:t>
            </a:r>
          </a:p>
          <a:p>
            <a:r>
              <a:rPr lang="el-GR" dirty="0" smtClean="0"/>
              <a:t>   φορολογικά ζητήματα της επιχείρησης.</a:t>
            </a:r>
            <a:endParaRPr lang="el-GR" b="1" u="sng" dirty="0"/>
          </a:p>
        </p:txBody>
      </p:sp>
    </p:spTree>
  </p:cSld>
  <p:clrMapOvr>
    <a:masterClrMapping/>
  </p:clrMapOvr>
  <p:transition spd="slow">
    <p:strips dir="ru"/>
    <p:sndAc>
      <p:stSnd>
        <p:snd r:embed="rId2" name="drumroll.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ΓΙΑ ΤΑ ΛΕΦΤΑ ΤΑ ΚΑΝΕΙΣ ΟΛΑ-ΑΝΤΥΠΑΣ 00_01_05-00_01_14.wav"/>
                                        </p:tgtEl>
                                      </p:cMediaNode>
                                    </p:audio>
                                  </p:sub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iterate type="wd">
                                    <p:tmPct val="10000"/>
                                  </p:iterate>
                                  <p:childTnLst>
                                    <p:set>
                                      <p:cBhvr>
                                        <p:cTn id="13" dur="1" fill="hold">
                                          <p:stCondLst>
                                            <p:cond delay="0"/>
                                          </p:stCondLst>
                                        </p:cTn>
                                        <p:tgtEl>
                                          <p:spTgt spid="7"/>
                                        </p:tgtEl>
                                        <p:attrNameLst>
                                          <p:attrName>style.visibility</p:attrName>
                                        </p:attrNameLst>
                                      </p:cBhvr>
                                      <p:to>
                                        <p:strVal val="visible"/>
                                      </p:to>
                                    </p:set>
                                    <p:anim calcmode="lin" valueType="num">
                                      <p:cBhvr>
                                        <p:cTn id="14" dur="2000" fill="hold"/>
                                        <p:tgtEl>
                                          <p:spTgt spid="7"/>
                                        </p:tgtEl>
                                        <p:attrNameLst>
                                          <p:attrName>ppt_w</p:attrName>
                                        </p:attrNameLst>
                                      </p:cBhvr>
                                      <p:tavLst>
                                        <p:tav tm="0">
                                          <p:val>
                                            <p:strVal val="#ppt_w*0.70"/>
                                          </p:val>
                                        </p:tav>
                                        <p:tav tm="100000">
                                          <p:val>
                                            <p:strVal val="#ppt_w"/>
                                          </p:val>
                                        </p:tav>
                                      </p:tavLst>
                                    </p:anim>
                                    <p:anim calcmode="lin" valueType="num">
                                      <p:cBhvr>
                                        <p:cTn id="15" dur="2000" fill="hold"/>
                                        <p:tgtEl>
                                          <p:spTgt spid="7"/>
                                        </p:tgtEl>
                                        <p:attrNameLst>
                                          <p:attrName>ppt_h</p:attrName>
                                        </p:attrNameLst>
                                      </p:cBhvr>
                                      <p:tavLst>
                                        <p:tav tm="0">
                                          <p:val>
                                            <p:strVal val="#ppt_h"/>
                                          </p:val>
                                        </p:tav>
                                        <p:tav tm="100000">
                                          <p:val>
                                            <p:strVal val="#ppt_h"/>
                                          </p:val>
                                        </p:tav>
                                      </p:tavLst>
                                    </p:anim>
                                    <p:animEffect transition="in" filter="fade">
                                      <p:cBhvr>
                                        <p:cTn id="16" dur="20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3" name="ΓΙΑ ΤΑ ΛΕΦΤΑ ΤΑ ΚΑΝΕΙΣ ΟΛΑ-ΑΝΤΥΠΑΣ 00_01_05-00_01_14.wav"/>
                                        </p:tgtEl>
                                      </p:cMediaNode>
                                    </p:audio>
                                  </p:sub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 calcmode="lin" valueType="num">
                                      <p:cBhvr>
                                        <p:cTn id="21" dur="2000" fill="hold"/>
                                        <p:tgtEl>
                                          <p:spTgt spid="4"/>
                                        </p:tgtEl>
                                        <p:attrNameLst>
                                          <p:attrName>ppt_w</p:attrName>
                                        </p:attrNameLst>
                                      </p:cBhvr>
                                      <p:tavLst>
                                        <p:tav tm="0">
                                          <p:val>
                                            <p:strVal val="#ppt_w*0.70"/>
                                          </p:val>
                                        </p:tav>
                                        <p:tav tm="100000">
                                          <p:val>
                                            <p:strVal val="#ppt_w"/>
                                          </p:val>
                                        </p:tav>
                                      </p:tavLst>
                                    </p:anim>
                                    <p:anim calcmode="lin" valueType="num">
                                      <p:cBhvr>
                                        <p:cTn id="22" dur="2000" fill="hold"/>
                                        <p:tgtEl>
                                          <p:spTgt spid="4"/>
                                        </p:tgtEl>
                                        <p:attrNameLst>
                                          <p:attrName>ppt_h</p:attrName>
                                        </p:attrNameLst>
                                      </p:cBhvr>
                                      <p:tavLst>
                                        <p:tav tm="0">
                                          <p:val>
                                            <p:strVal val="#ppt_h"/>
                                          </p:val>
                                        </p:tav>
                                        <p:tav tm="100000">
                                          <p:val>
                                            <p:strVal val="#ppt_h"/>
                                          </p:val>
                                        </p:tav>
                                      </p:tavLst>
                                    </p:anim>
                                    <p:animEffect transition="in" filter="fade">
                                      <p:cBhvr>
                                        <p:cTn id="23" dur="20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3" name="ΓΙΑ ΤΑ ΛΕΦΤΑ ΤΑ ΚΑΝΕΙΣ ΟΛΑ-ΑΝΤΥΠΑΣ 00_01_05-00_01_14.wav"/>
                                        </p:tgtEl>
                                      </p:cMediaNode>
                                    </p:audio>
                                  </p:sub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 calcmode="lin" valueType="num">
                                      <p:cBhvr additive="base">
                                        <p:cTn id="28" dur="20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9" dur="2000" fill="hold"/>
                                        <p:tgtEl>
                                          <p:spTgt spid="8">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4" name="suction.wav"/>
                                        </p:tgtEl>
                                      </p:cMediaNode>
                                    </p:audio>
                                  </p:sub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anim calcmode="lin" valueType="num">
                                      <p:cBhvr additive="base">
                                        <p:cTn id="34" dur="20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5" dur="2000" fill="hold"/>
                                        <p:tgtEl>
                                          <p:spTgt spid="8">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4" name="suction.wav"/>
                                        </p:tgtEl>
                                      </p:cMediaNode>
                                    </p:audio>
                                  </p:sub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 calcmode="lin" valueType="num">
                                      <p:cBhvr additive="base">
                                        <p:cTn id="40" dur="20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41" dur="2000" fill="hold"/>
                                        <p:tgtEl>
                                          <p:spTgt spid="8">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suction.wav"/>
                                        </p:tgtEl>
                                      </p:cMediaNode>
                                    </p:audio>
                                  </p:sub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8">
                                            <p:txEl>
                                              <p:pRg st="3" end="3"/>
                                            </p:txEl>
                                          </p:spTgt>
                                        </p:tgtEl>
                                        <p:attrNameLst>
                                          <p:attrName>style.visibility</p:attrName>
                                        </p:attrNameLst>
                                      </p:cBhvr>
                                      <p:to>
                                        <p:strVal val="visible"/>
                                      </p:to>
                                    </p:set>
                                    <p:anim calcmode="lin" valueType="num">
                                      <p:cBhvr additive="base">
                                        <p:cTn id="46" dur="20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47" dur="2000" fill="hold"/>
                                        <p:tgtEl>
                                          <p:spTgt spid="8">
                                            <p:txEl>
                                              <p:pRg st="3" end="3"/>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4" name="suction.wav"/>
                                        </p:tgtEl>
                                      </p:cMediaNode>
                                    </p:audio>
                                  </p:sub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8">
                                            <p:txEl>
                                              <p:pRg st="4" end="4"/>
                                            </p:txEl>
                                          </p:spTgt>
                                        </p:tgtEl>
                                        <p:attrNameLst>
                                          <p:attrName>style.visibility</p:attrName>
                                        </p:attrNameLst>
                                      </p:cBhvr>
                                      <p:to>
                                        <p:strVal val="visible"/>
                                      </p:to>
                                    </p:set>
                                    <p:anim calcmode="lin" valueType="num">
                                      <p:cBhvr additive="base">
                                        <p:cTn id="52" dur="20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53" dur="2000" fill="hold"/>
                                        <p:tgtEl>
                                          <p:spTgt spid="8">
                                            <p:txEl>
                                              <p:pRg st="4" end="4"/>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0"/>
                                            </p:cond>
                                          </p:stCondLst>
                                          <p:endCondLst>
                                            <p:cond evt="onStopAudio" delay="0">
                                              <p:tgtEl>
                                                <p:sldTgt/>
                                              </p:tgtEl>
                                            </p:cond>
                                          </p:endCondLst>
                                        </p:cTn>
                                        <p:tgtEl>
                                          <p:sndTgt r:embed="rId4" name="suction.wav"/>
                                        </p:tgtEl>
                                      </p:cMediaNode>
                                    </p:audio>
                                  </p:sub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8">
                                            <p:txEl>
                                              <p:pRg st="5" end="5"/>
                                            </p:txEl>
                                          </p:spTgt>
                                        </p:tgtEl>
                                        <p:attrNameLst>
                                          <p:attrName>style.visibility</p:attrName>
                                        </p:attrNameLst>
                                      </p:cBhvr>
                                      <p:to>
                                        <p:strVal val="visible"/>
                                      </p:to>
                                    </p:set>
                                    <p:anim calcmode="lin" valueType="num">
                                      <p:cBhvr additive="base">
                                        <p:cTn id="58" dur="20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59" dur="2000" fill="hold"/>
                                        <p:tgtEl>
                                          <p:spTgt spid="8">
                                            <p:txEl>
                                              <p:pRg st="5" end="5"/>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6"/>
                                            </p:cond>
                                          </p:stCondLst>
                                          <p:endCondLst>
                                            <p:cond evt="onStopAudio" delay="0">
                                              <p:tgtEl>
                                                <p:sldTgt/>
                                              </p:tgtEl>
                                            </p:cond>
                                          </p:endCondLst>
                                        </p:cTn>
                                        <p:tgtEl>
                                          <p:sndTgt r:embed="rId4" name="suction.wav"/>
                                        </p:tgtEl>
                                      </p:cMediaNode>
                                    </p:audio>
                                  </p:sub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8">
                                            <p:txEl>
                                              <p:pRg st="6" end="6"/>
                                            </p:txEl>
                                          </p:spTgt>
                                        </p:tgtEl>
                                        <p:attrNameLst>
                                          <p:attrName>style.visibility</p:attrName>
                                        </p:attrNameLst>
                                      </p:cBhvr>
                                      <p:to>
                                        <p:strVal val="visible"/>
                                      </p:to>
                                    </p:set>
                                    <p:anim calcmode="lin" valueType="num">
                                      <p:cBhvr additive="base">
                                        <p:cTn id="64" dur="20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65" dur="2000" fill="hold"/>
                                        <p:tgtEl>
                                          <p:spTgt spid="8">
                                            <p:txEl>
                                              <p:pRg st="6" end="6"/>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4" name="suction.wav"/>
                                        </p:tgtEl>
                                      </p:cMediaNode>
                                    </p:audio>
                                  </p:sub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8">
                                            <p:txEl>
                                              <p:pRg st="7" end="7"/>
                                            </p:txEl>
                                          </p:spTgt>
                                        </p:tgtEl>
                                        <p:attrNameLst>
                                          <p:attrName>style.visibility</p:attrName>
                                        </p:attrNameLst>
                                      </p:cBhvr>
                                      <p:to>
                                        <p:strVal val="visible"/>
                                      </p:to>
                                    </p:set>
                                    <p:anim calcmode="lin" valueType="num">
                                      <p:cBhvr additive="base">
                                        <p:cTn id="70" dur="20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71" dur="2000" fill="hold"/>
                                        <p:tgtEl>
                                          <p:spTgt spid="8">
                                            <p:txEl>
                                              <p:pRg st="7" end="7"/>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4" name="suction.wav"/>
                                        </p:tgtEl>
                                      </p:cMediaNode>
                                    </p:audio>
                                  </p:sub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8">
                                            <p:txEl>
                                              <p:pRg st="8" end="8"/>
                                            </p:txEl>
                                          </p:spTgt>
                                        </p:tgtEl>
                                        <p:attrNameLst>
                                          <p:attrName>style.visibility</p:attrName>
                                        </p:attrNameLst>
                                      </p:cBhvr>
                                      <p:to>
                                        <p:strVal val="visible"/>
                                      </p:to>
                                    </p:set>
                                    <p:anim calcmode="lin" valueType="num">
                                      <p:cBhvr additive="base">
                                        <p:cTn id="76" dur="20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77" dur="2000" fill="hold"/>
                                        <p:tgtEl>
                                          <p:spTgt spid="8">
                                            <p:txEl>
                                              <p:pRg st="8" end="8"/>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4"/>
                                            </p:cond>
                                          </p:stCondLst>
                                          <p:endCondLst>
                                            <p:cond evt="onStopAudio" delay="0">
                                              <p:tgtEl>
                                                <p:sldTgt/>
                                              </p:tgtEl>
                                            </p:cond>
                                          </p:endCondLst>
                                        </p:cTn>
                                        <p:tgtEl>
                                          <p:sndTgt r:embed="rId4"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683568" y="476672"/>
            <a:ext cx="7560840" cy="707886"/>
          </a:xfrm>
          <a:prstGeom prst="rect">
            <a:avLst/>
          </a:prstGeom>
          <a:blipFill>
            <a:blip r:embed="rId5" cstate="email"/>
            <a:tile tx="0" ty="0" sx="100000" sy="100000" flip="none" algn="tl"/>
          </a:blipFill>
          <a:effectLst>
            <a:glow rad="139700">
              <a:schemeClr val="accent3">
                <a:satMod val="175000"/>
                <a:alpha val="40000"/>
              </a:schemeClr>
            </a:glow>
          </a:effectLst>
          <a:scene3d>
            <a:camera prst="perspectiveFront"/>
            <a:lightRig rig="threePt" dir="t"/>
          </a:scene3d>
          <a:sp3d>
            <a:bevelT w="165100" prst="coolSlant"/>
          </a:sp3d>
        </p:spPr>
        <p:txBody>
          <a:bodyPr wrap="square" rtlCol="0">
            <a:spAutoFit/>
          </a:bodyPr>
          <a:lstStyle/>
          <a:p>
            <a:pPr algn="ctr"/>
            <a:r>
              <a:rPr lang="el-GR" sz="4000" b="1" dirty="0" smtClean="0"/>
              <a:t> </a:t>
            </a:r>
            <a:r>
              <a:rPr lang="el-GR" sz="3600" b="1" dirty="0" smtClean="0"/>
              <a:t>ΔΙΕΥΘΥΝΤΗΣ ΠΡΟΣΩΠΙΚΟΥ</a:t>
            </a:r>
            <a:endParaRPr lang="el-GR" sz="3600" b="1" dirty="0"/>
          </a:p>
        </p:txBody>
      </p:sp>
      <p:pic>
        <p:nvPicPr>
          <p:cNvPr id="4" name="3 - Εικόνα" descr="images (18).jpg"/>
          <p:cNvPicPr>
            <a:picLocks noChangeAspect="1"/>
          </p:cNvPicPr>
          <p:nvPr/>
        </p:nvPicPr>
        <p:blipFill>
          <a:blip r:embed="rId6" cstate="email"/>
          <a:stretch>
            <a:fillRect/>
          </a:stretch>
        </p:blipFill>
        <p:spPr>
          <a:xfrm>
            <a:off x="7020272" y="1412776"/>
            <a:ext cx="1656184" cy="129614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6" name="5 - TextBox"/>
          <p:cNvSpPr txBox="1"/>
          <p:nvPr/>
        </p:nvSpPr>
        <p:spPr>
          <a:xfrm>
            <a:off x="683568" y="1412776"/>
            <a:ext cx="6264696" cy="1754326"/>
          </a:xfrm>
          <a:prstGeom prst="rect">
            <a:avLst/>
          </a:prstGeom>
          <a:noFill/>
          <a:effectLst>
            <a:softEdge rad="31750"/>
          </a:effectLst>
        </p:spPr>
        <p:txBody>
          <a:bodyPr wrap="square" rtlCol="0">
            <a:spAutoFit/>
          </a:bodyPr>
          <a:lstStyle/>
          <a:p>
            <a:pPr algn="just"/>
            <a:r>
              <a:rPr lang="el-GR" b="1" i="1" dirty="0" smtClean="0"/>
              <a:t>Είναι υπεύθυνος για την επιλογή του κατάλληλου προσωπικού (προσλήψεις) και απασχολείται με όλα τα ζητήματα που αφορούν το προσωπικό της επιχείρησης.</a:t>
            </a:r>
          </a:p>
          <a:p>
            <a:pPr algn="just"/>
            <a:r>
              <a:rPr lang="el-GR" b="1" i="1" dirty="0" smtClean="0"/>
              <a:t>Ορισμένα από τα βασικά καθήκοντα του είναι :</a:t>
            </a:r>
            <a:endParaRPr lang="el-GR" b="1" dirty="0" smtClean="0"/>
          </a:p>
          <a:p>
            <a:pPr algn="just"/>
            <a:endParaRPr lang="el-GR" b="1" i="1" dirty="0" smtClean="0"/>
          </a:p>
        </p:txBody>
      </p:sp>
      <p:sp>
        <p:nvSpPr>
          <p:cNvPr id="7" name="6 - TextBox"/>
          <p:cNvSpPr txBox="1"/>
          <p:nvPr/>
        </p:nvSpPr>
        <p:spPr>
          <a:xfrm>
            <a:off x="467544" y="3164681"/>
            <a:ext cx="8280920" cy="3693319"/>
          </a:xfrm>
          <a:prstGeom prst="rect">
            <a:avLst/>
          </a:prstGeom>
          <a:noFill/>
        </p:spPr>
        <p:txBody>
          <a:bodyPr wrap="square" rtlCol="0">
            <a:spAutoFit/>
          </a:bodyPr>
          <a:lstStyle/>
          <a:p>
            <a:pPr>
              <a:buFont typeface="Wingdings" pitchFamily="2" charset="2"/>
              <a:buChar char="Ø"/>
            </a:pPr>
            <a:r>
              <a:rPr lang="el-GR" dirty="0" smtClean="0"/>
              <a:t>  Διατηρεί αρχεία με τα ονόματα όλων των εργαζομένων , καθώς και</a:t>
            </a:r>
          </a:p>
          <a:p>
            <a:r>
              <a:rPr lang="el-GR" dirty="0" smtClean="0"/>
              <a:t>    στοιχεία για την απόδοσή τους.</a:t>
            </a:r>
          </a:p>
          <a:p>
            <a:pPr>
              <a:buFont typeface="Wingdings" pitchFamily="2" charset="2"/>
              <a:buChar char="Ø"/>
            </a:pPr>
            <a:r>
              <a:rPr lang="el-GR" dirty="0" smtClean="0"/>
              <a:t> Ενημερώνει το διάγραμμα οργάνωσης προσωπικού απεικονίζοντας</a:t>
            </a:r>
          </a:p>
          <a:p>
            <a:r>
              <a:rPr lang="el-GR" dirty="0" smtClean="0"/>
              <a:t>   τη θέση κάθε εργαζόμενου στην ιεραρχία της επιχείρησης.</a:t>
            </a:r>
          </a:p>
          <a:p>
            <a:pPr>
              <a:buFont typeface="Wingdings" pitchFamily="2" charset="2"/>
              <a:buChar char="Ø"/>
            </a:pPr>
            <a:r>
              <a:rPr lang="el-GR" dirty="0" smtClean="0"/>
              <a:t> Σχεδιάζει και καταχωρεί τις απουσίες , τις άδειες και τις υπηρεσιακές</a:t>
            </a:r>
          </a:p>
          <a:p>
            <a:r>
              <a:rPr lang="el-GR" dirty="0" smtClean="0"/>
              <a:t>    μεταβολές.</a:t>
            </a:r>
          </a:p>
          <a:p>
            <a:pPr>
              <a:buFont typeface="Wingdings" pitchFamily="2" charset="2"/>
              <a:buChar char="Ø"/>
            </a:pPr>
            <a:r>
              <a:rPr lang="el-GR" dirty="0" smtClean="0"/>
              <a:t> Προτείνει την προαγωγή του προσωπικού και εισηγείται και κριτήρια</a:t>
            </a:r>
          </a:p>
          <a:p>
            <a:r>
              <a:rPr lang="el-GR" dirty="0" smtClean="0"/>
              <a:t>   που σχετίζονται με την μισθολογική του εξέλιξη.</a:t>
            </a:r>
          </a:p>
          <a:p>
            <a:pPr>
              <a:buFont typeface="Wingdings" pitchFamily="2" charset="2"/>
              <a:buChar char="Ø"/>
            </a:pPr>
            <a:r>
              <a:rPr lang="el-GR" dirty="0" smtClean="0"/>
              <a:t> Εξετάζει και επιλύει προβλήματα των εργαζομένων.</a:t>
            </a:r>
          </a:p>
          <a:p>
            <a:endParaRPr lang="el-GR" dirty="0" smtClean="0"/>
          </a:p>
          <a:p>
            <a:endParaRPr lang="el-GR" dirty="0" smtClean="0"/>
          </a:p>
          <a:p>
            <a:endParaRPr lang="el-GR" dirty="0" smtClean="0"/>
          </a:p>
          <a:p>
            <a:endParaRPr lang="el-GR" dirty="0"/>
          </a:p>
        </p:txBody>
      </p:sp>
    </p:spTree>
  </p:cSld>
  <p:clrMapOvr>
    <a:masterClrMapping/>
  </p:clrMapOvr>
  <p:transition spd="slow">
    <p:strips dir="ru"/>
    <p:sndAc>
      <p:stSnd>
        <p:snd r:embed="rId2" name="drumroll.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20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20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2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1985 Ασε με να κάνω λάθος Live - Β. Παπακωνσταντίνου 00_00_09-00_00_18.wav"/>
                                        </p:tgtEl>
                                      </p:cMediaNode>
                                    </p:audio>
                                  </p:sub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iterate type="wd">
                                    <p:tmPct val="10000"/>
                                  </p:iterate>
                                  <p:childTnLst>
                                    <p:set>
                                      <p:cBhvr>
                                        <p:cTn id="14" dur="1" fill="hold">
                                          <p:stCondLst>
                                            <p:cond delay="0"/>
                                          </p:stCondLst>
                                        </p:cTn>
                                        <p:tgtEl>
                                          <p:spTgt spid="4"/>
                                        </p:tgtEl>
                                        <p:attrNameLst>
                                          <p:attrName>style.visibility</p:attrName>
                                        </p:attrNameLst>
                                      </p:cBhvr>
                                      <p:to>
                                        <p:strVal val="visible"/>
                                      </p:to>
                                    </p:set>
                                    <p:anim calcmode="lin" valueType="num">
                                      <p:cBhvr>
                                        <p:cTn id="15" dur="2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6" dur="2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7" dur="2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8" dur="2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1985 Ασε με να κάνω λάθος Live - Β. Παπακωνσταντίνου 00_00_09-00_00_18.wav"/>
                                        </p:tgtEl>
                                      </p:cMediaNode>
                                    </p:audio>
                                  </p:sub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2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4" dur="2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5" dur="2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6" dur="20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1985 Ασε με να κάνω λάθος Live - Β. Παπακωνσταντίνου 00_00_09-00_00_18.wav"/>
                                        </p:tgtEl>
                                      </p:cMediaNode>
                                    </p:audio>
                                  </p:sub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p:cTn id="31" dur="2000" fill="hold"/>
                                        <p:tgtEl>
                                          <p:spTgt spid="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2000" fill="hold"/>
                                        <p:tgtEl>
                                          <p:spTgt spid="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2000" fill="hold"/>
                                        <p:tgtEl>
                                          <p:spTgt spid="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2000" fill="hold"/>
                                        <p:tgtEl>
                                          <p:spTgt spid="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par>
                    <p:cTn id="35" fill="hold">
                      <p:stCondLst>
                        <p:cond delay="indefinite"/>
                      </p:stCondLst>
                      <p:childTnLst>
                        <p:par>
                          <p:cTn id="36" fill="hold">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 calcmode="lin" valueType="num">
                                      <p:cBhvr>
                                        <p:cTn id="39" dur="2000" fill="hold"/>
                                        <p:tgtEl>
                                          <p:spTgt spid="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2000" fill="hold"/>
                                        <p:tgtEl>
                                          <p:spTgt spid="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2000" fill="hold"/>
                                        <p:tgtEl>
                                          <p:spTgt spid="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2000" fill="hold"/>
                                        <p:tgtEl>
                                          <p:spTgt spid="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4" name="bomb.wav"/>
                                        </p:tgtEl>
                                      </p:cMediaNode>
                                    </p:audio>
                                  </p:subTnLst>
                                </p:cTn>
                              </p:par>
                            </p:childTnLst>
                          </p:cTn>
                        </p:par>
                      </p:childTnLst>
                    </p:cTn>
                  </p:par>
                  <p:par>
                    <p:cTn id="43" fill="hold">
                      <p:stCondLst>
                        <p:cond delay="indefinite"/>
                      </p:stCondLst>
                      <p:childTnLst>
                        <p:par>
                          <p:cTn id="44" fill="hold">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anim calcmode="lin" valueType="num">
                                      <p:cBhvr>
                                        <p:cTn id="47" dur="2000" fill="hold"/>
                                        <p:tgtEl>
                                          <p:spTgt spid="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2000" fill="hold"/>
                                        <p:tgtEl>
                                          <p:spTgt spid="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2000" fill="hold"/>
                                        <p:tgtEl>
                                          <p:spTgt spid="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2000" fill="hold"/>
                                        <p:tgtEl>
                                          <p:spTgt spid="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4" name="bomb.wav"/>
                                        </p:tgtEl>
                                      </p:cMediaNode>
                                    </p:audio>
                                  </p:subTnLst>
                                </p:cTn>
                              </p:par>
                            </p:childTnLst>
                          </p:cTn>
                        </p:par>
                      </p:childTnLst>
                    </p:cTn>
                  </p:par>
                  <p:par>
                    <p:cTn id="51" fill="hold">
                      <p:stCondLst>
                        <p:cond delay="indefinite"/>
                      </p:stCondLst>
                      <p:childTnLst>
                        <p:par>
                          <p:cTn id="52" fill="hold">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7">
                                            <p:txEl>
                                              <p:pRg st="3" end="3"/>
                                            </p:txEl>
                                          </p:spTgt>
                                        </p:tgtEl>
                                        <p:attrNameLst>
                                          <p:attrName>style.visibility</p:attrName>
                                        </p:attrNameLst>
                                      </p:cBhvr>
                                      <p:to>
                                        <p:strVal val="visible"/>
                                      </p:to>
                                    </p:set>
                                    <p:anim calcmode="lin" valueType="num">
                                      <p:cBhvr>
                                        <p:cTn id="55" dur="2000" fill="hold"/>
                                        <p:tgtEl>
                                          <p:spTgt spid="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6" dur="2000" fill="hold"/>
                                        <p:tgtEl>
                                          <p:spTgt spid="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7" dur="2000" fill="hold"/>
                                        <p:tgtEl>
                                          <p:spTgt spid="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58" dur="2000" fill="hold"/>
                                        <p:tgtEl>
                                          <p:spTgt spid="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4" name="bomb.wav"/>
                                        </p:tgtEl>
                                      </p:cMediaNode>
                                    </p:audio>
                                  </p:subTnLst>
                                </p:cTn>
                              </p:par>
                            </p:childTnLst>
                          </p:cTn>
                        </p:par>
                      </p:childTnLst>
                    </p:cTn>
                  </p:par>
                  <p:par>
                    <p:cTn id="59" fill="hold">
                      <p:stCondLst>
                        <p:cond delay="indefinite"/>
                      </p:stCondLst>
                      <p:childTnLst>
                        <p:par>
                          <p:cTn id="60" fill="hold">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7">
                                            <p:txEl>
                                              <p:pRg st="4" end="4"/>
                                            </p:txEl>
                                          </p:spTgt>
                                        </p:tgtEl>
                                        <p:attrNameLst>
                                          <p:attrName>style.visibility</p:attrName>
                                        </p:attrNameLst>
                                      </p:cBhvr>
                                      <p:to>
                                        <p:strVal val="visible"/>
                                      </p:to>
                                    </p:set>
                                    <p:anim calcmode="lin" valueType="num">
                                      <p:cBhvr>
                                        <p:cTn id="63" dur="2000" fill="hold"/>
                                        <p:tgtEl>
                                          <p:spTgt spid="7">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4" dur="2000" fill="hold"/>
                                        <p:tgtEl>
                                          <p:spTgt spid="7">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5" dur="2000" fill="hold"/>
                                        <p:tgtEl>
                                          <p:spTgt spid="7">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66" dur="2000" fill="hold"/>
                                        <p:tgtEl>
                                          <p:spTgt spid="7">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4" name="bomb.wav"/>
                                        </p:tgtEl>
                                      </p:cMediaNode>
                                    </p:audio>
                                  </p:subTnLst>
                                </p:cTn>
                              </p:par>
                            </p:childTnLst>
                          </p:cTn>
                        </p:par>
                      </p:childTnLst>
                    </p:cTn>
                  </p:par>
                  <p:par>
                    <p:cTn id="67" fill="hold">
                      <p:stCondLst>
                        <p:cond delay="indefinite"/>
                      </p:stCondLst>
                      <p:childTnLst>
                        <p:par>
                          <p:cTn id="68" fill="hold">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7">
                                            <p:txEl>
                                              <p:pRg st="5" end="5"/>
                                            </p:txEl>
                                          </p:spTgt>
                                        </p:tgtEl>
                                        <p:attrNameLst>
                                          <p:attrName>style.visibility</p:attrName>
                                        </p:attrNameLst>
                                      </p:cBhvr>
                                      <p:to>
                                        <p:strVal val="visible"/>
                                      </p:to>
                                    </p:set>
                                    <p:anim calcmode="lin" valueType="num">
                                      <p:cBhvr>
                                        <p:cTn id="71" dur="2000" fill="hold"/>
                                        <p:tgtEl>
                                          <p:spTgt spid="7">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2" dur="2000" fill="hold"/>
                                        <p:tgtEl>
                                          <p:spTgt spid="7">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3" dur="2000" fill="hold"/>
                                        <p:tgtEl>
                                          <p:spTgt spid="7">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74" dur="2000" fill="hold"/>
                                        <p:tgtEl>
                                          <p:spTgt spid="7">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4" name="bomb.wav"/>
                                        </p:tgtEl>
                                      </p:cMediaNode>
                                    </p:audio>
                                  </p:subTnLst>
                                </p:cTn>
                              </p:par>
                            </p:childTnLst>
                          </p:cTn>
                        </p:par>
                      </p:childTnLst>
                    </p:cTn>
                  </p:par>
                  <p:par>
                    <p:cTn id="75" fill="hold">
                      <p:stCondLst>
                        <p:cond delay="indefinite"/>
                      </p:stCondLst>
                      <p:childTnLst>
                        <p:par>
                          <p:cTn id="76" fill="hold">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7">
                                            <p:txEl>
                                              <p:pRg st="6" end="6"/>
                                            </p:txEl>
                                          </p:spTgt>
                                        </p:tgtEl>
                                        <p:attrNameLst>
                                          <p:attrName>style.visibility</p:attrName>
                                        </p:attrNameLst>
                                      </p:cBhvr>
                                      <p:to>
                                        <p:strVal val="visible"/>
                                      </p:to>
                                    </p:set>
                                    <p:anim calcmode="lin" valueType="num">
                                      <p:cBhvr>
                                        <p:cTn id="79" dur="2000" fill="hold"/>
                                        <p:tgtEl>
                                          <p:spTgt spid="7">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0" dur="2000" fill="hold"/>
                                        <p:tgtEl>
                                          <p:spTgt spid="7">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1" dur="2000" fill="hold"/>
                                        <p:tgtEl>
                                          <p:spTgt spid="7">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82" dur="2000" fill="hold"/>
                                        <p:tgtEl>
                                          <p:spTgt spid="7">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4" name="bomb.wav"/>
                                        </p:tgtEl>
                                      </p:cMediaNode>
                                    </p:audio>
                                  </p:subTnLst>
                                </p:cTn>
                              </p:par>
                            </p:childTnLst>
                          </p:cTn>
                        </p:par>
                      </p:childTnLst>
                    </p:cTn>
                  </p:par>
                  <p:par>
                    <p:cTn id="83" fill="hold">
                      <p:stCondLst>
                        <p:cond delay="indefinite"/>
                      </p:stCondLst>
                      <p:childTnLst>
                        <p:par>
                          <p:cTn id="84" fill="hold">
                            <p:stCondLst>
                              <p:cond delay="0"/>
                            </p:stCondLst>
                            <p:childTnLst>
                              <p:par>
                                <p:cTn id="85" presetID="39" presetClass="entr" presetSubtype="0" accel="100000" fill="hold" grpId="0" nodeType="clickEffect">
                                  <p:stCondLst>
                                    <p:cond delay="0"/>
                                  </p:stCondLst>
                                  <p:childTnLst>
                                    <p:set>
                                      <p:cBhvr>
                                        <p:cTn id="86" dur="1" fill="hold">
                                          <p:stCondLst>
                                            <p:cond delay="0"/>
                                          </p:stCondLst>
                                        </p:cTn>
                                        <p:tgtEl>
                                          <p:spTgt spid="7">
                                            <p:txEl>
                                              <p:pRg st="7" end="7"/>
                                            </p:txEl>
                                          </p:spTgt>
                                        </p:tgtEl>
                                        <p:attrNameLst>
                                          <p:attrName>style.visibility</p:attrName>
                                        </p:attrNameLst>
                                      </p:cBhvr>
                                      <p:to>
                                        <p:strVal val="visible"/>
                                      </p:to>
                                    </p:set>
                                    <p:anim calcmode="lin" valueType="num">
                                      <p:cBhvr>
                                        <p:cTn id="87" dur="2000" fill="hold"/>
                                        <p:tgtEl>
                                          <p:spTgt spid="7">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8" dur="2000" fill="hold"/>
                                        <p:tgtEl>
                                          <p:spTgt spid="7">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9" dur="2000" fill="hold"/>
                                        <p:tgtEl>
                                          <p:spTgt spid="7">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90" dur="2000" fill="hold"/>
                                        <p:tgtEl>
                                          <p:spTgt spid="7">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par>
                    <p:cTn id="91" fill="hold">
                      <p:stCondLst>
                        <p:cond delay="indefinite"/>
                      </p:stCondLst>
                      <p:childTnLst>
                        <p:par>
                          <p:cTn id="92" fill="hold">
                            <p:stCondLst>
                              <p:cond delay="0"/>
                            </p:stCondLst>
                            <p:childTnLst>
                              <p:par>
                                <p:cTn id="93" presetID="39" presetClass="entr" presetSubtype="0" accel="100000" fill="hold" grpId="0" nodeType="clickEffect">
                                  <p:stCondLst>
                                    <p:cond delay="0"/>
                                  </p:stCondLst>
                                  <p:childTnLst>
                                    <p:set>
                                      <p:cBhvr>
                                        <p:cTn id="94" dur="1" fill="hold">
                                          <p:stCondLst>
                                            <p:cond delay="0"/>
                                          </p:stCondLst>
                                        </p:cTn>
                                        <p:tgtEl>
                                          <p:spTgt spid="7">
                                            <p:txEl>
                                              <p:pRg st="8" end="8"/>
                                            </p:txEl>
                                          </p:spTgt>
                                        </p:tgtEl>
                                        <p:attrNameLst>
                                          <p:attrName>style.visibility</p:attrName>
                                        </p:attrNameLst>
                                      </p:cBhvr>
                                      <p:to>
                                        <p:strVal val="visible"/>
                                      </p:to>
                                    </p:set>
                                    <p:anim calcmode="lin" valueType="num">
                                      <p:cBhvr>
                                        <p:cTn id="95" dur="2000" fill="hold"/>
                                        <p:tgtEl>
                                          <p:spTgt spid="7">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96" dur="2000" fill="hold"/>
                                        <p:tgtEl>
                                          <p:spTgt spid="7">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7" dur="2000" fill="hold"/>
                                        <p:tgtEl>
                                          <p:spTgt spid="7">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98" dur="2000" fill="hold"/>
                                        <p:tgtEl>
                                          <p:spTgt spid="7">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4"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683568" y="476672"/>
            <a:ext cx="7560840" cy="707886"/>
          </a:xfrm>
          <a:prstGeom prst="rect">
            <a:avLst/>
          </a:prstGeom>
          <a:blipFill>
            <a:blip r:embed="rId6" cstate="email"/>
            <a:tile tx="0" ty="0" sx="100000" sy="100000" flip="none" algn="tl"/>
          </a:blipFill>
          <a:effectLst>
            <a:glow rad="139700">
              <a:schemeClr val="accent3">
                <a:satMod val="175000"/>
                <a:alpha val="40000"/>
              </a:schemeClr>
            </a:glow>
            <a:softEdge rad="31750"/>
          </a:effectLst>
          <a:scene3d>
            <a:camera prst="perspectiveFront"/>
            <a:lightRig rig="threePt" dir="t"/>
          </a:scene3d>
          <a:sp3d>
            <a:bevelT w="165100" prst="coolSlant"/>
          </a:sp3d>
        </p:spPr>
        <p:txBody>
          <a:bodyPr wrap="square" rtlCol="0">
            <a:spAutoFit/>
          </a:bodyPr>
          <a:lstStyle/>
          <a:p>
            <a:pPr algn="ctr"/>
            <a:r>
              <a:rPr lang="el-GR" sz="4000" b="1" dirty="0" smtClean="0"/>
              <a:t> </a:t>
            </a:r>
            <a:r>
              <a:rPr lang="el-GR" sz="3600" b="1" dirty="0" smtClean="0"/>
              <a:t>ΔΙΕΥΘΥΝΤΗΣ ΠΑΡΑΓΩΓΗΣ</a:t>
            </a:r>
            <a:endParaRPr lang="el-GR" sz="3600" b="1" dirty="0"/>
          </a:p>
        </p:txBody>
      </p:sp>
      <p:pic>
        <p:nvPicPr>
          <p:cNvPr id="3" name="2 - Εικόνα" descr="x12650850.jpg"/>
          <p:cNvPicPr>
            <a:picLocks noChangeAspect="1"/>
          </p:cNvPicPr>
          <p:nvPr/>
        </p:nvPicPr>
        <p:blipFill>
          <a:blip r:embed="rId7" cstate="email"/>
          <a:srcRect/>
          <a:stretch>
            <a:fillRect/>
          </a:stretch>
        </p:blipFill>
        <p:spPr>
          <a:xfrm>
            <a:off x="6804248" y="1340769"/>
            <a:ext cx="1872208" cy="144015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4 - Ορθογώνιο"/>
          <p:cNvSpPr/>
          <p:nvPr/>
        </p:nvSpPr>
        <p:spPr>
          <a:xfrm>
            <a:off x="539552" y="1340768"/>
            <a:ext cx="6336704" cy="1754326"/>
          </a:xfrm>
          <a:prstGeom prst="rect">
            <a:avLst/>
          </a:prstGeom>
        </p:spPr>
        <p:txBody>
          <a:bodyPr wrap="square">
            <a:spAutoFit/>
          </a:bodyPr>
          <a:lstStyle/>
          <a:p>
            <a:r>
              <a:rPr lang="el-GR" b="1" i="1" dirty="0" smtClean="0"/>
              <a:t>Οργανώνει την παραγωγική διαδικασία με στόχο την υψηλή ποιότητα των αγαθών με το μικρότερο δυνατό κόστος.</a:t>
            </a:r>
          </a:p>
          <a:p>
            <a:endParaRPr lang="el-GR" b="1" i="1" dirty="0" smtClean="0"/>
          </a:p>
          <a:p>
            <a:r>
              <a:rPr lang="el-GR" b="1" i="1" dirty="0" smtClean="0"/>
              <a:t>Ορισμένα από τα βασικά καθήκοντα του είναι :</a:t>
            </a:r>
            <a:endParaRPr lang="el-GR" b="1" dirty="0" smtClean="0"/>
          </a:p>
          <a:p>
            <a:r>
              <a:rPr lang="el-GR" b="1" i="1" dirty="0" smtClean="0"/>
              <a:t> </a:t>
            </a:r>
          </a:p>
        </p:txBody>
      </p:sp>
      <p:sp>
        <p:nvSpPr>
          <p:cNvPr id="6" name="5 - TextBox"/>
          <p:cNvSpPr txBox="1"/>
          <p:nvPr/>
        </p:nvSpPr>
        <p:spPr>
          <a:xfrm>
            <a:off x="611560" y="2852936"/>
            <a:ext cx="7992888" cy="3416320"/>
          </a:xfrm>
          <a:prstGeom prst="rect">
            <a:avLst/>
          </a:prstGeom>
          <a:noFill/>
        </p:spPr>
        <p:txBody>
          <a:bodyPr wrap="square" rtlCol="0">
            <a:spAutoFit/>
          </a:bodyPr>
          <a:lstStyle/>
          <a:p>
            <a:pPr>
              <a:buFont typeface="Wingdings" pitchFamily="2" charset="2"/>
              <a:buChar char="Ø"/>
            </a:pPr>
            <a:r>
              <a:rPr lang="el-GR" dirty="0" smtClean="0"/>
              <a:t> Φροντίζει για την κατασκευή των δειγμάτων των αγαθών που</a:t>
            </a:r>
          </a:p>
          <a:p>
            <a:r>
              <a:rPr lang="el-GR" dirty="0" smtClean="0"/>
              <a:t>   προτείνονται για παραγωγή καθώς και το τελικό δείγμα.</a:t>
            </a:r>
          </a:p>
          <a:p>
            <a:pPr>
              <a:buFont typeface="Wingdings" pitchFamily="2" charset="2"/>
              <a:buChar char="Ø"/>
            </a:pPr>
            <a:r>
              <a:rPr lang="el-GR" dirty="0" smtClean="0"/>
              <a:t> Σχεδιάζει και τροποποιεί αν χρειάζεται το πρόγραμμα παραγωγής.</a:t>
            </a:r>
          </a:p>
          <a:p>
            <a:pPr>
              <a:buFont typeface="Wingdings" pitchFamily="2" charset="2"/>
              <a:buChar char="Ø"/>
            </a:pPr>
            <a:r>
              <a:rPr lang="el-GR" dirty="0" smtClean="0"/>
              <a:t> Επιβλέπει και αξιολογεί τις λειτουργίες των φάσεων παραγωγής.</a:t>
            </a:r>
          </a:p>
          <a:p>
            <a:pPr>
              <a:buFont typeface="Wingdings" pitchFamily="2" charset="2"/>
              <a:buChar char="Ø"/>
            </a:pPr>
            <a:r>
              <a:rPr lang="el-GR" dirty="0" smtClean="0"/>
              <a:t> Σχεδιάζει το διάγραμμα ροής , που απεικονίζει τα διάφορα στάδια</a:t>
            </a:r>
          </a:p>
          <a:p>
            <a:r>
              <a:rPr lang="el-GR" dirty="0" smtClean="0"/>
              <a:t>   στην παραγωγική διαδικασία.</a:t>
            </a:r>
          </a:p>
          <a:p>
            <a:pPr>
              <a:buFont typeface="Wingdings" pitchFamily="2" charset="2"/>
              <a:buChar char="Ø"/>
            </a:pPr>
            <a:r>
              <a:rPr lang="el-GR" dirty="0" smtClean="0"/>
              <a:t> Φροντίζει για την ανανέωση του τεχνολογικού εξοπλισμού με</a:t>
            </a:r>
          </a:p>
          <a:p>
            <a:r>
              <a:rPr lang="el-GR" dirty="0" smtClean="0"/>
              <a:t>   στόχο την διαρκή αυτοματοποίηση της διαδικασίας παραγωγής.</a:t>
            </a:r>
          </a:p>
          <a:p>
            <a:pPr>
              <a:buFont typeface="Wingdings" pitchFamily="2" charset="2"/>
              <a:buChar char="Ø"/>
            </a:pPr>
            <a:r>
              <a:rPr lang="el-GR" dirty="0" smtClean="0"/>
              <a:t> Οργανώνει όλα τα θέματα που αφορούν τις πρώτες ύλες.</a:t>
            </a:r>
          </a:p>
          <a:p>
            <a:pPr>
              <a:buFont typeface="Wingdings" pitchFamily="2" charset="2"/>
              <a:buChar char="Ø"/>
            </a:pPr>
            <a:r>
              <a:rPr lang="el-GR" dirty="0" smtClean="0"/>
              <a:t> Αντιμετωπίζει τα έκτακτα προβλήματα –βλάβες , απουσίες</a:t>
            </a:r>
          </a:p>
          <a:p>
            <a:r>
              <a:rPr lang="el-GR" dirty="0" smtClean="0"/>
              <a:t>   προσωπικού του τμήματος.</a:t>
            </a:r>
          </a:p>
          <a:p>
            <a:pPr>
              <a:buFont typeface="Wingdings" pitchFamily="2" charset="2"/>
              <a:buChar char="Ø"/>
            </a:pPr>
            <a:r>
              <a:rPr lang="el-GR" dirty="0" smtClean="0"/>
              <a:t> Λαμβάνει μέτρα για να μην υπάρχει  ρύπανση του περιβάλλοντος.</a:t>
            </a:r>
            <a:endParaRPr lang="el-GR" dirty="0"/>
          </a:p>
        </p:txBody>
      </p:sp>
    </p:spTree>
  </p:cSld>
  <p:clrMapOvr>
    <a:masterClrMapping/>
  </p:clrMapOvr>
  <p:transition spd="slow">
    <p:strips dir="ru"/>
    <p:sndAc>
      <p:stSnd>
        <p:snd r:embed="rId2" name="drumroll.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20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20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20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Nightwish - Phantom of the Opera 2.wav"/>
                                        </p:tgtEl>
                                      </p:cMediaNode>
                                    </p:audio>
                                  </p:sub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2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6" dur="2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7" dur="2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8" dur="20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Nightwish - Phantom of the Opera 2.wav"/>
                                        </p:tgtEl>
                                      </p:cMediaNode>
                                    </p:audio>
                                  </p:sub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2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4" dur="2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5" dur="2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6" dur="20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Nightwish - Phantom of the Opera 2.wav"/>
                                        </p:tgtEl>
                                      </p:cMediaNode>
                                    </p:audio>
                                  </p:subTnLst>
                                </p:cTn>
                              </p:par>
                            </p:childTnLst>
                          </p:cTn>
                        </p:par>
                      </p:childTnLst>
                    </p:cTn>
                  </p:par>
                  <p:par>
                    <p:cTn id="27" fill="hold">
                      <p:stCondLst>
                        <p:cond delay="indefinite"/>
                      </p:stCondLst>
                      <p:childTnLst>
                        <p:par>
                          <p:cTn id="28" fill="hold">
                            <p:stCondLst>
                              <p:cond delay="0"/>
                            </p:stCondLst>
                            <p:childTnLst>
                              <p:par>
                                <p:cTn id="29" presetID="54" presetClass="entr" presetSubtype="0" accel="100000" fill="hold" grpId="0"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p:cTn id="31" dur="2000" fill="hold"/>
                                        <p:tgtEl>
                                          <p:spTgt spid="6">
                                            <p:txEl>
                                              <p:pRg st="0" end="0"/>
                                            </p:txEl>
                                          </p:spTgt>
                                        </p:tgtEl>
                                        <p:attrNameLst>
                                          <p:attrName>ppt_w</p:attrName>
                                        </p:attrNameLst>
                                      </p:cBhvr>
                                      <p:tavLst>
                                        <p:tav tm="0">
                                          <p:val>
                                            <p:strVal val="#ppt_w*0.05"/>
                                          </p:val>
                                        </p:tav>
                                        <p:tav tm="100000">
                                          <p:val>
                                            <p:strVal val="#ppt_w"/>
                                          </p:val>
                                        </p:tav>
                                      </p:tavLst>
                                    </p:anim>
                                    <p:anim calcmode="lin" valueType="num">
                                      <p:cBhvr>
                                        <p:cTn id="32" dur="2000" fill="hold"/>
                                        <p:tgtEl>
                                          <p:spTgt spid="6">
                                            <p:txEl>
                                              <p:pRg st="0" end="0"/>
                                            </p:txEl>
                                          </p:spTgt>
                                        </p:tgtEl>
                                        <p:attrNameLst>
                                          <p:attrName>ppt_h</p:attrName>
                                        </p:attrNameLst>
                                      </p:cBhvr>
                                      <p:tavLst>
                                        <p:tav tm="0">
                                          <p:val>
                                            <p:strVal val="#ppt_h"/>
                                          </p:val>
                                        </p:tav>
                                        <p:tav tm="100000">
                                          <p:val>
                                            <p:strVal val="#ppt_h"/>
                                          </p:val>
                                        </p:tav>
                                      </p:tavLst>
                                    </p:anim>
                                    <p:anim calcmode="lin" valueType="num">
                                      <p:cBhvr>
                                        <p:cTn id="33" dur="2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34" dur="2000" fill="hold"/>
                                        <p:tgtEl>
                                          <p:spTgt spid="6">
                                            <p:txEl>
                                              <p:pRg st="0" end="0"/>
                                            </p:txEl>
                                          </p:spTgt>
                                        </p:tgtEl>
                                        <p:attrNameLst>
                                          <p:attrName>ppt_y</p:attrName>
                                        </p:attrNameLst>
                                      </p:cBhvr>
                                      <p:tavLst>
                                        <p:tav tm="0">
                                          <p:val>
                                            <p:strVal val="#ppt_y"/>
                                          </p:val>
                                        </p:tav>
                                        <p:tav tm="100000">
                                          <p:val>
                                            <p:strVal val="#ppt_y"/>
                                          </p:val>
                                        </p:tav>
                                      </p:tavLst>
                                    </p:anim>
                                    <p:animEffect transition="in" filter="fade">
                                      <p:cBhvr>
                                        <p:cTn id="35" dur="2000"/>
                                        <p:tgtEl>
                                          <p:spTgt spid="6">
                                            <p:txEl>
                                              <p:pRg st="0" end="0"/>
                                            </p:txEl>
                                          </p:spTgt>
                                        </p:tgtEl>
                                      </p:cBhvr>
                                    </p:animEffect>
                                  </p:childTnLst>
                                  <p:subTnLst>
                                    <p:audio>
                                      <p:cMediaNode>
                                        <p:cTn display="0" masterRel="sameClick">
                                          <p:stCondLst>
                                            <p:cond evt="begin" delay="0">
                                              <p:tn val="29"/>
                                            </p:cond>
                                          </p:stCondLst>
                                          <p:endCondLst>
                                            <p:cond evt="onStopAudio" delay="0">
                                              <p:tgtEl>
                                                <p:sldTgt/>
                                              </p:tgtEl>
                                            </p:cond>
                                          </p:endCondLst>
                                        </p:cTn>
                                        <p:tgtEl>
                                          <p:sndTgt r:embed="rId4" name="explode.wav"/>
                                        </p:tgtEl>
                                      </p:cMediaNode>
                                    </p:audio>
                                  </p:subTnLst>
                                </p:cTn>
                              </p:par>
                            </p:childTnLst>
                          </p:cTn>
                        </p:par>
                      </p:childTnLst>
                    </p:cTn>
                  </p:par>
                  <p:par>
                    <p:cTn id="36" fill="hold">
                      <p:stCondLst>
                        <p:cond delay="indefinite"/>
                      </p:stCondLst>
                      <p:childTnLst>
                        <p:par>
                          <p:cTn id="37" fill="hold">
                            <p:stCondLst>
                              <p:cond delay="0"/>
                            </p:stCondLst>
                            <p:childTnLst>
                              <p:par>
                                <p:cTn id="38" presetID="54" presetClass="entr" presetSubtype="0" accel="100000" fill="hold" grpId="0" nodeType="click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 calcmode="lin" valueType="num">
                                      <p:cBhvr>
                                        <p:cTn id="40" dur="2000" fill="hold"/>
                                        <p:tgtEl>
                                          <p:spTgt spid="6">
                                            <p:txEl>
                                              <p:pRg st="1" end="1"/>
                                            </p:txEl>
                                          </p:spTgt>
                                        </p:tgtEl>
                                        <p:attrNameLst>
                                          <p:attrName>ppt_w</p:attrName>
                                        </p:attrNameLst>
                                      </p:cBhvr>
                                      <p:tavLst>
                                        <p:tav tm="0">
                                          <p:val>
                                            <p:strVal val="#ppt_w*0.05"/>
                                          </p:val>
                                        </p:tav>
                                        <p:tav tm="100000">
                                          <p:val>
                                            <p:strVal val="#ppt_w"/>
                                          </p:val>
                                        </p:tav>
                                      </p:tavLst>
                                    </p:anim>
                                    <p:anim calcmode="lin" valueType="num">
                                      <p:cBhvr>
                                        <p:cTn id="41" dur="2000" fill="hold"/>
                                        <p:tgtEl>
                                          <p:spTgt spid="6">
                                            <p:txEl>
                                              <p:pRg st="1" end="1"/>
                                            </p:txEl>
                                          </p:spTgt>
                                        </p:tgtEl>
                                        <p:attrNameLst>
                                          <p:attrName>ppt_h</p:attrName>
                                        </p:attrNameLst>
                                      </p:cBhvr>
                                      <p:tavLst>
                                        <p:tav tm="0">
                                          <p:val>
                                            <p:strVal val="#ppt_h"/>
                                          </p:val>
                                        </p:tav>
                                        <p:tav tm="100000">
                                          <p:val>
                                            <p:strVal val="#ppt_h"/>
                                          </p:val>
                                        </p:tav>
                                      </p:tavLst>
                                    </p:anim>
                                    <p:anim calcmode="lin" valueType="num">
                                      <p:cBhvr>
                                        <p:cTn id="42" dur="2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43" dur="2000" fill="hold"/>
                                        <p:tgtEl>
                                          <p:spTgt spid="6">
                                            <p:txEl>
                                              <p:pRg st="1" end="1"/>
                                            </p:txEl>
                                          </p:spTgt>
                                        </p:tgtEl>
                                        <p:attrNameLst>
                                          <p:attrName>ppt_y</p:attrName>
                                        </p:attrNameLst>
                                      </p:cBhvr>
                                      <p:tavLst>
                                        <p:tav tm="0">
                                          <p:val>
                                            <p:strVal val="#ppt_y"/>
                                          </p:val>
                                        </p:tav>
                                        <p:tav tm="100000">
                                          <p:val>
                                            <p:strVal val="#ppt_y"/>
                                          </p:val>
                                        </p:tav>
                                      </p:tavLst>
                                    </p:anim>
                                    <p:animEffect transition="in" filter="fade">
                                      <p:cBhvr>
                                        <p:cTn id="44" dur="2000"/>
                                        <p:tgtEl>
                                          <p:spTgt spid="6">
                                            <p:txEl>
                                              <p:pRg st="1" end="1"/>
                                            </p:txEl>
                                          </p:spTgt>
                                        </p:tgtEl>
                                      </p:cBhvr>
                                    </p:animEffect>
                                  </p:childTnLst>
                                  <p:subTnLst>
                                    <p:audio>
                                      <p:cMediaNode>
                                        <p:cTn display="0" masterRel="sameClick">
                                          <p:stCondLst>
                                            <p:cond evt="begin" delay="0">
                                              <p:tn val="38"/>
                                            </p:cond>
                                          </p:stCondLst>
                                          <p:endCondLst>
                                            <p:cond evt="onStopAudio" delay="0">
                                              <p:tgtEl>
                                                <p:sldTgt/>
                                              </p:tgtEl>
                                            </p:cond>
                                          </p:endCondLst>
                                        </p:cTn>
                                        <p:tgtEl>
                                          <p:sndTgt r:embed="rId4" name="explode.wav"/>
                                        </p:tgtEl>
                                      </p:cMediaNode>
                                    </p:audio>
                                  </p:subTnLst>
                                </p:cTn>
                              </p:par>
                            </p:childTnLst>
                          </p:cTn>
                        </p:par>
                      </p:childTnLst>
                    </p:cTn>
                  </p:par>
                  <p:par>
                    <p:cTn id="45" fill="hold">
                      <p:stCondLst>
                        <p:cond delay="indefinite"/>
                      </p:stCondLst>
                      <p:childTnLst>
                        <p:par>
                          <p:cTn id="46" fill="hold">
                            <p:stCondLst>
                              <p:cond delay="0"/>
                            </p:stCondLst>
                            <p:childTnLst>
                              <p:par>
                                <p:cTn id="47" presetID="54" presetClass="entr" presetSubtype="0" accel="100000" fill="hold" grpId="0" nodeType="click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anim calcmode="lin" valueType="num">
                                      <p:cBhvr>
                                        <p:cTn id="49" dur="2000" fill="hold"/>
                                        <p:tgtEl>
                                          <p:spTgt spid="6">
                                            <p:txEl>
                                              <p:pRg st="2" end="2"/>
                                            </p:txEl>
                                          </p:spTgt>
                                        </p:tgtEl>
                                        <p:attrNameLst>
                                          <p:attrName>ppt_w</p:attrName>
                                        </p:attrNameLst>
                                      </p:cBhvr>
                                      <p:tavLst>
                                        <p:tav tm="0">
                                          <p:val>
                                            <p:strVal val="#ppt_w*0.05"/>
                                          </p:val>
                                        </p:tav>
                                        <p:tav tm="100000">
                                          <p:val>
                                            <p:strVal val="#ppt_w"/>
                                          </p:val>
                                        </p:tav>
                                      </p:tavLst>
                                    </p:anim>
                                    <p:anim calcmode="lin" valueType="num">
                                      <p:cBhvr>
                                        <p:cTn id="50" dur="2000" fill="hold"/>
                                        <p:tgtEl>
                                          <p:spTgt spid="6">
                                            <p:txEl>
                                              <p:pRg st="2" end="2"/>
                                            </p:txEl>
                                          </p:spTgt>
                                        </p:tgtEl>
                                        <p:attrNameLst>
                                          <p:attrName>ppt_h</p:attrName>
                                        </p:attrNameLst>
                                      </p:cBhvr>
                                      <p:tavLst>
                                        <p:tav tm="0">
                                          <p:val>
                                            <p:strVal val="#ppt_h"/>
                                          </p:val>
                                        </p:tav>
                                        <p:tav tm="100000">
                                          <p:val>
                                            <p:strVal val="#ppt_h"/>
                                          </p:val>
                                        </p:tav>
                                      </p:tavLst>
                                    </p:anim>
                                    <p:anim calcmode="lin" valueType="num">
                                      <p:cBhvr>
                                        <p:cTn id="51" dur="2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52" dur="2000" fill="hold"/>
                                        <p:tgtEl>
                                          <p:spTgt spid="6">
                                            <p:txEl>
                                              <p:pRg st="2" end="2"/>
                                            </p:txEl>
                                          </p:spTgt>
                                        </p:tgtEl>
                                        <p:attrNameLst>
                                          <p:attrName>ppt_y</p:attrName>
                                        </p:attrNameLst>
                                      </p:cBhvr>
                                      <p:tavLst>
                                        <p:tav tm="0">
                                          <p:val>
                                            <p:strVal val="#ppt_y"/>
                                          </p:val>
                                        </p:tav>
                                        <p:tav tm="100000">
                                          <p:val>
                                            <p:strVal val="#ppt_y"/>
                                          </p:val>
                                        </p:tav>
                                      </p:tavLst>
                                    </p:anim>
                                    <p:animEffect transition="in" filter="fade">
                                      <p:cBhvr>
                                        <p:cTn id="53" dur="2000"/>
                                        <p:tgtEl>
                                          <p:spTgt spid="6">
                                            <p:txEl>
                                              <p:pRg st="2" end="2"/>
                                            </p:txEl>
                                          </p:spTgt>
                                        </p:tgtEl>
                                      </p:cBhvr>
                                    </p:animEffect>
                                  </p:childTnLst>
                                  <p:subTnLst>
                                    <p:audio>
                                      <p:cMediaNode>
                                        <p:cTn display="0" masterRel="sameClick">
                                          <p:stCondLst>
                                            <p:cond evt="begin" delay="0">
                                              <p:tn val="47"/>
                                            </p:cond>
                                          </p:stCondLst>
                                          <p:endCondLst>
                                            <p:cond evt="onStopAudio" delay="0">
                                              <p:tgtEl>
                                                <p:sldTgt/>
                                              </p:tgtEl>
                                            </p:cond>
                                          </p:endCondLst>
                                        </p:cTn>
                                        <p:tgtEl>
                                          <p:sndTgt r:embed="rId4" name="explode.wav"/>
                                        </p:tgtEl>
                                      </p:cMediaNode>
                                    </p:audio>
                                  </p:subTnLst>
                                </p:cTn>
                              </p:par>
                            </p:childTnLst>
                          </p:cTn>
                        </p:par>
                      </p:childTnLst>
                    </p:cTn>
                  </p:par>
                  <p:par>
                    <p:cTn id="54" fill="hold">
                      <p:stCondLst>
                        <p:cond delay="indefinite"/>
                      </p:stCondLst>
                      <p:childTnLst>
                        <p:par>
                          <p:cTn id="55" fill="hold">
                            <p:stCondLst>
                              <p:cond delay="0"/>
                            </p:stCondLst>
                            <p:childTnLst>
                              <p:par>
                                <p:cTn id="56" presetID="54" presetClass="entr" presetSubtype="0" accel="100000" fill="hold" grpId="0" nodeType="clickEffect">
                                  <p:stCondLst>
                                    <p:cond delay="0"/>
                                  </p:stCondLst>
                                  <p:childTnLst>
                                    <p:set>
                                      <p:cBhvr>
                                        <p:cTn id="57" dur="1" fill="hold">
                                          <p:stCondLst>
                                            <p:cond delay="0"/>
                                          </p:stCondLst>
                                        </p:cTn>
                                        <p:tgtEl>
                                          <p:spTgt spid="6">
                                            <p:txEl>
                                              <p:pRg st="3" end="3"/>
                                            </p:txEl>
                                          </p:spTgt>
                                        </p:tgtEl>
                                        <p:attrNameLst>
                                          <p:attrName>style.visibility</p:attrName>
                                        </p:attrNameLst>
                                      </p:cBhvr>
                                      <p:to>
                                        <p:strVal val="visible"/>
                                      </p:to>
                                    </p:set>
                                    <p:anim calcmode="lin" valueType="num">
                                      <p:cBhvr>
                                        <p:cTn id="58" dur="2000" fill="hold"/>
                                        <p:tgtEl>
                                          <p:spTgt spid="6">
                                            <p:txEl>
                                              <p:pRg st="3" end="3"/>
                                            </p:txEl>
                                          </p:spTgt>
                                        </p:tgtEl>
                                        <p:attrNameLst>
                                          <p:attrName>ppt_w</p:attrName>
                                        </p:attrNameLst>
                                      </p:cBhvr>
                                      <p:tavLst>
                                        <p:tav tm="0">
                                          <p:val>
                                            <p:strVal val="#ppt_w*0.05"/>
                                          </p:val>
                                        </p:tav>
                                        <p:tav tm="100000">
                                          <p:val>
                                            <p:strVal val="#ppt_w"/>
                                          </p:val>
                                        </p:tav>
                                      </p:tavLst>
                                    </p:anim>
                                    <p:anim calcmode="lin" valueType="num">
                                      <p:cBhvr>
                                        <p:cTn id="59" dur="2000" fill="hold"/>
                                        <p:tgtEl>
                                          <p:spTgt spid="6">
                                            <p:txEl>
                                              <p:pRg st="3" end="3"/>
                                            </p:txEl>
                                          </p:spTgt>
                                        </p:tgtEl>
                                        <p:attrNameLst>
                                          <p:attrName>ppt_h</p:attrName>
                                        </p:attrNameLst>
                                      </p:cBhvr>
                                      <p:tavLst>
                                        <p:tav tm="0">
                                          <p:val>
                                            <p:strVal val="#ppt_h"/>
                                          </p:val>
                                        </p:tav>
                                        <p:tav tm="100000">
                                          <p:val>
                                            <p:strVal val="#ppt_h"/>
                                          </p:val>
                                        </p:tav>
                                      </p:tavLst>
                                    </p:anim>
                                    <p:anim calcmode="lin" valueType="num">
                                      <p:cBhvr>
                                        <p:cTn id="60" dur="2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61" dur="2000" fill="hold"/>
                                        <p:tgtEl>
                                          <p:spTgt spid="6">
                                            <p:txEl>
                                              <p:pRg st="3" end="3"/>
                                            </p:txEl>
                                          </p:spTgt>
                                        </p:tgtEl>
                                        <p:attrNameLst>
                                          <p:attrName>ppt_y</p:attrName>
                                        </p:attrNameLst>
                                      </p:cBhvr>
                                      <p:tavLst>
                                        <p:tav tm="0">
                                          <p:val>
                                            <p:strVal val="#ppt_y"/>
                                          </p:val>
                                        </p:tav>
                                        <p:tav tm="100000">
                                          <p:val>
                                            <p:strVal val="#ppt_y"/>
                                          </p:val>
                                        </p:tav>
                                      </p:tavLst>
                                    </p:anim>
                                    <p:animEffect transition="in" filter="fade">
                                      <p:cBhvr>
                                        <p:cTn id="62" dur="2000"/>
                                        <p:tgtEl>
                                          <p:spTgt spid="6">
                                            <p:txEl>
                                              <p:pRg st="3" end="3"/>
                                            </p:txEl>
                                          </p:spTgt>
                                        </p:tgtEl>
                                      </p:cBhvr>
                                    </p:animEffect>
                                  </p:childTnLst>
                                  <p:subTnLst>
                                    <p:audio>
                                      <p:cMediaNode>
                                        <p:cTn display="0" masterRel="sameClick">
                                          <p:stCondLst>
                                            <p:cond evt="begin" delay="0">
                                              <p:tn val="56"/>
                                            </p:cond>
                                          </p:stCondLst>
                                          <p:endCondLst>
                                            <p:cond evt="onStopAudio" delay="0">
                                              <p:tgtEl>
                                                <p:sldTgt/>
                                              </p:tgtEl>
                                            </p:cond>
                                          </p:endCondLst>
                                        </p:cTn>
                                        <p:tgtEl>
                                          <p:sndTgt r:embed="rId5" name="bomb.wav"/>
                                        </p:tgtEl>
                                      </p:cMediaNode>
                                    </p:audio>
                                  </p:subTnLst>
                                </p:cTn>
                              </p:par>
                            </p:childTnLst>
                          </p:cTn>
                        </p:par>
                      </p:childTnLst>
                    </p:cTn>
                  </p:par>
                  <p:par>
                    <p:cTn id="63" fill="hold">
                      <p:stCondLst>
                        <p:cond delay="indefinite"/>
                      </p:stCondLst>
                      <p:childTnLst>
                        <p:par>
                          <p:cTn id="64" fill="hold">
                            <p:stCondLst>
                              <p:cond delay="0"/>
                            </p:stCondLst>
                            <p:childTnLst>
                              <p:par>
                                <p:cTn id="65" presetID="54" presetClass="entr" presetSubtype="0" accel="100000" fill="hold" grpId="0" nodeType="clickEffect">
                                  <p:stCondLst>
                                    <p:cond delay="0"/>
                                  </p:stCondLst>
                                  <p:childTnLst>
                                    <p:set>
                                      <p:cBhvr>
                                        <p:cTn id="66" dur="1" fill="hold">
                                          <p:stCondLst>
                                            <p:cond delay="0"/>
                                          </p:stCondLst>
                                        </p:cTn>
                                        <p:tgtEl>
                                          <p:spTgt spid="6">
                                            <p:txEl>
                                              <p:pRg st="4" end="4"/>
                                            </p:txEl>
                                          </p:spTgt>
                                        </p:tgtEl>
                                        <p:attrNameLst>
                                          <p:attrName>style.visibility</p:attrName>
                                        </p:attrNameLst>
                                      </p:cBhvr>
                                      <p:to>
                                        <p:strVal val="visible"/>
                                      </p:to>
                                    </p:set>
                                    <p:anim calcmode="lin" valueType="num">
                                      <p:cBhvr>
                                        <p:cTn id="67" dur="2000" fill="hold"/>
                                        <p:tgtEl>
                                          <p:spTgt spid="6">
                                            <p:txEl>
                                              <p:pRg st="4" end="4"/>
                                            </p:txEl>
                                          </p:spTgt>
                                        </p:tgtEl>
                                        <p:attrNameLst>
                                          <p:attrName>ppt_w</p:attrName>
                                        </p:attrNameLst>
                                      </p:cBhvr>
                                      <p:tavLst>
                                        <p:tav tm="0">
                                          <p:val>
                                            <p:strVal val="#ppt_w*0.05"/>
                                          </p:val>
                                        </p:tav>
                                        <p:tav tm="100000">
                                          <p:val>
                                            <p:strVal val="#ppt_w"/>
                                          </p:val>
                                        </p:tav>
                                      </p:tavLst>
                                    </p:anim>
                                    <p:anim calcmode="lin" valueType="num">
                                      <p:cBhvr>
                                        <p:cTn id="68" dur="2000" fill="hold"/>
                                        <p:tgtEl>
                                          <p:spTgt spid="6">
                                            <p:txEl>
                                              <p:pRg st="4" end="4"/>
                                            </p:txEl>
                                          </p:spTgt>
                                        </p:tgtEl>
                                        <p:attrNameLst>
                                          <p:attrName>ppt_h</p:attrName>
                                        </p:attrNameLst>
                                      </p:cBhvr>
                                      <p:tavLst>
                                        <p:tav tm="0">
                                          <p:val>
                                            <p:strVal val="#ppt_h"/>
                                          </p:val>
                                        </p:tav>
                                        <p:tav tm="100000">
                                          <p:val>
                                            <p:strVal val="#ppt_h"/>
                                          </p:val>
                                        </p:tav>
                                      </p:tavLst>
                                    </p:anim>
                                    <p:anim calcmode="lin" valueType="num">
                                      <p:cBhvr>
                                        <p:cTn id="69" dur="2000" fill="hold"/>
                                        <p:tgtEl>
                                          <p:spTgt spid="6">
                                            <p:txEl>
                                              <p:pRg st="4" end="4"/>
                                            </p:txEl>
                                          </p:spTgt>
                                        </p:tgtEl>
                                        <p:attrNameLst>
                                          <p:attrName>ppt_x</p:attrName>
                                        </p:attrNameLst>
                                      </p:cBhvr>
                                      <p:tavLst>
                                        <p:tav tm="0">
                                          <p:val>
                                            <p:strVal val="#ppt_x-.2"/>
                                          </p:val>
                                        </p:tav>
                                        <p:tav tm="100000">
                                          <p:val>
                                            <p:strVal val="#ppt_x"/>
                                          </p:val>
                                        </p:tav>
                                      </p:tavLst>
                                    </p:anim>
                                    <p:anim calcmode="lin" valueType="num">
                                      <p:cBhvr>
                                        <p:cTn id="70" dur="2000" fill="hold"/>
                                        <p:tgtEl>
                                          <p:spTgt spid="6">
                                            <p:txEl>
                                              <p:pRg st="4" end="4"/>
                                            </p:txEl>
                                          </p:spTgt>
                                        </p:tgtEl>
                                        <p:attrNameLst>
                                          <p:attrName>ppt_y</p:attrName>
                                        </p:attrNameLst>
                                      </p:cBhvr>
                                      <p:tavLst>
                                        <p:tav tm="0">
                                          <p:val>
                                            <p:strVal val="#ppt_y"/>
                                          </p:val>
                                        </p:tav>
                                        <p:tav tm="100000">
                                          <p:val>
                                            <p:strVal val="#ppt_y"/>
                                          </p:val>
                                        </p:tav>
                                      </p:tavLst>
                                    </p:anim>
                                    <p:animEffect transition="in" filter="fade">
                                      <p:cBhvr>
                                        <p:cTn id="71" dur="2000"/>
                                        <p:tgtEl>
                                          <p:spTgt spid="6">
                                            <p:txEl>
                                              <p:pRg st="4" end="4"/>
                                            </p:txEl>
                                          </p:spTgt>
                                        </p:tgtEl>
                                      </p:cBhvr>
                                    </p:animEffect>
                                  </p:childTnLst>
                                  <p:subTnLst>
                                    <p:audio>
                                      <p:cMediaNode>
                                        <p:cTn display="0" masterRel="sameClick">
                                          <p:stCondLst>
                                            <p:cond evt="begin" delay="0">
                                              <p:tn val="65"/>
                                            </p:cond>
                                          </p:stCondLst>
                                          <p:endCondLst>
                                            <p:cond evt="onStopAudio" delay="0">
                                              <p:tgtEl>
                                                <p:sldTgt/>
                                              </p:tgtEl>
                                            </p:cond>
                                          </p:endCondLst>
                                        </p:cTn>
                                        <p:tgtEl>
                                          <p:sndTgt r:embed="rId4" name="explode.wav"/>
                                        </p:tgtEl>
                                      </p:cMediaNode>
                                    </p:audio>
                                  </p:subTnLst>
                                </p:cTn>
                              </p:par>
                            </p:childTnLst>
                          </p:cTn>
                        </p:par>
                      </p:childTnLst>
                    </p:cTn>
                  </p:par>
                  <p:par>
                    <p:cTn id="72" fill="hold">
                      <p:stCondLst>
                        <p:cond delay="indefinite"/>
                      </p:stCondLst>
                      <p:childTnLst>
                        <p:par>
                          <p:cTn id="73" fill="hold">
                            <p:stCondLst>
                              <p:cond delay="0"/>
                            </p:stCondLst>
                            <p:childTnLst>
                              <p:par>
                                <p:cTn id="74" presetID="54" presetClass="entr" presetSubtype="0" accel="100000" fill="hold" grpId="0" nodeType="clickEffect">
                                  <p:stCondLst>
                                    <p:cond delay="0"/>
                                  </p:stCondLst>
                                  <p:childTnLst>
                                    <p:set>
                                      <p:cBhvr>
                                        <p:cTn id="75" dur="1" fill="hold">
                                          <p:stCondLst>
                                            <p:cond delay="0"/>
                                          </p:stCondLst>
                                        </p:cTn>
                                        <p:tgtEl>
                                          <p:spTgt spid="6">
                                            <p:txEl>
                                              <p:pRg st="5" end="5"/>
                                            </p:txEl>
                                          </p:spTgt>
                                        </p:tgtEl>
                                        <p:attrNameLst>
                                          <p:attrName>style.visibility</p:attrName>
                                        </p:attrNameLst>
                                      </p:cBhvr>
                                      <p:to>
                                        <p:strVal val="visible"/>
                                      </p:to>
                                    </p:set>
                                    <p:anim calcmode="lin" valueType="num">
                                      <p:cBhvr>
                                        <p:cTn id="76" dur="2000" fill="hold"/>
                                        <p:tgtEl>
                                          <p:spTgt spid="6">
                                            <p:txEl>
                                              <p:pRg st="5" end="5"/>
                                            </p:txEl>
                                          </p:spTgt>
                                        </p:tgtEl>
                                        <p:attrNameLst>
                                          <p:attrName>ppt_w</p:attrName>
                                        </p:attrNameLst>
                                      </p:cBhvr>
                                      <p:tavLst>
                                        <p:tav tm="0">
                                          <p:val>
                                            <p:strVal val="#ppt_w*0.05"/>
                                          </p:val>
                                        </p:tav>
                                        <p:tav tm="100000">
                                          <p:val>
                                            <p:strVal val="#ppt_w"/>
                                          </p:val>
                                        </p:tav>
                                      </p:tavLst>
                                    </p:anim>
                                    <p:anim calcmode="lin" valueType="num">
                                      <p:cBhvr>
                                        <p:cTn id="77" dur="2000" fill="hold"/>
                                        <p:tgtEl>
                                          <p:spTgt spid="6">
                                            <p:txEl>
                                              <p:pRg st="5" end="5"/>
                                            </p:txEl>
                                          </p:spTgt>
                                        </p:tgtEl>
                                        <p:attrNameLst>
                                          <p:attrName>ppt_h</p:attrName>
                                        </p:attrNameLst>
                                      </p:cBhvr>
                                      <p:tavLst>
                                        <p:tav tm="0">
                                          <p:val>
                                            <p:strVal val="#ppt_h"/>
                                          </p:val>
                                        </p:tav>
                                        <p:tav tm="100000">
                                          <p:val>
                                            <p:strVal val="#ppt_h"/>
                                          </p:val>
                                        </p:tav>
                                      </p:tavLst>
                                    </p:anim>
                                    <p:anim calcmode="lin" valueType="num">
                                      <p:cBhvr>
                                        <p:cTn id="78" dur="2000" fill="hold"/>
                                        <p:tgtEl>
                                          <p:spTgt spid="6">
                                            <p:txEl>
                                              <p:pRg st="5" end="5"/>
                                            </p:txEl>
                                          </p:spTgt>
                                        </p:tgtEl>
                                        <p:attrNameLst>
                                          <p:attrName>ppt_x</p:attrName>
                                        </p:attrNameLst>
                                      </p:cBhvr>
                                      <p:tavLst>
                                        <p:tav tm="0">
                                          <p:val>
                                            <p:strVal val="#ppt_x-.2"/>
                                          </p:val>
                                        </p:tav>
                                        <p:tav tm="100000">
                                          <p:val>
                                            <p:strVal val="#ppt_x"/>
                                          </p:val>
                                        </p:tav>
                                      </p:tavLst>
                                    </p:anim>
                                    <p:anim calcmode="lin" valueType="num">
                                      <p:cBhvr>
                                        <p:cTn id="79" dur="2000" fill="hold"/>
                                        <p:tgtEl>
                                          <p:spTgt spid="6">
                                            <p:txEl>
                                              <p:pRg st="5" end="5"/>
                                            </p:txEl>
                                          </p:spTgt>
                                        </p:tgtEl>
                                        <p:attrNameLst>
                                          <p:attrName>ppt_y</p:attrName>
                                        </p:attrNameLst>
                                      </p:cBhvr>
                                      <p:tavLst>
                                        <p:tav tm="0">
                                          <p:val>
                                            <p:strVal val="#ppt_y"/>
                                          </p:val>
                                        </p:tav>
                                        <p:tav tm="100000">
                                          <p:val>
                                            <p:strVal val="#ppt_y"/>
                                          </p:val>
                                        </p:tav>
                                      </p:tavLst>
                                    </p:anim>
                                    <p:animEffect transition="in" filter="fade">
                                      <p:cBhvr>
                                        <p:cTn id="80" dur="2000"/>
                                        <p:tgtEl>
                                          <p:spTgt spid="6">
                                            <p:txEl>
                                              <p:pRg st="5" end="5"/>
                                            </p:txEl>
                                          </p:spTgt>
                                        </p:tgtEl>
                                      </p:cBhvr>
                                    </p:animEffect>
                                  </p:childTnLst>
                                  <p:subTnLst>
                                    <p:audio>
                                      <p:cMediaNode>
                                        <p:cTn display="0" masterRel="sameClick">
                                          <p:stCondLst>
                                            <p:cond evt="begin" delay="0">
                                              <p:tn val="74"/>
                                            </p:cond>
                                          </p:stCondLst>
                                          <p:endCondLst>
                                            <p:cond evt="onStopAudio" delay="0">
                                              <p:tgtEl>
                                                <p:sldTgt/>
                                              </p:tgtEl>
                                            </p:cond>
                                          </p:endCondLst>
                                        </p:cTn>
                                        <p:tgtEl>
                                          <p:sndTgt r:embed="rId4" name="explode.wav"/>
                                        </p:tgtEl>
                                      </p:cMediaNode>
                                    </p:audio>
                                  </p:subTnLst>
                                </p:cTn>
                              </p:par>
                            </p:childTnLst>
                          </p:cTn>
                        </p:par>
                      </p:childTnLst>
                    </p:cTn>
                  </p:par>
                  <p:par>
                    <p:cTn id="81" fill="hold">
                      <p:stCondLst>
                        <p:cond delay="indefinite"/>
                      </p:stCondLst>
                      <p:childTnLst>
                        <p:par>
                          <p:cTn id="82" fill="hold">
                            <p:stCondLst>
                              <p:cond delay="0"/>
                            </p:stCondLst>
                            <p:childTnLst>
                              <p:par>
                                <p:cTn id="83" presetID="54" presetClass="entr" presetSubtype="0" accel="100000" fill="hold" grpId="0" nodeType="clickEffect">
                                  <p:stCondLst>
                                    <p:cond delay="0"/>
                                  </p:stCondLst>
                                  <p:childTnLst>
                                    <p:set>
                                      <p:cBhvr>
                                        <p:cTn id="84" dur="1" fill="hold">
                                          <p:stCondLst>
                                            <p:cond delay="0"/>
                                          </p:stCondLst>
                                        </p:cTn>
                                        <p:tgtEl>
                                          <p:spTgt spid="6">
                                            <p:txEl>
                                              <p:pRg st="6" end="6"/>
                                            </p:txEl>
                                          </p:spTgt>
                                        </p:tgtEl>
                                        <p:attrNameLst>
                                          <p:attrName>style.visibility</p:attrName>
                                        </p:attrNameLst>
                                      </p:cBhvr>
                                      <p:to>
                                        <p:strVal val="visible"/>
                                      </p:to>
                                    </p:set>
                                    <p:anim calcmode="lin" valueType="num">
                                      <p:cBhvr>
                                        <p:cTn id="85" dur="2000" fill="hold"/>
                                        <p:tgtEl>
                                          <p:spTgt spid="6">
                                            <p:txEl>
                                              <p:pRg st="6" end="6"/>
                                            </p:txEl>
                                          </p:spTgt>
                                        </p:tgtEl>
                                        <p:attrNameLst>
                                          <p:attrName>ppt_w</p:attrName>
                                        </p:attrNameLst>
                                      </p:cBhvr>
                                      <p:tavLst>
                                        <p:tav tm="0">
                                          <p:val>
                                            <p:strVal val="#ppt_w*0.05"/>
                                          </p:val>
                                        </p:tav>
                                        <p:tav tm="100000">
                                          <p:val>
                                            <p:strVal val="#ppt_w"/>
                                          </p:val>
                                        </p:tav>
                                      </p:tavLst>
                                    </p:anim>
                                    <p:anim calcmode="lin" valueType="num">
                                      <p:cBhvr>
                                        <p:cTn id="86" dur="2000" fill="hold"/>
                                        <p:tgtEl>
                                          <p:spTgt spid="6">
                                            <p:txEl>
                                              <p:pRg st="6" end="6"/>
                                            </p:txEl>
                                          </p:spTgt>
                                        </p:tgtEl>
                                        <p:attrNameLst>
                                          <p:attrName>ppt_h</p:attrName>
                                        </p:attrNameLst>
                                      </p:cBhvr>
                                      <p:tavLst>
                                        <p:tav tm="0">
                                          <p:val>
                                            <p:strVal val="#ppt_h"/>
                                          </p:val>
                                        </p:tav>
                                        <p:tav tm="100000">
                                          <p:val>
                                            <p:strVal val="#ppt_h"/>
                                          </p:val>
                                        </p:tav>
                                      </p:tavLst>
                                    </p:anim>
                                    <p:anim calcmode="lin" valueType="num">
                                      <p:cBhvr>
                                        <p:cTn id="87" dur="2000" fill="hold"/>
                                        <p:tgtEl>
                                          <p:spTgt spid="6">
                                            <p:txEl>
                                              <p:pRg st="6" end="6"/>
                                            </p:txEl>
                                          </p:spTgt>
                                        </p:tgtEl>
                                        <p:attrNameLst>
                                          <p:attrName>ppt_x</p:attrName>
                                        </p:attrNameLst>
                                      </p:cBhvr>
                                      <p:tavLst>
                                        <p:tav tm="0">
                                          <p:val>
                                            <p:strVal val="#ppt_x-.2"/>
                                          </p:val>
                                        </p:tav>
                                        <p:tav tm="100000">
                                          <p:val>
                                            <p:strVal val="#ppt_x"/>
                                          </p:val>
                                        </p:tav>
                                      </p:tavLst>
                                    </p:anim>
                                    <p:anim calcmode="lin" valueType="num">
                                      <p:cBhvr>
                                        <p:cTn id="88" dur="2000" fill="hold"/>
                                        <p:tgtEl>
                                          <p:spTgt spid="6">
                                            <p:txEl>
                                              <p:pRg st="6" end="6"/>
                                            </p:txEl>
                                          </p:spTgt>
                                        </p:tgtEl>
                                        <p:attrNameLst>
                                          <p:attrName>ppt_y</p:attrName>
                                        </p:attrNameLst>
                                      </p:cBhvr>
                                      <p:tavLst>
                                        <p:tav tm="0">
                                          <p:val>
                                            <p:strVal val="#ppt_y"/>
                                          </p:val>
                                        </p:tav>
                                        <p:tav tm="100000">
                                          <p:val>
                                            <p:strVal val="#ppt_y"/>
                                          </p:val>
                                        </p:tav>
                                      </p:tavLst>
                                    </p:anim>
                                    <p:animEffect transition="in" filter="fade">
                                      <p:cBhvr>
                                        <p:cTn id="89" dur="2000"/>
                                        <p:tgtEl>
                                          <p:spTgt spid="6">
                                            <p:txEl>
                                              <p:pRg st="6" end="6"/>
                                            </p:txEl>
                                          </p:spTgt>
                                        </p:tgtEl>
                                      </p:cBhvr>
                                    </p:animEffect>
                                  </p:childTnLst>
                                  <p:subTnLst>
                                    <p:audio>
                                      <p:cMediaNode>
                                        <p:cTn display="0" masterRel="sameClick">
                                          <p:stCondLst>
                                            <p:cond evt="begin" delay="0">
                                              <p:tn val="83"/>
                                            </p:cond>
                                          </p:stCondLst>
                                          <p:endCondLst>
                                            <p:cond evt="onStopAudio" delay="0">
                                              <p:tgtEl>
                                                <p:sldTgt/>
                                              </p:tgtEl>
                                            </p:cond>
                                          </p:endCondLst>
                                        </p:cTn>
                                        <p:tgtEl>
                                          <p:sndTgt r:embed="rId5" name="bomb.wav"/>
                                        </p:tgtEl>
                                      </p:cMediaNode>
                                    </p:audio>
                                  </p:subTnLst>
                                </p:cTn>
                              </p:par>
                            </p:childTnLst>
                          </p:cTn>
                        </p:par>
                      </p:childTnLst>
                    </p:cTn>
                  </p:par>
                  <p:par>
                    <p:cTn id="90" fill="hold">
                      <p:stCondLst>
                        <p:cond delay="indefinite"/>
                      </p:stCondLst>
                      <p:childTnLst>
                        <p:par>
                          <p:cTn id="91" fill="hold">
                            <p:stCondLst>
                              <p:cond delay="0"/>
                            </p:stCondLst>
                            <p:childTnLst>
                              <p:par>
                                <p:cTn id="92" presetID="54" presetClass="entr" presetSubtype="0" accel="100000" fill="hold" grpId="0" nodeType="clickEffect">
                                  <p:stCondLst>
                                    <p:cond delay="0"/>
                                  </p:stCondLst>
                                  <p:childTnLst>
                                    <p:set>
                                      <p:cBhvr>
                                        <p:cTn id="93" dur="1" fill="hold">
                                          <p:stCondLst>
                                            <p:cond delay="0"/>
                                          </p:stCondLst>
                                        </p:cTn>
                                        <p:tgtEl>
                                          <p:spTgt spid="6">
                                            <p:txEl>
                                              <p:pRg st="7" end="7"/>
                                            </p:txEl>
                                          </p:spTgt>
                                        </p:tgtEl>
                                        <p:attrNameLst>
                                          <p:attrName>style.visibility</p:attrName>
                                        </p:attrNameLst>
                                      </p:cBhvr>
                                      <p:to>
                                        <p:strVal val="visible"/>
                                      </p:to>
                                    </p:set>
                                    <p:anim calcmode="lin" valueType="num">
                                      <p:cBhvr>
                                        <p:cTn id="94" dur="2000" fill="hold"/>
                                        <p:tgtEl>
                                          <p:spTgt spid="6">
                                            <p:txEl>
                                              <p:pRg st="7" end="7"/>
                                            </p:txEl>
                                          </p:spTgt>
                                        </p:tgtEl>
                                        <p:attrNameLst>
                                          <p:attrName>ppt_w</p:attrName>
                                        </p:attrNameLst>
                                      </p:cBhvr>
                                      <p:tavLst>
                                        <p:tav tm="0">
                                          <p:val>
                                            <p:strVal val="#ppt_w*0.05"/>
                                          </p:val>
                                        </p:tav>
                                        <p:tav tm="100000">
                                          <p:val>
                                            <p:strVal val="#ppt_w"/>
                                          </p:val>
                                        </p:tav>
                                      </p:tavLst>
                                    </p:anim>
                                    <p:anim calcmode="lin" valueType="num">
                                      <p:cBhvr>
                                        <p:cTn id="95" dur="2000" fill="hold"/>
                                        <p:tgtEl>
                                          <p:spTgt spid="6">
                                            <p:txEl>
                                              <p:pRg st="7" end="7"/>
                                            </p:txEl>
                                          </p:spTgt>
                                        </p:tgtEl>
                                        <p:attrNameLst>
                                          <p:attrName>ppt_h</p:attrName>
                                        </p:attrNameLst>
                                      </p:cBhvr>
                                      <p:tavLst>
                                        <p:tav tm="0">
                                          <p:val>
                                            <p:strVal val="#ppt_h"/>
                                          </p:val>
                                        </p:tav>
                                        <p:tav tm="100000">
                                          <p:val>
                                            <p:strVal val="#ppt_h"/>
                                          </p:val>
                                        </p:tav>
                                      </p:tavLst>
                                    </p:anim>
                                    <p:anim calcmode="lin" valueType="num">
                                      <p:cBhvr>
                                        <p:cTn id="96" dur="2000" fill="hold"/>
                                        <p:tgtEl>
                                          <p:spTgt spid="6">
                                            <p:txEl>
                                              <p:pRg st="7" end="7"/>
                                            </p:txEl>
                                          </p:spTgt>
                                        </p:tgtEl>
                                        <p:attrNameLst>
                                          <p:attrName>ppt_x</p:attrName>
                                        </p:attrNameLst>
                                      </p:cBhvr>
                                      <p:tavLst>
                                        <p:tav tm="0">
                                          <p:val>
                                            <p:strVal val="#ppt_x-.2"/>
                                          </p:val>
                                        </p:tav>
                                        <p:tav tm="100000">
                                          <p:val>
                                            <p:strVal val="#ppt_x"/>
                                          </p:val>
                                        </p:tav>
                                      </p:tavLst>
                                    </p:anim>
                                    <p:anim calcmode="lin" valueType="num">
                                      <p:cBhvr>
                                        <p:cTn id="97" dur="2000" fill="hold"/>
                                        <p:tgtEl>
                                          <p:spTgt spid="6">
                                            <p:txEl>
                                              <p:pRg st="7" end="7"/>
                                            </p:txEl>
                                          </p:spTgt>
                                        </p:tgtEl>
                                        <p:attrNameLst>
                                          <p:attrName>ppt_y</p:attrName>
                                        </p:attrNameLst>
                                      </p:cBhvr>
                                      <p:tavLst>
                                        <p:tav tm="0">
                                          <p:val>
                                            <p:strVal val="#ppt_y"/>
                                          </p:val>
                                        </p:tav>
                                        <p:tav tm="100000">
                                          <p:val>
                                            <p:strVal val="#ppt_y"/>
                                          </p:val>
                                        </p:tav>
                                      </p:tavLst>
                                    </p:anim>
                                    <p:animEffect transition="in" filter="fade">
                                      <p:cBhvr>
                                        <p:cTn id="98" dur="2000"/>
                                        <p:tgtEl>
                                          <p:spTgt spid="6">
                                            <p:txEl>
                                              <p:pRg st="7" end="7"/>
                                            </p:txEl>
                                          </p:spTgt>
                                        </p:tgtEl>
                                      </p:cBhvr>
                                    </p:animEffect>
                                  </p:childTnLst>
                                  <p:subTnLst>
                                    <p:audio>
                                      <p:cMediaNode>
                                        <p:cTn display="0" masterRel="sameClick">
                                          <p:stCondLst>
                                            <p:cond evt="begin" delay="0">
                                              <p:tn val="92"/>
                                            </p:cond>
                                          </p:stCondLst>
                                          <p:endCondLst>
                                            <p:cond evt="onStopAudio" delay="0">
                                              <p:tgtEl>
                                                <p:sldTgt/>
                                              </p:tgtEl>
                                            </p:cond>
                                          </p:endCondLst>
                                        </p:cTn>
                                        <p:tgtEl>
                                          <p:sndTgt r:embed="rId5" name="bomb.wav"/>
                                        </p:tgtEl>
                                      </p:cMediaNode>
                                    </p:audio>
                                  </p:subTnLst>
                                </p:cTn>
                              </p:par>
                            </p:childTnLst>
                          </p:cTn>
                        </p:par>
                      </p:childTnLst>
                    </p:cTn>
                  </p:par>
                  <p:par>
                    <p:cTn id="99" fill="hold">
                      <p:stCondLst>
                        <p:cond delay="indefinite"/>
                      </p:stCondLst>
                      <p:childTnLst>
                        <p:par>
                          <p:cTn id="100" fill="hold">
                            <p:stCondLst>
                              <p:cond delay="0"/>
                            </p:stCondLst>
                            <p:childTnLst>
                              <p:par>
                                <p:cTn id="101" presetID="54" presetClass="entr" presetSubtype="0" accel="100000" fill="hold" grpId="0" nodeType="clickEffect">
                                  <p:stCondLst>
                                    <p:cond delay="0"/>
                                  </p:stCondLst>
                                  <p:childTnLst>
                                    <p:set>
                                      <p:cBhvr>
                                        <p:cTn id="102" dur="1" fill="hold">
                                          <p:stCondLst>
                                            <p:cond delay="0"/>
                                          </p:stCondLst>
                                        </p:cTn>
                                        <p:tgtEl>
                                          <p:spTgt spid="6">
                                            <p:txEl>
                                              <p:pRg st="8" end="8"/>
                                            </p:txEl>
                                          </p:spTgt>
                                        </p:tgtEl>
                                        <p:attrNameLst>
                                          <p:attrName>style.visibility</p:attrName>
                                        </p:attrNameLst>
                                      </p:cBhvr>
                                      <p:to>
                                        <p:strVal val="visible"/>
                                      </p:to>
                                    </p:set>
                                    <p:anim calcmode="lin" valueType="num">
                                      <p:cBhvr>
                                        <p:cTn id="103" dur="2000" fill="hold"/>
                                        <p:tgtEl>
                                          <p:spTgt spid="6">
                                            <p:txEl>
                                              <p:pRg st="8" end="8"/>
                                            </p:txEl>
                                          </p:spTgt>
                                        </p:tgtEl>
                                        <p:attrNameLst>
                                          <p:attrName>ppt_w</p:attrName>
                                        </p:attrNameLst>
                                      </p:cBhvr>
                                      <p:tavLst>
                                        <p:tav tm="0">
                                          <p:val>
                                            <p:strVal val="#ppt_w*0.05"/>
                                          </p:val>
                                        </p:tav>
                                        <p:tav tm="100000">
                                          <p:val>
                                            <p:strVal val="#ppt_w"/>
                                          </p:val>
                                        </p:tav>
                                      </p:tavLst>
                                    </p:anim>
                                    <p:anim calcmode="lin" valueType="num">
                                      <p:cBhvr>
                                        <p:cTn id="104" dur="2000" fill="hold"/>
                                        <p:tgtEl>
                                          <p:spTgt spid="6">
                                            <p:txEl>
                                              <p:pRg st="8" end="8"/>
                                            </p:txEl>
                                          </p:spTgt>
                                        </p:tgtEl>
                                        <p:attrNameLst>
                                          <p:attrName>ppt_h</p:attrName>
                                        </p:attrNameLst>
                                      </p:cBhvr>
                                      <p:tavLst>
                                        <p:tav tm="0">
                                          <p:val>
                                            <p:strVal val="#ppt_h"/>
                                          </p:val>
                                        </p:tav>
                                        <p:tav tm="100000">
                                          <p:val>
                                            <p:strVal val="#ppt_h"/>
                                          </p:val>
                                        </p:tav>
                                      </p:tavLst>
                                    </p:anim>
                                    <p:anim calcmode="lin" valueType="num">
                                      <p:cBhvr>
                                        <p:cTn id="105" dur="2000" fill="hold"/>
                                        <p:tgtEl>
                                          <p:spTgt spid="6">
                                            <p:txEl>
                                              <p:pRg st="8" end="8"/>
                                            </p:txEl>
                                          </p:spTgt>
                                        </p:tgtEl>
                                        <p:attrNameLst>
                                          <p:attrName>ppt_x</p:attrName>
                                        </p:attrNameLst>
                                      </p:cBhvr>
                                      <p:tavLst>
                                        <p:tav tm="0">
                                          <p:val>
                                            <p:strVal val="#ppt_x-.2"/>
                                          </p:val>
                                        </p:tav>
                                        <p:tav tm="100000">
                                          <p:val>
                                            <p:strVal val="#ppt_x"/>
                                          </p:val>
                                        </p:tav>
                                      </p:tavLst>
                                    </p:anim>
                                    <p:anim calcmode="lin" valueType="num">
                                      <p:cBhvr>
                                        <p:cTn id="106" dur="2000" fill="hold"/>
                                        <p:tgtEl>
                                          <p:spTgt spid="6">
                                            <p:txEl>
                                              <p:pRg st="8" end="8"/>
                                            </p:txEl>
                                          </p:spTgt>
                                        </p:tgtEl>
                                        <p:attrNameLst>
                                          <p:attrName>ppt_y</p:attrName>
                                        </p:attrNameLst>
                                      </p:cBhvr>
                                      <p:tavLst>
                                        <p:tav tm="0">
                                          <p:val>
                                            <p:strVal val="#ppt_y"/>
                                          </p:val>
                                        </p:tav>
                                        <p:tav tm="100000">
                                          <p:val>
                                            <p:strVal val="#ppt_y"/>
                                          </p:val>
                                        </p:tav>
                                      </p:tavLst>
                                    </p:anim>
                                    <p:animEffect transition="in" filter="fade">
                                      <p:cBhvr>
                                        <p:cTn id="107" dur="2000"/>
                                        <p:tgtEl>
                                          <p:spTgt spid="6">
                                            <p:txEl>
                                              <p:pRg st="8" end="8"/>
                                            </p:txEl>
                                          </p:spTgt>
                                        </p:tgtEl>
                                      </p:cBhvr>
                                    </p:animEffect>
                                  </p:childTnLst>
                                  <p:subTnLst>
                                    <p:audio>
                                      <p:cMediaNode>
                                        <p:cTn display="0" masterRel="sameClick">
                                          <p:stCondLst>
                                            <p:cond evt="begin" delay="0">
                                              <p:tn val="101"/>
                                            </p:cond>
                                          </p:stCondLst>
                                          <p:endCondLst>
                                            <p:cond evt="onStopAudio" delay="0">
                                              <p:tgtEl>
                                                <p:sldTgt/>
                                              </p:tgtEl>
                                            </p:cond>
                                          </p:endCondLst>
                                        </p:cTn>
                                        <p:tgtEl>
                                          <p:sndTgt r:embed="rId4" name="explode.wav"/>
                                        </p:tgtEl>
                                      </p:cMediaNode>
                                    </p:audio>
                                  </p:subTnLst>
                                </p:cTn>
                              </p:par>
                            </p:childTnLst>
                          </p:cTn>
                        </p:par>
                      </p:childTnLst>
                    </p:cTn>
                  </p:par>
                  <p:par>
                    <p:cTn id="108" fill="hold">
                      <p:stCondLst>
                        <p:cond delay="indefinite"/>
                      </p:stCondLst>
                      <p:childTnLst>
                        <p:par>
                          <p:cTn id="109" fill="hold">
                            <p:stCondLst>
                              <p:cond delay="0"/>
                            </p:stCondLst>
                            <p:childTnLst>
                              <p:par>
                                <p:cTn id="110" presetID="54" presetClass="entr" presetSubtype="0" accel="100000" fill="hold" grpId="0" nodeType="clickEffect">
                                  <p:stCondLst>
                                    <p:cond delay="0"/>
                                  </p:stCondLst>
                                  <p:childTnLst>
                                    <p:set>
                                      <p:cBhvr>
                                        <p:cTn id="111" dur="1" fill="hold">
                                          <p:stCondLst>
                                            <p:cond delay="0"/>
                                          </p:stCondLst>
                                        </p:cTn>
                                        <p:tgtEl>
                                          <p:spTgt spid="6">
                                            <p:txEl>
                                              <p:pRg st="9" end="9"/>
                                            </p:txEl>
                                          </p:spTgt>
                                        </p:tgtEl>
                                        <p:attrNameLst>
                                          <p:attrName>style.visibility</p:attrName>
                                        </p:attrNameLst>
                                      </p:cBhvr>
                                      <p:to>
                                        <p:strVal val="visible"/>
                                      </p:to>
                                    </p:set>
                                    <p:anim calcmode="lin" valueType="num">
                                      <p:cBhvr>
                                        <p:cTn id="112" dur="2000" fill="hold"/>
                                        <p:tgtEl>
                                          <p:spTgt spid="6">
                                            <p:txEl>
                                              <p:pRg st="9" end="9"/>
                                            </p:txEl>
                                          </p:spTgt>
                                        </p:tgtEl>
                                        <p:attrNameLst>
                                          <p:attrName>ppt_w</p:attrName>
                                        </p:attrNameLst>
                                      </p:cBhvr>
                                      <p:tavLst>
                                        <p:tav tm="0">
                                          <p:val>
                                            <p:strVal val="#ppt_w*0.05"/>
                                          </p:val>
                                        </p:tav>
                                        <p:tav tm="100000">
                                          <p:val>
                                            <p:strVal val="#ppt_w"/>
                                          </p:val>
                                        </p:tav>
                                      </p:tavLst>
                                    </p:anim>
                                    <p:anim calcmode="lin" valueType="num">
                                      <p:cBhvr>
                                        <p:cTn id="113" dur="2000" fill="hold"/>
                                        <p:tgtEl>
                                          <p:spTgt spid="6">
                                            <p:txEl>
                                              <p:pRg st="9" end="9"/>
                                            </p:txEl>
                                          </p:spTgt>
                                        </p:tgtEl>
                                        <p:attrNameLst>
                                          <p:attrName>ppt_h</p:attrName>
                                        </p:attrNameLst>
                                      </p:cBhvr>
                                      <p:tavLst>
                                        <p:tav tm="0">
                                          <p:val>
                                            <p:strVal val="#ppt_h"/>
                                          </p:val>
                                        </p:tav>
                                        <p:tav tm="100000">
                                          <p:val>
                                            <p:strVal val="#ppt_h"/>
                                          </p:val>
                                        </p:tav>
                                      </p:tavLst>
                                    </p:anim>
                                    <p:anim calcmode="lin" valueType="num">
                                      <p:cBhvr>
                                        <p:cTn id="114" dur="2000" fill="hold"/>
                                        <p:tgtEl>
                                          <p:spTgt spid="6">
                                            <p:txEl>
                                              <p:pRg st="9" end="9"/>
                                            </p:txEl>
                                          </p:spTgt>
                                        </p:tgtEl>
                                        <p:attrNameLst>
                                          <p:attrName>ppt_x</p:attrName>
                                        </p:attrNameLst>
                                      </p:cBhvr>
                                      <p:tavLst>
                                        <p:tav tm="0">
                                          <p:val>
                                            <p:strVal val="#ppt_x-.2"/>
                                          </p:val>
                                        </p:tav>
                                        <p:tav tm="100000">
                                          <p:val>
                                            <p:strVal val="#ppt_x"/>
                                          </p:val>
                                        </p:tav>
                                      </p:tavLst>
                                    </p:anim>
                                    <p:anim calcmode="lin" valueType="num">
                                      <p:cBhvr>
                                        <p:cTn id="115" dur="2000" fill="hold"/>
                                        <p:tgtEl>
                                          <p:spTgt spid="6">
                                            <p:txEl>
                                              <p:pRg st="9" end="9"/>
                                            </p:txEl>
                                          </p:spTgt>
                                        </p:tgtEl>
                                        <p:attrNameLst>
                                          <p:attrName>ppt_y</p:attrName>
                                        </p:attrNameLst>
                                      </p:cBhvr>
                                      <p:tavLst>
                                        <p:tav tm="0">
                                          <p:val>
                                            <p:strVal val="#ppt_y"/>
                                          </p:val>
                                        </p:tav>
                                        <p:tav tm="100000">
                                          <p:val>
                                            <p:strVal val="#ppt_y"/>
                                          </p:val>
                                        </p:tav>
                                      </p:tavLst>
                                    </p:anim>
                                    <p:animEffect transition="in" filter="fade">
                                      <p:cBhvr>
                                        <p:cTn id="116" dur="2000"/>
                                        <p:tgtEl>
                                          <p:spTgt spid="6">
                                            <p:txEl>
                                              <p:pRg st="9" end="9"/>
                                            </p:txEl>
                                          </p:spTgt>
                                        </p:tgtEl>
                                      </p:cBhvr>
                                    </p:animEffect>
                                  </p:childTnLst>
                                  <p:subTnLst>
                                    <p:audio>
                                      <p:cMediaNode>
                                        <p:cTn display="0" masterRel="sameClick">
                                          <p:stCondLst>
                                            <p:cond evt="begin" delay="0">
                                              <p:tn val="110"/>
                                            </p:cond>
                                          </p:stCondLst>
                                          <p:endCondLst>
                                            <p:cond evt="onStopAudio" delay="0">
                                              <p:tgtEl>
                                                <p:sldTgt/>
                                              </p:tgtEl>
                                            </p:cond>
                                          </p:endCondLst>
                                        </p:cTn>
                                        <p:tgtEl>
                                          <p:sndTgt r:embed="rId5" name="bomb.wav"/>
                                        </p:tgtEl>
                                      </p:cMediaNode>
                                    </p:audio>
                                  </p:subTnLst>
                                </p:cTn>
                              </p:par>
                            </p:childTnLst>
                          </p:cTn>
                        </p:par>
                      </p:childTnLst>
                    </p:cTn>
                  </p:par>
                  <p:par>
                    <p:cTn id="117" fill="hold">
                      <p:stCondLst>
                        <p:cond delay="indefinite"/>
                      </p:stCondLst>
                      <p:childTnLst>
                        <p:par>
                          <p:cTn id="118" fill="hold">
                            <p:stCondLst>
                              <p:cond delay="0"/>
                            </p:stCondLst>
                            <p:childTnLst>
                              <p:par>
                                <p:cTn id="119" presetID="54" presetClass="entr" presetSubtype="0" accel="100000" fill="hold" grpId="0" nodeType="clickEffect">
                                  <p:stCondLst>
                                    <p:cond delay="0"/>
                                  </p:stCondLst>
                                  <p:childTnLst>
                                    <p:set>
                                      <p:cBhvr>
                                        <p:cTn id="120" dur="1" fill="hold">
                                          <p:stCondLst>
                                            <p:cond delay="0"/>
                                          </p:stCondLst>
                                        </p:cTn>
                                        <p:tgtEl>
                                          <p:spTgt spid="6">
                                            <p:txEl>
                                              <p:pRg st="10" end="10"/>
                                            </p:txEl>
                                          </p:spTgt>
                                        </p:tgtEl>
                                        <p:attrNameLst>
                                          <p:attrName>style.visibility</p:attrName>
                                        </p:attrNameLst>
                                      </p:cBhvr>
                                      <p:to>
                                        <p:strVal val="visible"/>
                                      </p:to>
                                    </p:set>
                                    <p:anim calcmode="lin" valueType="num">
                                      <p:cBhvr>
                                        <p:cTn id="121" dur="2000" fill="hold"/>
                                        <p:tgtEl>
                                          <p:spTgt spid="6">
                                            <p:txEl>
                                              <p:pRg st="10" end="10"/>
                                            </p:txEl>
                                          </p:spTgt>
                                        </p:tgtEl>
                                        <p:attrNameLst>
                                          <p:attrName>ppt_w</p:attrName>
                                        </p:attrNameLst>
                                      </p:cBhvr>
                                      <p:tavLst>
                                        <p:tav tm="0">
                                          <p:val>
                                            <p:strVal val="#ppt_w*0.05"/>
                                          </p:val>
                                        </p:tav>
                                        <p:tav tm="100000">
                                          <p:val>
                                            <p:strVal val="#ppt_w"/>
                                          </p:val>
                                        </p:tav>
                                      </p:tavLst>
                                    </p:anim>
                                    <p:anim calcmode="lin" valueType="num">
                                      <p:cBhvr>
                                        <p:cTn id="122" dur="2000" fill="hold"/>
                                        <p:tgtEl>
                                          <p:spTgt spid="6">
                                            <p:txEl>
                                              <p:pRg st="10" end="10"/>
                                            </p:txEl>
                                          </p:spTgt>
                                        </p:tgtEl>
                                        <p:attrNameLst>
                                          <p:attrName>ppt_h</p:attrName>
                                        </p:attrNameLst>
                                      </p:cBhvr>
                                      <p:tavLst>
                                        <p:tav tm="0">
                                          <p:val>
                                            <p:strVal val="#ppt_h"/>
                                          </p:val>
                                        </p:tav>
                                        <p:tav tm="100000">
                                          <p:val>
                                            <p:strVal val="#ppt_h"/>
                                          </p:val>
                                        </p:tav>
                                      </p:tavLst>
                                    </p:anim>
                                    <p:anim calcmode="lin" valueType="num">
                                      <p:cBhvr>
                                        <p:cTn id="123" dur="2000" fill="hold"/>
                                        <p:tgtEl>
                                          <p:spTgt spid="6">
                                            <p:txEl>
                                              <p:pRg st="10" end="10"/>
                                            </p:txEl>
                                          </p:spTgt>
                                        </p:tgtEl>
                                        <p:attrNameLst>
                                          <p:attrName>ppt_x</p:attrName>
                                        </p:attrNameLst>
                                      </p:cBhvr>
                                      <p:tavLst>
                                        <p:tav tm="0">
                                          <p:val>
                                            <p:strVal val="#ppt_x-.2"/>
                                          </p:val>
                                        </p:tav>
                                        <p:tav tm="100000">
                                          <p:val>
                                            <p:strVal val="#ppt_x"/>
                                          </p:val>
                                        </p:tav>
                                      </p:tavLst>
                                    </p:anim>
                                    <p:anim calcmode="lin" valueType="num">
                                      <p:cBhvr>
                                        <p:cTn id="124" dur="2000" fill="hold"/>
                                        <p:tgtEl>
                                          <p:spTgt spid="6">
                                            <p:txEl>
                                              <p:pRg st="10" end="10"/>
                                            </p:txEl>
                                          </p:spTgt>
                                        </p:tgtEl>
                                        <p:attrNameLst>
                                          <p:attrName>ppt_y</p:attrName>
                                        </p:attrNameLst>
                                      </p:cBhvr>
                                      <p:tavLst>
                                        <p:tav tm="0">
                                          <p:val>
                                            <p:strVal val="#ppt_y"/>
                                          </p:val>
                                        </p:tav>
                                        <p:tav tm="100000">
                                          <p:val>
                                            <p:strVal val="#ppt_y"/>
                                          </p:val>
                                        </p:tav>
                                      </p:tavLst>
                                    </p:anim>
                                    <p:animEffect transition="in" filter="fade">
                                      <p:cBhvr>
                                        <p:cTn id="125" dur="2000"/>
                                        <p:tgtEl>
                                          <p:spTgt spid="6">
                                            <p:txEl>
                                              <p:pRg st="10" end="10"/>
                                            </p:txEl>
                                          </p:spTgt>
                                        </p:tgtEl>
                                      </p:cBhvr>
                                    </p:animEffect>
                                  </p:childTnLst>
                                  <p:subTnLst>
                                    <p:audio>
                                      <p:cMediaNode>
                                        <p:cTn display="0" masterRel="sameClick">
                                          <p:stCondLst>
                                            <p:cond evt="begin" delay="0">
                                              <p:tn val="119"/>
                                            </p:cond>
                                          </p:stCondLst>
                                          <p:endCondLst>
                                            <p:cond evt="onStopAudio" delay="0">
                                              <p:tgtEl>
                                                <p:sldTgt/>
                                              </p:tgtEl>
                                            </p:cond>
                                          </p:endCondLst>
                                        </p:cTn>
                                        <p:tgtEl>
                                          <p:sndTgt r:embed="rId5" name="bomb.wav"/>
                                        </p:tgtEl>
                                      </p:cMediaNode>
                                    </p:audio>
                                  </p:subTnLst>
                                </p:cTn>
                              </p:par>
                            </p:childTnLst>
                          </p:cTn>
                        </p:par>
                      </p:childTnLst>
                    </p:cTn>
                  </p:par>
                  <p:par>
                    <p:cTn id="126" fill="hold">
                      <p:stCondLst>
                        <p:cond delay="indefinite"/>
                      </p:stCondLst>
                      <p:childTnLst>
                        <p:par>
                          <p:cTn id="127" fill="hold">
                            <p:stCondLst>
                              <p:cond delay="0"/>
                            </p:stCondLst>
                            <p:childTnLst>
                              <p:par>
                                <p:cTn id="128" presetID="54" presetClass="entr" presetSubtype="0" accel="100000" fill="hold" grpId="0" nodeType="clickEffect">
                                  <p:stCondLst>
                                    <p:cond delay="0"/>
                                  </p:stCondLst>
                                  <p:childTnLst>
                                    <p:set>
                                      <p:cBhvr>
                                        <p:cTn id="129" dur="1" fill="hold">
                                          <p:stCondLst>
                                            <p:cond delay="0"/>
                                          </p:stCondLst>
                                        </p:cTn>
                                        <p:tgtEl>
                                          <p:spTgt spid="6">
                                            <p:txEl>
                                              <p:pRg st="11" end="11"/>
                                            </p:txEl>
                                          </p:spTgt>
                                        </p:tgtEl>
                                        <p:attrNameLst>
                                          <p:attrName>style.visibility</p:attrName>
                                        </p:attrNameLst>
                                      </p:cBhvr>
                                      <p:to>
                                        <p:strVal val="visible"/>
                                      </p:to>
                                    </p:set>
                                    <p:anim calcmode="lin" valueType="num">
                                      <p:cBhvr>
                                        <p:cTn id="130" dur="2000" fill="hold"/>
                                        <p:tgtEl>
                                          <p:spTgt spid="6">
                                            <p:txEl>
                                              <p:pRg st="11" end="11"/>
                                            </p:txEl>
                                          </p:spTgt>
                                        </p:tgtEl>
                                        <p:attrNameLst>
                                          <p:attrName>ppt_w</p:attrName>
                                        </p:attrNameLst>
                                      </p:cBhvr>
                                      <p:tavLst>
                                        <p:tav tm="0">
                                          <p:val>
                                            <p:strVal val="#ppt_w*0.05"/>
                                          </p:val>
                                        </p:tav>
                                        <p:tav tm="100000">
                                          <p:val>
                                            <p:strVal val="#ppt_w"/>
                                          </p:val>
                                        </p:tav>
                                      </p:tavLst>
                                    </p:anim>
                                    <p:anim calcmode="lin" valueType="num">
                                      <p:cBhvr>
                                        <p:cTn id="131" dur="2000" fill="hold"/>
                                        <p:tgtEl>
                                          <p:spTgt spid="6">
                                            <p:txEl>
                                              <p:pRg st="11" end="11"/>
                                            </p:txEl>
                                          </p:spTgt>
                                        </p:tgtEl>
                                        <p:attrNameLst>
                                          <p:attrName>ppt_h</p:attrName>
                                        </p:attrNameLst>
                                      </p:cBhvr>
                                      <p:tavLst>
                                        <p:tav tm="0">
                                          <p:val>
                                            <p:strVal val="#ppt_h"/>
                                          </p:val>
                                        </p:tav>
                                        <p:tav tm="100000">
                                          <p:val>
                                            <p:strVal val="#ppt_h"/>
                                          </p:val>
                                        </p:tav>
                                      </p:tavLst>
                                    </p:anim>
                                    <p:anim calcmode="lin" valueType="num">
                                      <p:cBhvr>
                                        <p:cTn id="132" dur="2000" fill="hold"/>
                                        <p:tgtEl>
                                          <p:spTgt spid="6">
                                            <p:txEl>
                                              <p:pRg st="11" end="11"/>
                                            </p:txEl>
                                          </p:spTgt>
                                        </p:tgtEl>
                                        <p:attrNameLst>
                                          <p:attrName>ppt_x</p:attrName>
                                        </p:attrNameLst>
                                      </p:cBhvr>
                                      <p:tavLst>
                                        <p:tav tm="0">
                                          <p:val>
                                            <p:strVal val="#ppt_x-.2"/>
                                          </p:val>
                                        </p:tav>
                                        <p:tav tm="100000">
                                          <p:val>
                                            <p:strVal val="#ppt_x"/>
                                          </p:val>
                                        </p:tav>
                                      </p:tavLst>
                                    </p:anim>
                                    <p:anim calcmode="lin" valueType="num">
                                      <p:cBhvr>
                                        <p:cTn id="133" dur="2000" fill="hold"/>
                                        <p:tgtEl>
                                          <p:spTgt spid="6">
                                            <p:txEl>
                                              <p:pRg st="11" end="11"/>
                                            </p:txEl>
                                          </p:spTgt>
                                        </p:tgtEl>
                                        <p:attrNameLst>
                                          <p:attrName>ppt_y</p:attrName>
                                        </p:attrNameLst>
                                      </p:cBhvr>
                                      <p:tavLst>
                                        <p:tav tm="0">
                                          <p:val>
                                            <p:strVal val="#ppt_y"/>
                                          </p:val>
                                        </p:tav>
                                        <p:tav tm="100000">
                                          <p:val>
                                            <p:strVal val="#ppt_y"/>
                                          </p:val>
                                        </p:tav>
                                      </p:tavLst>
                                    </p:anim>
                                    <p:animEffect transition="in" filter="fade">
                                      <p:cBhvr>
                                        <p:cTn id="134" dur="2000"/>
                                        <p:tgtEl>
                                          <p:spTgt spid="6">
                                            <p:txEl>
                                              <p:pRg st="11" end="11"/>
                                            </p:txEl>
                                          </p:spTgt>
                                        </p:tgtEl>
                                      </p:cBhvr>
                                    </p:animEffect>
                                  </p:childTnLst>
                                  <p:subTnLst>
                                    <p:audio>
                                      <p:cMediaNode>
                                        <p:cTn display="0" masterRel="sameClick">
                                          <p:stCondLst>
                                            <p:cond evt="begin" delay="0">
                                              <p:tn val="128"/>
                                            </p:cond>
                                          </p:stCondLst>
                                          <p:endCondLst>
                                            <p:cond evt="onStopAudio" delay="0">
                                              <p:tgtEl>
                                                <p:sldTgt/>
                                              </p:tgtEl>
                                            </p:cond>
                                          </p:endCondLst>
                                        </p:cTn>
                                        <p:tgtEl>
                                          <p:sndTgt r:embed="rId5"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683568" y="476672"/>
            <a:ext cx="7560840" cy="707886"/>
          </a:xfrm>
          <a:prstGeom prst="rect">
            <a:avLst/>
          </a:prstGeom>
          <a:blipFill>
            <a:blip r:embed="rId5" cstate="email"/>
            <a:tile tx="0" ty="0" sx="100000" sy="100000" flip="none" algn="tl"/>
          </a:blipFill>
          <a:effectLst>
            <a:glow rad="139700">
              <a:schemeClr val="accent3">
                <a:satMod val="175000"/>
                <a:alpha val="40000"/>
              </a:schemeClr>
            </a:glow>
            <a:softEdge rad="31750"/>
          </a:effectLst>
          <a:scene3d>
            <a:camera prst="perspectiveFront"/>
            <a:lightRig rig="threePt" dir="t"/>
          </a:scene3d>
          <a:sp3d>
            <a:bevelT w="165100" prst="coolSlant"/>
          </a:sp3d>
        </p:spPr>
        <p:txBody>
          <a:bodyPr wrap="square" rtlCol="0">
            <a:spAutoFit/>
          </a:bodyPr>
          <a:lstStyle/>
          <a:p>
            <a:pPr algn="ctr"/>
            <a:r>
              <a:rPr lang="el-GR" sz="4000" b="1" dirty="0" smtClean="0"/>
              <a:t>ΔΙΕΥΘΥΝΤΗΣ ΑΣΦΑΛΕΙΑΣ</a:t>
            </a:r>
            <a:endParaRPr lang="el-GR" sz="4000" b="1" dirty="0"/>
          </a:p>
        </p:txBody>
      </p:sp>
      <p:pic>
        <p:nvPicPr>
          <p:cNvPr id="4" name="3 - Εικόνα" descr="images (3).jpg"/>
          <p:cNvPicPr>
            <a:picLocks noChangeAspect="1"/>
          </p:cNvPicPr>
          <p:nvPr/>
        </p:nvPicPr>
        <p:blipFill>
          <a:blip r:embed="rId6" cstate="email"/>
          <a:stretch>
            <a:fillRect/>
          </a:stretch>
        </p:blipFill>
        <p:spPr>
          <a:xfrm>
            <a:off x="7092280" y="1556792"/>
            <a:ext cx="1584176" cy="144016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4 - Ορθογώνιο"/>
          <p:cNvSpPr/>
          <p:nvPr/>
        </p:nvSpPr>
        <p:spPr>
          <a:xfrm>
            <a:off x="611560" y="1340768"/>
            <a:ext cx="6480720" cy="1754326"/>
          </a:xfrm>
          <a:prstGeom prst="rect">
            <a:avLst/>
          </a:prstGeom>
        </p:spPr>
        <p:txBody>
          <a:bodyPr wrap="square">
            <a:spAutoFit/>
          </a:bodyPr>
          <a:lstStyle/>
          <a:p>
            <a:pPr algn="just"/>
            <a:r>
              <a:rPr lang="el-GR" dirty="0" smtClean="0"/>
              <a:t>       </a:t>
            </a:r>
            <a:r>
              <a:rPr lang="el-GR" b="1" i="1" dirty="0" smtClean="0"/>
              <a:t>Είναι υπεύθυνος   για  το πρόγραμμα ασφάλειας και υγιεινής  για τους εργαζόμενους μέσα στην επιχείρηση.</a:t>
            </a:r>
          </a:p>
          <a:p>
            <a:pPr algn="just"/>
            <a:endParaRPr lang="el-GR" b="1" i="1" dirty="0" smtClean="0"/>
          </a:p>
          <a:p>
            <a:pPr algn="just"/>
            <a:r>
              <a:rPr lang="el-GR" b="1" i="1" dirty="0" smtClean="0"/>
              <a:t>Ορισμένα από τα βασικά καθήκοντα του είναι :</a:t>
            </a:r>
            <a:endParaRPr lang="el-GR" b="1" dirty="0" smtClean="0"/>
          </a:p>
          <a:p>
            <a:pPr algn="just"/>
            <a:endParaRPr lang="el-GR" b="1" i="1" dirty="0" smtClean="0"/>
          </a:p>
        </p:txBody>
      </p:sp>
      <p:sp>
        <p:nvSpPr>
          <p:cNvPr id="6" name="5 - TextBox"/>
          <p:cNvSpPr txBox="1"/>
          <p:nvPr/>
        </p:nvSpPr>
        <p:spPr>
          <a:xfrm>
            <a:off x="611560" y="3068960"/>
            <a:ext cx="8136904" cy="3139321"/>
          </a:xfrm>
          <a:prstGeom prst="rect">
            <a:avLst/>
          </a:prstGeom>
          <a:noFill/>
        </p:spPr>
        <p:txBody>
          <a:bodyPr wrap="square" rtlCol="0">
            <a:spAutoFit/>
          </a:bodyPr>
          <a:lstStyle/>
          <a:p>
            <a:pPr marL="342900" indent="-342900">
              <a:buFont typeface="Wingdings" pitchFamily="2" charset="2"/>
              <a:buChar char="Ø"/>
            </a:pPr>
            <a:r>
              <a:rPr lang="el-GR" dirty="0" smtClean="0"/>
              <a:t>Ορίζει και επιβλέπει την τήρηση των κανόνων ασφαλείας σύμφωνα με την νομοθεσία.</a:t>
            </a:r>
          </a:p>
          <a:p>
            <a:pPr marL="342900" indent="-342900">
              <a:buFont typeface="Wingdings" pitchFamily="2" charset="2"/>
              <a:buChar char="Ø"/>
            </a:pPr>
            <a:r>
              <a:rPr lang="el-GR" dirty="0" smtClean="0"/>
              <a:t>Φροντίζει για την συντήρηση και τον έλεγχο του εξοπλισμού.</a:t>
            </a:r>
          </a:p>
          <a:p>
            <a:pPr marL="342900" indent="-342900">
              <a:buFont typeface="Wingdings" pitchFamily="2" charset="2"/>
              <a:buChar char="Ø"/>
            </a:pPr>
            <a:r>
              <a:rPr lang="el-GR" dirty="0" smtClean="0"/>
              <a:t>Οργανώνει την εκπαίδευση του προσωπικού σε θέματα ασφάλειας και υγιεινής.</a:t>
            </a:r>
          </a:p>
          <a:p>
            <a:pPr marL="342900" indent="-342900">
              <a:buFont typeface="Wingdings" pitchFamily="2" charset="2"/>
              <a:buChar char="Ø"/>
            </a:pPr>
            <a:r>
              <a:rPr lang="el-GR" dirty="0" smtClean="0"/>
              <a:t>Σχεδιάζει και τοποθετεί αφίσες με θέματα ασφαλείας στα κατάλληλα σημεία.</a:t>
            </a:r>
          </a:p>
          <a:p>
            <a:pPr marL="342900" indent="-342900">
              <a:buFont typeface="Wingdings" pitchFamily="2" charset="2"/>
              <a:buChar char="Ø"/>
            </a:pPr>
            <a:r>
              <a:rPr lang="el-GR" dirty="0" smtClean="0"/>
              <a:t>Φροντίζει για τις προληπτικές ιατρικές εξετάσεις του προσωπικού.</a:t>
            </a:r>
          </a:p>
          <a:p>
            <a:pPr marL="342900" indent="-342900">
              <a:buFont typeface="Wingdings" pitchFamily="2" charset="2"/>
              <a:buChar char="Ø"/>
            </a:pPr>
            <a:r>
              <a:rPr lang="el-GR" dirty="0" smtClean="0"/>
              <a:t>Προετοιμάζει σχέδια για περιπτώσεις εκτάκτων αναγκών.</a:t>
            </a:r>
          </a:p>
          <a:p>
            <a:pPr marL="342900" indent="-342900">
              <a:buFont typeface="Wingdings" pitchFamily="2" charset="2"/>
              <a:buChar char="Ø"/>
            </a:pPr>
            <a:r>
              <a:rPr lang="el-GR" dirty="0" smtClean="0"/>
              <a:t>Τηρεί αρχείο ατυχημάτων  και φροντίζει για την δημιουργία κατάλληλων συνθηκών εργασίας.</a:t>
            </a:r>
            <a:endParaRPr lang="el-GR" dirty="0"/>
          </a:p>
        </p:txBody>
      </p:sp>
    </p:spTree>
  </p:cSld>
  <p:clrMapOvr>
    <a:masterClrMapping/>
  </p:clrMapOvr>
  <p:transition spd="slow">
    <p:strips dir="ru"/>
    <p:sndAc>
      <p:stSnd>
        <p:snd r:embed="rId2" name="drumroll.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Police ήχος αστυνομικού αυτοκινήτου.wav"/>
                                        </p:tgtEl>
                                      </p:cMediaNode>
                                    </p:audio>
                                  </p:sub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2000" fill="hold"/>
                                        <p:tgtEl>
                                          <p:spTgt spid="4"/>
                                        </p:tgtEl>
                                        <p:attrNameLst>
                                          <p:attrName>ppt_w</p:attrName>
                                        </p:attrNameLst>
                                      </p:cBhvr>
                                      <p:tavLst>
                                        <p:tav tm="0">
                                          <p:val>
                                            <p:strVal val="#ppt_w*0.70"/>
                                          </p:val>
                                        </p:tav>
                                        <p:tav tm="100000">
                                          <p:val>
                                            <p:strVal val="#ppt_w"/>
                                          </p:val>
                                        </p:tav>
                                      </p:tavLst>
                                    </p:anim>
                                    <p:anim calcmode="lin" valueType="num">
                                      <p:cBhvr>
                                        <p:cTn id="15" dur="2000" fill="hold"/>
                                        <p:tgtEl>
                                          <p:spTgt spid="4"/>
                                        </p:tgtEl>
                                        <p:attrNameLst>
                                          <p:attrName>ppt_h</p:attrName>
                                        </p:attrNameLst>
                                      </p:cBhvr>
                                      <p:tavLst>
                                        <p:tav tm="0">
                                          <p:val>
                                            <p:strVal val="#ppt_h"/>
                                          </p:val>
                                        </p:tav>
                                        <p:tav tm="100000">
                                          <p:val>
                                            <p:strVal val="#ppt_h"/>
                                          </p:val>
                                        </p:tav>
                                      </p:tavLst>
                                    </p:anim>
                                    <p:animEffect transition="in" filter="fade">
                                      <p:cBhvr>
                                        <p:cTn id="16" dur="20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3" name="Police ήχος αστυνομικού αυτοκινήτου.wav"/>
                                        </p:tgtEl>
                                      </p:cMediaNode>
                                    </p:audio>
                                  </p:sub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000" fill="hold"/>
                                        <p:tgtEl>
                                          <p:spTgt spid="5"/>
                                        </p:tgtEl>
                                        <p:attrNameLst>
                                          <p:attrName>ppt_w</p:attrName>
                                        </p:attrNameLst>
                                      </p:cBhvr>
                                      <p:tavLst>
                                        <p:tav tm="0">
                                          <p:val>
                                            <p:strVal val="#ppt_w*0.70"/>
                                          </p:val>
                                        </p:tav>
                                        <p:tav tm="100000">
                                          <p:val>
                                            <p:strVal val="#ppt_w"/>
                                          </p:val>
                                        </p:tav>
                                      </p:tavLst>
                                    </p:anim>
                                    <p:anim calcmode="lin" valueType="num">
                                      <p:cBhvr>
                                        <p:cTn id="22" dur="2000" fill="hold"/>
                                        <p:tgtEl>
                                          <p:spTgt spid="5"/>
                                        </p:tgtEl>
                                        <p:attrNameLst>
                                          <p:attrName>ppt_h</p:attrName>
                                        </p:attrNameLst>
                                      </p:cBhvr>
                                      <p:tavLst>
                                        <p:tav tm="0">
                                          <p:val>
                                            <p:strVal val="#ppt_h"/>
                                          </p:val>
                                        </p:tav>
                                        <p:tav tm="100000">
                                          <p:val>
                                            <p:strVal val="#ppt_h"/>
                                          </p:val>
                                        </p:tav>
                                      </p:tavLst>
                                    </p:anim>
                                    <p:animEffect transition="in" filter="fade">
                                      <p:cBhvr>
                                        <p:cTn id="23" dur="2000"/>
                                        <p:tgtEl>
                                          <p:spTgt spid="5"/>
                                        </p:tgtEl>
                                      </p:cBhvr>
                                    </p:animEffect>
                                  </p:childTnLst>
                                  <p:subTnLst>
                                    <p:audio>
                                      <p:cMediaNode>
                                        <p:cTn display="0" masterRel="sameClick">
                                          <p:stCondLst>
                                            <p:cond evt="begin" delay="0">
                                              <p:tn val="19"/>
                                            </p:cond>
                                          </p:stCondLst>
                                          <p:endCondLst>
                                            <p:cond evt="onStopAudio" delay="0">
                                              <p:tgtEl>
                                                <p:sldTgt/>
                                              </p:tgtEl>
                                            </p:cond>
                                          </p:endCondLst>
                                        </p:cTn>
                                        <p:tgtEl>
                                          <p:sndTgt r:embed="rId3" name="Police ήχος αστυνομικού αυτοκινήτου.wav"/>
                                        </p:tgtEl>
                                      </p:cMediaNode>
                                    </p:audio>
                                  </p:sub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dissolve">
                                      <p:cBhvr>
                                        <p:cTn id="28" dur="2000"/>
                                        <p:tgtEl>
                                          <p:spTgt spid="6">
                                            <p:txEl>
                                              <p:pRg st="0" end="0"/>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4" name="push.wav"/>
                                        </p:tgtEl>
                                      </p:cMediaNode>
                                    </p:audio>
                                  </p:sub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dissolve">
                                      <p:cBhvr>
                                        <p:cTn id="33" dur="2000"/>
                                        <p:tgtEl>
                                          <p:spTgt spid="6">
                                            <p:txEl>
                                              <p:pRg st="1" end="1"/>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4" name="push.wav"/>
                                        </p:tgtEl>
                                      </p:cMediaNode>
                                    </p:audio>
                                  </p:sub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Effect transition="in" filter="dissolve">
                                      <p:cBhvr>
                                        <p:cTn id="38" dur="2000"/>
                                        <p:tgtEl>
                                          <p:spTgt spid="6">
                                            <p:txEl>
                                              <p:pRg st="2" end="2"/>
                                            </p:txEl>
                                          </p:spTgt>
                                        </p:tgtEl>
                                      </p:cBhvr>
                                    </p:animEffect>
                                  </p:childTnLst>
                                  <p:subTnLst>
                                    <p:audio>
                                      <p:cMediaNode>
                                        <p:cTn display="0" masterRel="sameClick">
                                          <p:stCondLst>
                                            <p:cond evt="begin" delay="0">
                                              <p:tn val="36"/>
                                            </p:cond>
                                          </p:stCondLst>
                                          <p:endCondLst>
                                            <p:cond evt="onStopAudio" delay="0">
                                              <p:tgtEl>
                                                <p:sldTgt/>
                                              </p:tgtEl>
                                            </p:cond>
                                          </p:endCondLst>
                                        </p:cTn>
                                        <p:tgtEl>
                                          <p:sndTgt r:embed="rId4" name="push.wav"/>
                                        </p:tgtEl>
                                      </p:cMediaNode>
                                    </p:audio>
                                  </p:sub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Effect transition="in" filter="dissolve">
                                      <p:cBhvr>
                                        <p:cTn id="43" dur="2000"/>
                                        <p:tgtEl>
                                          <p:spTgt spid="6">
                                            <p:txEl>
                                              <p:pRg st="3" end="3"/>
                                            </p:txEl>
                                          </p:spTgt>
                                        </p:tgtEl>
                                      </p:cBhvr>
                                    </p:animEffect>
                                  </p:childTnLst>
                                  <p:subTnLst>
                                    <p:audio>
                                      <p:cMediaNode>
                                        <p:cTn display="0" masterRel="sameClick">
                                          <p:stCondLst>
                                            <p:cond evt="begin" delay="0">
                                              <p:tn val="41"/>
                                            </p:cond>
                                          </p:stCondLst>
                                          <p:endCondLst>
                                            <p:cond evt="onStopAudio" delay="0">
                                              <p:tgtEl>
                                                <p:sldTgt/>
                                              </p:tgtEl>
                                            </p:cond>
                                          </p:endCondLst>
                                        </p:cTn>
                                        <p:tgtEl>
                                          <p:sndTgt r:embed="rId4" name="push.wav"/>
                                        </p:tgtEl>
                                      </p:cMediaNode>
                                    </p:audio>
                                  </p:sub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6">
                                            <p:txEl>
                                              <p:pRg st="4" end="4"/>
                                            </p:txEl>
                                          </p:spTgt>
                                        </p:tgtEl>
                                        <p:attrNameLst>
                                          <p:attrName>style.visibility</p:attrName>
                                        </p:attrNameLst>
                                      </p:cBhvr>
                                      <p:to>
                                        <p:strVal val="visible"/>
                                      </p:to>
                                    </p:set>
                                    <p:animEffect transition="in" filter="dissolve">
                                      <p:cBhvr>
                                        <p:cTn id="48" dur="2000"/>
                                        <p:tgtEl>
                                          <p:spTgt spid="6">
                                            <p:txEl>
                                              <p:pRg st="4" end="4"/>
                                            </p:txEl>
                                          </p:spTgt>
                                        </p:tgtEl>
                                      </p:cBhvr>
                                    </p:animEffect>
                                  </p:childTnLst>
                                  <p:subTnLst>
                                    <p:audio>
                                      <p:cMediaNode>
                                        <p:cTn display="0" masterRel="sameClick">
                                          <p:stCondLst>
                                            <p:cond evt="begin" delay="0">
                                              <p:tn val="46"/>
                                            </p:cond>
                                          </p:stCondLst>
                                          <p:endCondLst>
                                            <p:cond evt="onStopAudio" delay="0">
                                              <p:tgtEl>
                                                <p:sldTgt/>
                                              </p:tgtEl>
                                            </p:cond>
                                          </p:endCondLst>
                                        </p:cTn>
                                        <p:tgtEl>
                                          <p:sndTgt r:embed="rId4" name="push.wav"/>
                                        </p:tgtEl>
                                      </p:cMediaNode>
                                    </p:audio>
                                  </p:sub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6">
                                            <p:txEl>
                                              <p:pRg st="5" end="5"/>
                                            </p:txEl>
                                          </p:spTgt>
                                        </p:tgtEl>
                                        <p:attrNameLst>
                                          <p:attrName>style.visibility</p:attrName>
                                        </p:attrNameLst>
                                      </p:cBhvr>
                                      <p:to>
                                        <p:strVal val="visible"/>
                                      </p:to>
                                    </p:set>
                                    <p:animEffect transition="in" filter="dissolve">
                                      <p:cBhvr>
                                        <p:cTn id="53" dur="2000"/>
                                        <p:tgtEl>
                                          <p:spTgt spid="6">
                                            <p:txEl>
                                              <p:pRg st="5" end="5"/>
                                            </p:txEl>
                                          </p:spTgt>
                                        </p:tgtEl>
                                      </p:cBhvr>
                                    </p:animEffect>
                                  </p:childTnLst>
                                  <p:subTnLst>
                                    <p:audio>
                                      <p:cMediaNode>
                                        <p:cTn display="0" masterRel="sameClick">
                                          <p:stCondLst>
                                            <p:cond evt="begin" delay="0">
                                              <p:tn val="51"/>
                                            </p:cond>
                                          </p:stCondLst>
                                          <p:endCondLst>
                                            <p:cond evt="onStopAudio" delay="0">
                                              <p:tgtEl>
                                                <p:sldTgt/>
                                              </p:tgtEl>
                                            </p:cond>
                                          </p:endCondLst>
                                        </p:cTn>
                                        <p:tgtEl>
                                          <p:sndTgt r:embed="rId4" name="push.wav"/>
                                        </p:tgtEl>
                                      </p:cMediaNode>
                                    </p:audio>
                                  </p:sub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6">
                                            <p:txEl>
                                              <p:pRg st="6" end="6"/>
                                            </p:txEl>
                                          </p:spTgt>
                                        </p:tgtEl>
                                        <p:attrNameLst>
                                          <p:attrName>style.visibility</p:attrName>
                                        </p:attrNameLst>
                                      </p:cBhvr>
                                      <p:to>
                                        <p:strVal val="visible"/>
                                      </p:to>
                                    </p:set>
                                    <p:animEffect transition="in" filter="dissolve">
                                      <p:cBhvr>
                                        <p:cTn id="58" dur="2000"/>
                                        <p:tgtEl>
                                          <p:spTgt spid="6">
                                            <p:txEl>
                                              <p:pRg st="6" end="6"/>
                                            </p:txEl>
                                          </p:spTgt>
                                        </p:tgtEl>
                                      </p:cBhvr>
                                    </p:animEffect>
                                  </p:childTnLst>
                                  <p:subTnLst>
                                    <p:audio>
                                      <p:cMediaNode>
                                        <p:cTn display="0" masterRel="sameClick">
                                          <p:stCondLst>
                                            <p:cond evt="begin" delay="0">
                                              <p:tn val="56"/>
                                            </p:cond>
                                          </p:stCondLst>
                                          <p:endCondLst>
                                            <p:cond evt="onStopAudio" delay="0">
                                              <p:tgtEl>
                                                <p:sldTgt/>
                                              </p:tgtEl>
                                            </p:cond>
                                          </p:endCondLst>
                                        </p:cTn>
                                        <p:tgtEl>
                                          <p:sndTgt r:embed="rId4"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TextBox"/>
          <p:cNvSpPr txBox="1"/>
          <p:nvPr/>
        </p:nvSpPr>
        <p:spPr>
          <a:xfrm>
            <a:off x="683568" y="476672"/>
            <a:ext cx="7560840" cy="707886"/>
          </a:xfrm>
          <a:prstGeom prst="rect">
            <a:avLst/>
          </a:prstGeom>
          <a:blipFill>
            <a:blip r:embed="rId5" cstate="email"/>
            <a:tile tx="0" ty="0" sx="100000" sy="100000" flip="none" algn="tl"/>
          </a:blipFill>
          <a:effectLst>
            <a:glow rad="139700">
              <a:schemeClr val="accent3">
                <a:satMod val="175000"/>
                <a:alpha val="40000"/>
              </a:schemeClr>
            </a:glow>
            <a:softEdge rad="31750"/>
          </a:effectLst>
          <a:scene3d>
            <a:camera prst="perspectiveFront"/>
            <a:lightRig rig="threePt" dir="t"/>
          </a:scene3d>
          <a:sp3d>
            <a:bevelT w="165100" prst="coolSlant"/>
          </a:sp3d>
        </p:spPr>
        <p:txBody>
          <a:bodyPr wrap="square" rtlCol="0">
            <a:spAutoFit/>
          </a:bodyPr>
          <a:lstStyle/>
          <a:p>
            <a:pPr algn="ctr"/>
            <a:r>
              <a:rPr lang="el-GR" sz="4000" b="1" dirty="0" smtClean="0"/>
              <a:t> </a:t>
            </a:r>
            <a:r>
              <a:rPr lang="el-GR" sz="2800" b="1" dirty="0" smtClean="0"/>
              <a:t>ΔΙΕΥΘΥΝΤΗΣ ΔΗΜΟΣΙΩΝ ΣΧΕΣΕΩΝ</a:t>
            </a:r>
            <a:endParaRPr lang="el-GR" sz="2800" b="1" dirty="0"/>
          </a:p>
        </p:txBody>
      </p:sp>
      <p:pic>
        <p:nvPicPr>
          <p:cNvPr id="4" name="3 - Εικόνα" descr="MB900433139.JPG"/>
          <p:cNvPicPr>
            <a:picLocks noChangeAspect="1"/>
          </p:cNvPicPr>
          <p:nvPr/>
        </p:nvPicPr>
        <p:blipFill>
          <a:blip r:embed="rId6" cstate="email"/>
          <a:srcRect/>
          <a:stretch>
            <a:fillRect/>
          </a:stretch>
        </p:blipFill>
        <p:spPr>
          <a:xfrm>
            <a:off x="6372200" y="1484784"/>
            <a:ext cx="2160240" cy="158417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4 - TextBox"/>
          <p:cNvSpPr txBox="1"/>
          <p:nvPr/>
        </p:nvSpPr>
        <p:spPr>
          <a:xfrm>
            <a:off x="539552" y="1556792"/>
            <a:ext cx="5832648" cy="2031325"/>
          </a:xfrm>
          <a:prstGeom prst="rect">
            <a:avLst/>
          </a:prstGeom>
          <a:noFill/>
        </p:spPr>
        <p:txBody>
          <a:bodyPr wrap="square" rtlCol="0">
            <a:spAutoFit/>
          </a:bodyPr>
          <a:lstStyle/>
          <a:p>
            <a:pPr algn="just"/>
            <a:r>
              <a:rPr lang="el-GR" b="1" i="1" dirty="0" smtClean="0"/>
              <a:t>Είναι υπεύθυνος για την προβολή της επιχείρησης  στον επαγγελματικό και τον κοινωνικό χώρο δηλ. φροντίζει την «καλή εικόνα» της (</a:t>
            </a:r>
            <a:r>
              <a:rPr lang="en-US" b="1" i="1" dirty="0" smtClean="0"/>
              <a:t>image)</a:t>
            </a:r>
            <a:r>
              <a:rPr lang="el-GR" b="1" i="1" dirty="0" smtClean="0"/>
              <a:t>.</a:t>
            </a:r>
            <a:endParaRPr lang="en-US" b="1" i="1" dirty="0" smtClean="0"/>
          </a:p>
          <a:p>
            <a:pPr algn="just"/>
            <a:r>
              <a:rPr lang="el-GR" b="1" i="1" dirty="0" smtClean="0"/>
              <a:t>Ορισμένα από τα βασικά καθήκοντα του είναι :</a:t>
            </a:r>
            <a:endParaRPr lang="el-GR" b="1" dirty="0" smtClean="0"/>
          </a:p>
          <a:p>
            <a:pPr algn="just"/>
            <a:endParaRPr lang="el-GR" b="1" i="1" dirty="0" smtClean="0"/>
          </a:p>
        </p:txBody>
      </p:sp>
      <p:sp>
        <p:nvSpPr>
          <p:cNvPr id="6" name="5 - TextBox"/>
          <p:cNvSpPr txBox="1"/>
          <p:nvPr/>
        </p:nvSpPr>
        <p:spPr>
          <a:xfrm>
            <a:off x="611560" y="3501008"/>
            <a:ext cx="7992888" cy="1938992"/>
          </a:xfrm>
          <a:prstGeom prst="rect">
            <a:avLst/>
          </a:prstGeom>
          <a:noFill/>
        </p:spPr>
        <p:txBody>
          <a:bodyPr wrap="square" rtlCol="0">
            <a:spAutoFit/>
          </a:bodyPr>
          <a:lstStyle/>
          <a:p>
            <a:pPr>
              <a:buFont typeface="Wingdings" pitchFamily="2" charset="2"/>
              <a:buChar char="Ø"/>
            </a:pPr>
            <a:r>
              <a:rPr lang="en-US" dirty="0" smtClean="0"/>
              <a:t> </a:t>
            </a:r>
            <a:r>
              <a:rPr lang="el-GR" sz="2000" dirty="0" smtClean="0"/>
              <a:t>Ενέργειες για καλή επικοινωνία μεταξύ εργαζομένων και διοίκησης.</a:t>
            </a:r>
          </a:p>
          <a:p>
            <a:pPr>
              <a:buFont typeface="Wingdings" pitchFamily="2" charset="2"/>
              <a:buChar char="Ø"/>
            </a:pPr>
            <a:r>
              <a:rPr lang="el-GR" sz="2000" dirty="0" smtClean="0"/>
              <a:t> Ενέργειες για προβολή της εταιρείας προς τους προμηθευτές , καταναλωτές, κοινωνικό σύνολο και Μ.Μ.Ε.</a:t>
            </a:r>
          </a:p>
          <a:p>
            <a:pPr>
              <a:buFont typeface="Wingdings" pitchFamily="2" charset="2"/>
              <a:buChar char="Ø"/>
            </a:pPr>
            <a:r>
              <a:rPr lang="el-GR" sz="2000" dirty="0" smtClean="0"/>
              <a:t> Διοργάνωση διαφόρων εκδηλώσεων για τους εργαζόμενους.</a:t>
            </a:r>
            <a:endParaRPr lang="el-GR" sz="2000" dirty="0"/>
          </a:p>
        </p:txBody>
      </p:sp>
    </p:spTree>
  </p:cSld>
  <p:clrMapOvr>
    <a:masterClrMapping/>
  </p:clrMapOvr>
  <p:transition spd="slow">
    <p:strips dir="ru"/>
    <p:sndAc>
      <p:stSnd>
        <p:snd r:embed="rId2" name="drumroll.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Fluch der Karibik 4 - 2.wav"/>
                                        </p:tgtEl>
                                      </p:cMediaNode>
                                    </p:audio>
                                  </p:sub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2000" fill="hold"/>
                                        <p:tgtEl>
                                          <p:spTgt spid="5"/>
                                        </p:tgtEl>
                                        <p:attrNameLst>
                                          <p:attrName>ppt_w</p:attrName>
                                        </p:attrNameLst>
                                      </p:cBhvr>
                                      <p:tavLst>
                                        <p:tav tm="0">
                                          <p:val>
                                            <p:strVal val="#ppt_w*0.70"/>
                                          </p:val>
                                        </p:tav>
                                        <p:tav tm="100000">
                                          <p:val>
                                            <p:strVal val="#ppt_w"/>
                                          </p:val>
                                        </p:tav>
                                      </p:tavLst>
                                    </p:anim>
                                    <p:anim calcmode="lin" valueType="num">
                                      <p:cBhvr>
                                        <p:cTn id="15" dur="2000" fill="hold"/>
                                        <p:tgtEl>
                                          <p:spTgt spid="5"/>
                                        </p:tgtEl>
                                        <p:attrNameLst>
                                          <p:attrName>ppt_h</p:attrName>
                                        </p:attrNameLst>
                                      </p:cBhvr>
                                      <p:tavLst>
                                        <p:tav tm="0">
                                          <p:val>
                                            <p:strVal val="#ppt_h"/>
                                          </p:val>
                                        </p:tav>
                                        <p:tav tm="100000">
                                          <p:val>
                                            <p:strVal val="#ppt_h"/>
                                          </p:val>
                                        </p:tav>
                                      </p:tavLst>
                                    </p:anim>
                                    <p:animEffect transition="in" filter="fade">
                                      <p:cBhvr>
                                        <p:cTn id="16" dur="20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Fluch der Karibik 4 - 2.wav"/>
                                        </p:tgtEl>
                                      </p:cMediaNode>
                                    </p:audio>
                                  </p:sub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2000" fill="hold"/>
                                        <p:tgtEl>
                                          <p:spTgt spid="4"/>
                                        </p:tgtEl>
                                        <p:attrNameLst>
                                          <p:attrName>ppt_w</p:attrName>
                                        </p:attrNameLst>
                                      </p:cBhvr>
                                      <p:tavLst>
                                        <p:tav tm="0">
                                          <p:val>
                                            <p:strVal val="#ppt_w*0.70"/>
                                          </p:val>
                                        </p:tav>
                                        <p:tav tm="100000">
                                          <p:val>
                                            <p:strVal val="#ppt_w"/>
                                          </p:val>
                                        </p:tav>
                                      </p:tavLst>
                                    </p:anim>
                                    <p:anim calcmode="lin" valueType="num">
                                      <p:cBhvr>
                                        <p:cTn id="22" dur="2000" fill="hold"/>
                                        <p:tgtEl>
                                          <p:spTgt spid="4"/>
                                        </p:tgtEl>
                                        <p:attrNameLst>
                                          <p:attrName>ppt_h</p:attrName>
                                        </p:attrNameLst>
                                      </p:cBhvr>
                                      <p:tavLst>
                                        <p:tav tm="0">
                                          <p:val>
                                            <p:strVal val="#ppt_h"/>
                                          </p:val>
                                        </p:tav>
                                        <p:tav tm="100000">
                                          <p:val>
                                            <p:strVal val="#ppt_h"/>
                                          </p:val>
                                        </p:tav>
                                      </p:tavLst>
                                    </p:anim>
                                    <p:animEffect transition="in" filter="fade">
                                      <p:cBhvr>
                                        <p:cTn id="23" dur="20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3" name="Fluch der Karibik 4 - 2.wav"/>
                                        </p:tgtEl>
                                      </p:cMediaNode>
                                    </p:audio>
                                  </p:sub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 calcmode="lin" valueType="num">
                                      <p:cBhvr>
                                        <p:cTn id="28" dur="2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29" dur="2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0" dur="2000"/>
                                        <p:tgtEl>
                                          <p:spTgt spid="6">
                                            <p:txEl>
                                              <p:pRg st="0" end="0"/>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4" name="applause.wav"/>
                                        </p:tgtEl>
                                      </p:cMediaNode>
                                    </p:audio>
                                  </p:sub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 calcmode="lin" valueType="num">
                                      <p:cBhvr>
                                        <p:cTn id="35" dur="2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36" dur="2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7" dur="2000"/>
                                        <p:tgtEl>
                                          <p:spTgt spid="6">
                                            <p:txEl>
                                              <p:pRg st="1" end="1"/>
                                            </p:txEl>
                                          </p:spTgt>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 calcmode="lin" valueType="num">
                                      <p:cBhvr>
                                        <p:cTn id="42" dur="2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43" dur="2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4" dur="2000"/>
                                        <p:tgtEl>
                                          <p:spTgt spid="6">
                                            <p:txEl>
                                              <p:pRg st="2" end="2"/>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uiExpand="1"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01Δραστηριότητες_τμημάτων_επιχείρησης">
  <a:themeElements>
    <a:clrScheme name="Άποψη">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Άποψη">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Άποψη">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01Δραστηριότητες_τμημάτων_επιχείρησης</Template>
  <TotalTime>3</TotalTime>
  <Words>1469</Words>
  <Application>Microsoft Office PowerPoint</Application>
  <PresentationFormat>Προβολή στην οθόνη (4:3)</PresentationFormat>
  <Paragraphs>152</Paragraphs>
  <Slides>15</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15</vt:i4>
      </vt:variant>
    </vt:vector>
  </HeadingPairs>
  <TitlesOfParts>
    <vt:vector size="16" baseType="lpstr">
      <vt:lpstr>01Δραστηριότητες_τμημάτων_επιχείρησης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Τεχν_β΄_γυμν.-Δραστηριότητες τμημάτων επιχείρησης</dc:title>
  <dc:subject>Παρουσίαση των δραστηριοτήτων των διαφόρων τμημάτων επιχειρήσεων  , για το μάθημα της τεχνολογίας στην β΄τάξη γυμνασίου</dc:subject>
  <dc:creator>Nτούσης Ηρακλής</dc:creator>
  <cp:keywords>τεχνολογίαγυμνασίου,μάθηματεχνολογία,,τεχνολογίαβ΄γυμνασίου,εργασίεςτεχνολογίας,έργασίατεχνολογίαςβ΄γυμνασίου,Ντούσης,1ογυμνάσιοΡέντη,ομαδικόέργο,γραπτήεργασίατεχνολογίας,ομαδικόέργο,ανάθεσηεργασίαςστηντεχνολογία,επιχείρηση,παραγωγή,μακέτα,κατασκευή,παρουσίαση,δραστηριότητεςβ΄τάξης,οργάνωσηεπιχείρησης,λειτουργία,δραστηριότητες,τμήματαεπιχείρησης,διευθύνσεις</cp:keywords>
  <cp:lastModifiedBy>D</cp:lastModifiedBy>
  <cp:revision>2</cp:revision>
  <dcterms:created xsi:type="dcterms:W3CDTF">2014-07-15T16:25:41Z</dcterms:created>
  <dcterms:modified xsi:type="dcterms:W3CDTF">2015-11-03T01:09:29Z</dcterms:modified>
</cp:coreProperties>
</file>