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60" r:id="rId5"/>
    <p:sldId id="259" r:id="rId6"/>
    <p:sldId id="261" r:id="rId7"/>
    <p:sldId id="262" r:id="rId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4" autoAdjust="0"/>
    <p:restoredTop sz="94660"/>
  </p:normalViewPr>
  <p:slideViewPr>
    <p:cSldViewPr snapToGrid="0">
      <p:cViewPr varScale="1">
        <p:scale>
          <a:sx n="67" d="100"/>
          <a:sy n="67" d="100"/>
        </p:scale>
        <p:origin x="82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Κάντε κλικ για να επεξεργαστείτε τον υπότιτλο του υποδείγματος</a:t>
            </a:r>
            <a:endParaRPr lang="el-GR"/>
          </a:p>
        </p:txBody>
      </p:sp>
      <p:sp>
        <p:nvSpPr>
          <p:cNvPr id="4" name="Θέση ημερομηνίας 3"/>
          <p:cNvSpPr>
            <a:spLocks noGrp="1"/>
          </p:cNvSpPr>
          <p:nvPr>
            <p:ph type="dt" sz="half" idx="10"/>
          </p:nvPr>
        </p:nvSpPr>
        <p:spPr/>
        <p:txBody>
          <a:bodyPr/>
          <a:lstStyle/>
          <a:p>
            <a:fld id="{51A9EEA1-B166-45D6-9044-8E5EEB530132}" type="datetimeFigureOut">
              <a:rPr lang="el-GR" smtClean="0"/>
              <a:t>10/3/2021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CC17FFFB-8AEE-4EAC-88E4-567C5A5A805C}" type="slidenum">
              <a:rPr lang="el-GR" smtClean="0"/>
              <a:t>‹#›</a:t>
            </a:fld>
            <a:endParaRPr lang="el-GR"/>
          </a:p>
        </p:txBody>
      </p:sp>
    </p:spTree>
    <p:extLst>
      <p:ext uri="{BB962C8B-B14F-4D97-AF65-F5344CB8AC3E}">
        <p14:creationId xmlns:p14="http://schemas.microsoft.com/office/powerpoint/2010/main" val="692346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51A9EEA1-B166-45D6-9044-8E5EEB530132}" type="datetimeFigureOut">
              <a:rPr lang="el-GR" smtClean="0"/>
              <a:t>10/3/2021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CC17FFFB-8AEE-4EAC-88E4-567C5A5A805C}" type="slidenum">
              <a:rPr lang="el-GR" smtClean="0"/>
              <a:t>‹#›</a:t>
            </a:fld>
            <a:endParaRPr lang="el-GR"/>
          </a:p>
        </p:txBody>
      </p:sp>
    </p:spTree>
    <p:extLst>
      <p:ext uri="{BB962C8B-B14F-4D97-AF65-F5344CB8AC3E}">
        <p14:creationId xmlns:p14="http://schemas.microsoft.com/office/powerpoint/2010/main" val="1402090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51A9EEA1-B166-45D6-9044-8E5EEB530132}" type="datetimeFigureOut">
              <a:rPr lang="el-GR" smtClean="0"/>
              <a:t>10/3/2021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CC17FFFB-8AEE-4EAC-88E4-567C5A5A805C}" type="slidenum">
              <a:rPr lang="el-GR" smtClean="0"/>
              <a:t>‹#›</a:t>
            </a:fld>
            <a:endParaRPr lang="el-GR"/>
          </a:p>
        </p:txBody>
      </p:sp>
    </p:spTree>
    <p:extLst>
      <p:ext uri="{BB962C8B-B14F-4D97-AF65-F5344CB8AC3E}">
        <p14:creationId xmlns:p14="http://schemas.microsoft.com/office/powerpoint/2010/main" val="178948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51A9EEA1-B166-45D6-9044-8E5EEB530132}" type="datetimeFigureOut">
              <a:rPr lang="el-GR" smtClean="0"/>
              <a:t>10/3/2021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CC17FFFB-8AEE-4EAC-88E4-567C5A5A805C}" type="slidenum">
              <a:rPr lang="el-GR" smtClean="0"/>
              <a:t>‹#›</a:t>
            </a:fld>
            <a:endParaRPr lang="el-GR"/>
          </a:p>
        </p:txBody>
      </p:sp>
    </p:spTree>
    <p:extLst>
      <p:ext uri="{BB962C8B-B14F-4D97-AF65-F5344CB8AC3E}">
        <p14:creationId xmlns:p14="http://schemas.microsoft.com/office/powerpoint/2010/main" val="297361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Επεξεργασία στυλ υποδείγματος κειμένου</a:t>
            </a:r>
          </a:p>
        </p:txBody>
      </p:sp>
      <p:sp>
        <p:nvSpPr>
          <p:cNvPr id="4" name="Θέση ημερομηνίας 3"/>
          <p:cNvSpPr>
            <a:spLocks noGrp="1"/>
          </p:cNvSpPr>
          <p:nvPr>
            <p:ph type="dt" sz="half" idx="10"/>
          </p:nvPr>
        </p:nvSpPr>
        <p:spPr/>
        <p:txBody>
          <a:bodyPr/>
          <a:lstStyle/>
          <a:p>
            <a:fld id="{51A9EEA1-B166-45D6-9044-8E5EEB530132}" type="datetimeFigureOut">
              <a:rPr lang="el-GR" smtClean="0"/>
              <a:t>10/3/2021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CC17FFFB-8AEE-4EAC-88E4-567C5A5A805C}" type="slidenum">
              <a:rPr lang="el-GR" smtClean="0"/>
              <a:t>‹#›</a:t>
            </a:fld>
            <a:endParaRPr lang="el-GR"/>
          </a:p>
        </p:txBody>
      </p:sp>
    </p:spTree>
    <p:extLst>
      <p:ext uri="{BB962C8B-B14F-4D97-AF65-F5344CB8AC3E}">
        <p14:creationId xmlns:p14="http://schemas.microsoft.com/office/powerpoint/2010/main" val="2118258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51A9EEA1-B166-45D6-9044-8E5EEB530132}" type="datetimeFigureOut">
              <a:rPr lang="el-GR" smtClean="0"/>
              <a:t>10/3/2021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CC17FFFB-8AEE-4EAC-88E4-567C5A5A805C}" type="slidenum">
              <a:rPr lang="el-GR" smtClean="0"/>
              <a:t>‹#›</a:t>
            </a:fld>
            <a:endParaRPr lang="el-GR"/>
          </a:p>
        </p:txBody>
      </p:sp>
    </p:spTree>
    <p:extLst>
      <p:ext uri="{BB962C8B-B14F-4D97-AF65-F5344CB8AC3E}">
        <p14:creationId xmlns:p14="http://schemas.microsoft.com/office/powerpoint/2010/main" val="3330220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51A9EEA1-B166-45D6-9044-8E5EEB530132}" type="datetimeFigureOut">
              <a:rPr lang="el-GR" smtClean="0"/>
              <a:t>10/3/2021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CC17FFFB-8AEE-4EAC-88E4-567C5A5A805C}" type="slidenum">
              <a:rPr lang="el-GR" smtClean="0"/>
              <a:t>‹#›</a:t>
            </a:fld>
            <a:endParaRPr lang="el-GR"/>
          </a:p>
        </p:txBody>
      </p:sp>
    </p:spTree>
    <p:extLst>
      <p:ext uri="{BB962C8B-B14F-4D97-AF65-F5344CB8AC3E}">
        <p14:creationId xmlns:p14="http://schemas.microsoft.com/office/powerpoint/2010/main" val="1375046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51A9EEA1-B166-45D6-9044-8E5EEB530132}" type="datetimeFigureOut">
              <a:rPr lang="el-GR" smtClean="0"/>
              <a:t>10/3/2021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CC17FFFB-8AEE-4EAC-88E4-567C5A5A805C}" type="slidenum">
              <a:rPr lang="el-GR" smtClean="0"/>
              <a:t>‹#›</a:t>
            </a:fld>
            <a:endParaRPr lang="el-GR"/>
          </a:p>
        </p:txBody>
      </p:sp>
    </p:spTree>
    <p:extLst>
      <p:ext uri="{BB962C8B-B14F-4D97-AF65-F5344CB8AC3E}">
        <p14:creationId xmlns:p14="http://schemas.microsoft.com/office/powerpoint/2010/main" val="2809311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51A9EEA1-B166-45D6-9044-8E5EEB530132}" type="datetimeFigureOut">
              <a:rPr lang="el-GR" smtClean="0"/>
              <a:t>10/3/2021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CC17FFFB-8AEE-4EAC-88E4-567C5A5A805C}" type="slidenum">
              <a:rPr lang="el-GR" smtClean="0"/>
              <a:t>‹#›</a:t>
            </a:fld>
            <a:endParaRPr lang="el-GR"/>
          </a:p>
        </p:txBody>
      </p:sp>
    </p:spTree>
    <p:extLst>
      <p:ext uri="{BB962C8B-B14F-4D97-AF65-F5344CB8AC3E}">
        <p14:creationId xmlns:p14="http://schemas.microsoft.com/office/powerpoint/2010/main" val="2121029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Επεξεργασία στυλ υποδείγματος κειμένου</a:t>
            </a:r>
          </a:p>
        </p:txBody>
      </p:sp>
      <p:sp>
        <p:nvSpPr>
          <p:cNvPr id="5" name="Θέση ημερομηνίας 4"/>
          <p:cNvSpPr>
            <a:spLocks noGrp="1"/>
          </p:cNvSpPr>
          <p:nvPr>
            <p:ph type="dt" sz="half" idx="10"/>
          </p:nvPr>
        </p:nvSpPr>
        <p:spPr/>
        <p:txBody>
          <a:bodyPr/>
          <a:lstStyle/>
          <a:p>
            <a:fld id="{51A9EEA1-B166-45D6-9044-8E5EEB530132}" type="datetimeFigureOut">
              <a:rPr lang="el-GR" smtClean="0"/>
              <a:t>10/3/2021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CC17FFFB-8AEE-4EAC-88E4-567C5A5A805C}" type="slidenum">
              <a:rPr lang="el-GR" smtClean="0"/>
              <a:t>‹#›</a:t>
            </a:fld>
            <a:endParaRPr lang="el-GR"/>
          </a:p>
        </p:txBody>
      </p:sp>
    </p:spTree>
    <p:extLst>
      <p:ext uri="{BB962C8B-B14F-4D97-AF65-F5344CB8AC3E}">
        <p14:creationId xmlns:p14="http://schemas.microsoft.com/office/powerpoint/2010/main" val="1650072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Επεξεργασία στυλ υποδείγματος κειμένου</a:t>
            </a:r>
          </a:p>
        </p:txBody>
      </p:sp>
      <p:sp>
        <p:nvSpPr>
          <p:cNvPr id="5" name="Θέση ημερομηνίας 4"/>
          <p:cNvSpPr>
            <a:spLocks noGrp="1"/>
          </p:cNvSpPr>
          <p:nvPr>
            <p:ph type="dt" sz="half" idx="10"/>
          </p:nvPr>
        </p:nvSpPr>
        <p:spPr/>
        <p:txBody>
          <a:bodyPr/>
          <a:lstStyle/>
          <a:p>
            <a:fld id="{51A9EEA1-B166-45D6-9044-8E5EEB530132}" type="datetimeFigureOut">
              <a:rPr lang="el-GR" smtClean="0"/>
              <a:t>10/3/2021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CC17FFFB-8AEE-4EAC-88E4-567C5A5A805C}" type="slidenum">
              <a:rPr lang="el-GR" smtClean="0"/>
              <a:t>‹#›</a:t>
            </a:fld>
            <a:endParaRPr lang="el-GR"/>
          </a:p>
        </p:txBody>
      </p:sp>
    </p:spTree>
    <p:extLst>
      <p:ext uri="{BB962C8B-B14F-4D97-AF65-F5344CB8AC3E}">
        <p14:creationId xmlns:p14="http://schemas.microsoft.com/office/powerpoint/2010/main" val="1888210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A9EEA1-B166-45D6-9044-8E5EEB530132}" type="datetimeFigureOut">
              <a:rPr lang="el-GR" smtClean="0"/>
              <a:t>10/3/2021</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17FFFB-8AEE-4EAC-88E4-567C5A5A805C}" type="slidenum">
              <a:rPr lang="el-GR" smtClean="0"/>
              <a:t>‹#›</a:t>
            </a:fld>
            <a:endParaRPr lang="el-GR"/>
          </a:p>
        </p:txBody>
      </p:sp>
    </p:spTree>
    <p:extLst>
      <p:ext uri="{BB962C8B-B14F-4D97-AF65-F5344CB8AC3E}">
        <p14:creationId xmlns:p14="http://schemas.microsoft.com/office/powerpoint/2010/main" val="33308872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l.wikipedia.org/wiki/1746" TargetMode="External"/><Relationship Id="rId2" Type="http://schemas.openxmlformats.org/officeDocument/2006/relationships/image" Target="../media/image1.jpg"/><Relationship Id="rId1" Type="http://schemas.openxmlformats.org/officeDocument/2006/relationships/slideLayout" Target="../slideLayouts/slideLayout9.xml"/><Relationship Id="rId4" Type="http://schemas.openxmlformats.org/officeDocument/2006/relationships/hyperlink" Target="https://el.wikipedia.org/wiki/%CE%94%CE%B7%CE%BC%CE%B7%CF%84%CF%83%CE%AC%CE%BD%CE%B1"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530225"/>
          </a:xfrm>
        </p:spPr>
        <p:txBody>
          <a:bodyPr>
            <a:normAutofit/>
          </a:bodyPr>
          <a:lstStyle/>
          <a:p>
            <a:r>
              <a:rPr lang="el-GR" sz="2800" b="1" dirty="0" smtClean="0"/>
              <a:t>ΠΑΤΡΙΑΡΧΗΣ ΓΡΗΓΟΡΙΟΣ Ε΄</a:t>
            </a:r>
            <a:endParaRPr lang="el-GR" sz="2800" b="1" dirty="0"/>
          </a:p>
        </p:txBody>
      </p:sp>
      <p:pic>
        <p:nvPicPr>
          <p:cNvPr id="5" name="Θέση εικόνας 4"/>
          <p:cNvPicPr>
            <a:picLocks noGrp="1" noChangeAspect="1"/>
          </p:cNvPicPr>
          <p:nvPr>
            <p:ph type="pic" idx="1"/>
          </p:nvPr>
        </p:nvPicPr>
        <p:blipFill>
          <a:blip r:embed="rId2">
            <a:extLst>
              <a:ext uri="{28A0092B-C50C-407E-A947-70E740481C1C}">
                <a14:useLocalDpi xmlns:a14="http://schemas.microsoft.com/office/drawing/2010/main" val="0"/>
              </a:ext>
            </a:extLst>
          </a:blip>
          <a:srcRect l="3427" r="3427"/>
          <a:stretch>
            <a:fillRect/>
          </a:stretch>
        </p:blipFill>
        <p:spPr/>
      </p:pic>
      <p:sp>
        <p:nvSpPr>
          <p:cNvPr id="4" name="Θέση κειμένου 3"/>
          <p:cNvSpPr>
            <a:spLocks noGrp="1"/>
          </p:cNvSpPr>
          <p:nvPr>
            <p:ph type="body" sz="half" idx="2"/>
          </p:nvPr>
        </p:nvSpPr>
        <p:spPr>
          <a:xfrm>
            <a:off x="839788" y="1185864"/>
            <a:ext cx="3932237" cy="4683124"/>
          </a:xfrm>
        </p:spPr>
        <p:txBody>
          <a:bodyPr>
            <a:normAutofit/>
          </a:bodyPr>
          <a:lstStyle/>
          <a:p>
            <a:r>
              <a:rPr lang="el-GR" sz="2000" dirty="0"/>
              <a:t>Γεννήθηκε το </a:t>
            </a:r>
            <a:r>
              <a:rPr lang="el-GR" sz="2000" dirty="0">
                <a:hlinkClick r:id="rId3" tooltip="1746"/>
              </a:rPr>
              <a:t>1746</a:t>
            </a:r>
            <a:r>
              <a:rPr lang="el-GR" sz="2000" dirty="0"/>
              <a:t> στη </a:t>
            </a:r>
            <a:r>
              <a:rPr lang="el-GR" sz="2000" dirty="0">
                <a:hlinkClick r:id="rId4" tooltip="Δημητσάνα"/>
              </a:rPr>
              <a:t>Δημητσάνα</a:t>
            </a:r>
            <a:r>
              <a:rPr lang="el-GR" sz="2000" dirty="0"/>
              <a:t> από φτωχή οικογένεια και το κοσμικό του όνομα ήταν Γεώργιος Αγγελόπουλος. Γονείς του ήταν ο βοσκός Ιωάννης και η Ασημίνα Αγγελοπούλου. Μετά τις βασικές σπουδές στο χωριό του, </a:t>
            </a:r>
            <a:r>
              <a:rPr lang="el-GR" sz="2000" dirty="0" smtClean="0"/>
              <a:t>στην Αθήνα και την Σμύρνη σπούδασε στην </a:t>
            </a:r>
            <a:r>
              <a:rPr lang="el-GR" sz="2000" dirty="0" err="1" smtClean="0"/>
              <a:t>Πατμιάδα</a:t>
            </a:r>
            <a:r>
              <a:rPr lang="el-GR" sz="2000" dirty="0" smtClean="0"/>
              <a:t> Σχολή θεολογία και φιλοσοφία. </a:t>
            </a:r>
          </a:p>
          <a:p>
            <a:r>
              <a:rPr lang="el-GR" sz="2000" dirty="0" smtClean="0"/>
              <a:t>Στη συνέχεια πήγε στην Σμύρνη όπου χειροτονήθηκε διάκονος, ιερέας και μητροπολίτης Σμύρνης.</a:t>
            </a:r>
            <a:endParaRPr lang="el-GR" sz="2000" dirty="0"/>
          </a:p>
        </p:txBody>
      </p:sp>
    </p:spTree>
    <p:extLst>
      <p:ext uri="{BB962C8B-B14F-4D97-AF65-F5344CB8AC3E}">
        <p14:creationId xmlns:p14="http://schemas.microsoft.com/office/powerpoint/2010/main" val="76791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4300"/>
            <a:ext cx="9144000" cy="714375"/>
          </a:xfrm>
        </p:spPr>
        <p:txBody>
          <a:bodyPr>
            <a:normAutofit/>
          </a:bodyPr>
          <a:lstStyle/>
          <a:p>
            <a:r>
              <a:rPr lang="el-GR" sz="3600" dirty="0" smtClean="0"/>
              <a:t>Πατριαρχίες</a:t>
            </a:r>
            <a:endParaRPr lang="el-GR" sz="3600" dirty="0"/>
          </a:p>
        </p:txBody>
      </p:sp>
      <p:sp>
        <p:nvSpPr>
          <p:cNvPr id="3" name="Υπότιτλος 2"/>
          <p:cNvSpPr>
            <a:spLocks noGrp="1"/>
          </p:cNvSpPr>
          <p:nvPr>
            <p:ph type="subTitle" idx="1"/>
          </p:nvPr>
        </p:nvSpPr>
        <p:spPr>
          <a:xfrm>
            <a:off x="1524000" y="828675"/>
            <a:ext cx="9144000" cy="5800725"/>
          </a:xfrm>
        </p:spPr>
        <p:txBody>
          <a:bodyPr>
            <a:normAutofit/>
          </a:bodyPr>
          <a:lstStyle/>
          <a:p>
            <a:pPr algn="l"/>
            <a:r>
              <a:rPr lang="el-GR" dirty="0" smtClean="0"/>
              <a:t>1</a:t>
            </a:r>
            <a:r>
              <a:rPr lang="el-GR" baseline="30000" dirty="0" smtClean="0"/>
              <a:t>η</a:t>
            </a:r>
            <a:r>
              <a:rPr lang="el-GR" dirty="0" smtClean="0"/>
              <a:t> Πατριαρχία</a:t>
            </a:r>
          </a:p>
          <a:p>
            <a:endParaRPr lang="el-GR" dirty="0" smtClean="0"/>
          </a:p>
          <a:p>
            <a:pPr algn="l"/>
            <a:r>
              <a:rPr lang="el-GR" dirty="0" smtClean="0"/>
              <a:t>Η πατριαρχία του </a:t>
            </a:r>
            <a:r>
              <a:rPr lang="el-GR" dirty="0" err="1" smtClean="0"/>
              <a:t>συνέπεσε</a:t>
            </a:r>
            <a:r>
              <a:rPr lang="el-GR" dirty="0" smtClean="0"/>
              <a:t> σε μια δύσκολη περίοδο και δεν ήταν καθόλου ανέφελη. Τα κηρύγματα του Ρήγα Φεραίου άρχιζαν να καλλιεργούν επαναστατικές δράσεις. Παρά ταύτα ο Γρηγόριος αντιμετωπίζοντας με φρόνηση την κατάσταση ασχολήθηκε ιδιαίτερα με την κοινωνική δράση προς ανόρθωση της Εκκλησίας και της χριστιανικής κοινωνίας. Μερίμνησε για την παιδεία, ίδρυσε σχολεία, καθώς και το Πατριαρχικό Τυπογραφείο από το οποίο και εξέδωσε πλείστα βιβλία. </a:t>
            </a:r>
            <a:endParaRPr lang="el-GR" dirty="0"/>
          </a:p>
        </p:txBody>
      </p:sp>
    </p:spTree>
    <p:extLst>
      <p:ext uri="{BB962C8B-B14F-4D97-AF65-F5344CB8AC3E}">
        <p14:creationId xmlns:p14="http://schemas.microsoft.com/office/powerpoint/2010/main" val="265601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600200" y="1859340"/>
            <a:ext cx="9715500" cy="3785652"/>
          </a:xfrm>
          <a:prstGeom prst="rect">
            <a:avLst/>
          </a:prstGeom>
        </p:spPr>
        <p:txBody>
          <a:bodyPr wrap="square">
            <a:spAutoFit/>
          </a:bodyPr>
          <a:lstStyle/>
          <a:p>
            <a:r>
              <a:rPr lang="el-GR" sz="2400" dirty="0" smtClean="0"/>
              <a:t>2</a:t>
            </a:r>
            <a:r>
              <a:rPr lang="el-GR" sz="2400" baseline="30000" dirty="0" smtClean="0"/>
              <a:t>η</a:t>
            </a:r>
            <a:r>
              <a:rPr lang="el-GR" sz="2400" dirty="0" smtClean="0"/>
              <a:t> Πατριαρχία</a:t>
            </a:r>
          </a:p>
          <a:p>
            <a:r>
              <a:rPr lang="el-GR" sz="2400" dirty="0" smtClean="0"/>
              <a:t>Ο Γρηγόριος Ε΄ φέρεται να έχαιρε του γενικού θαυμασμού για την έντονη δράση του. Στη διάρκεια δε της δεύτερης αυτής πατριαρχίας του κατόρθωσε να επιτελέσει πολλά έργα της αποστολής του μεταξύ των οποίων ήταν η μέριμνα περί των οικονομικών του Πατριαρχείου, κοινωνική φιλανθρωπία, οργάνωση της εσωτερικής ζωής των μοναστηριών, ρύθμιση ζωής των αρχιερέων και του κλήρου και ιδιαίτερα οι υπέρ της ελληνικής παιδείας και των γραμμάτων ενέργειές του, προκαλώντας ακόμα και τον έπαινο του </a:t>
            </a:r>
            <a:r>
              <a:rPr lang="el-GR" sz="2400" dirty="0" err="1" smtClean="0"/>
              <a:t>Αδ</a:t>
            </a:r>
            <a:r>
              <a:rPr lang="el-GR" sz="2400" dirty="0" smtClean="0"/>
              <a:t>. Κοραή που χαιρέτησε τις ενέργειές του ως «</a:t>
            </a:r>
            <a:r>
              <a:rPr lang="el-GR" sz="2400" dirty="0" err="1" smtClean="0"/>
              <a:t>επερχόμενην</a:t>
            </a:r>
            <a:r>
              <a:rPr lang="el-GR" sz="2400" dirty="0" smtClean="0"/>
              <a:t> </a:t>
            </a:r>
            <a:r>
              <a:rPr lang="el-GR" sz="2400" dirty="0" err="1" smtClean="0"/>
              <a:t>αναγέννησιν</a:t>
            </a:r>
            <a:r>
              <a:rPr lang="el-GR" sz="2400" dirty="0" smtClean="0"/>
              <a:t> της Ελλάδος».</a:t>
            </a:r>
            <a:endParaRPr lang="el-GR" sz="2400" dirty="0"/>
          </a:p>
        </p:txBody>
      </p:sp>
    </p:spTree>
    <p:extLst>
      <p:ext uri="{BB962C8B-B14F-4D97-AF65-F5344CB8AC3E}">
        <p14:creationId xmlns:p14="http://schemas.microsoft.com/office/powerpoint/2010/main" val="3885886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522514" y="58847"/>
            <a:ext cx="8621486" cy="4893647"/>
          </a:xfrm>
          <a:prstGeom prst="rect">
            <a:avLst/>
          </a:prstGeom>
        </p:spPr>
        <p:txBody>
          <a:bodyPr wrap="square">
            <a:spAutoFit/>
          </a:bodyPr>
          <a:lstStyle/>
          <a:p>
            <a:r>
              <a:rPr lang="el-GR" sz="2400" smtClean="0"/>
              <a:t>3η</a:t>
            </a:r>
            <a:r>
              <a:rPr lang="el-GR" sz="2400" smtClean="0"/>
              <a:t> </a:t>
            </a:r>
            <a:r>
              <a:rPr lang="el-GR" sz="2400" dirty="0" smtClean="0"/>
              <a:t>Πατριαρχία</a:t>
            </a:r>
          </a:p>
          <a:p>
            <a:endParaRPr lang="el-GR" sz="2400" dirty="0" smtClean="0"/>
          </a:p>
          <a:p>
            <a:r>
              <a:rPr lang="el-GR" sz="2400" dirty="0" smtClean="0"/>
              <a:t>Στις 15 Δεκεμβρίου 1818, μετά την παραίτηση του πατριάρχη Κυρίλλου </a:t>
            </a:r>
            <a:r>
              <a:rPr lang="el-GR" sz="2400" dirty="0" err="1" smtClean="0"/>
              <a:t>Στ</a:t>
            </a:r>
            <a:r>
              <a:rPr lang="el-GR" sz="2400" dirty="0" smtClean="0"/>
              <a:t>΄ που υπέβαλε την προηγουμένη ημέρα, πατριάρχης εξελέγη για τρίτη φορά ο Γρηγόριος Ε΄.</a:t>
            </a:r>
          </a:p>
          <a:p>
            <a:r>
              <a:rPr lang="el-GR" sz="2400" dirty="0" smtClean="0"/>
              <a:t>Η πρώτη δραστηριότητα υπήρξε τότε η δημιουργία του φιλανθρωπικού ιδρύματος «</a:t>
            </a:r>
            <a:r>
              <a:rPr lang="el-GR" sz="2400" dirty="0" err="1" smtClean="0"/>
              <a:t>Κιβώτιον</a:t>
            </a:r>
            <a:r>
              <a:rPr lang="el-GR" sz="2400" dirty="0" smtClean="0"/>
              <a:t> του Ελέους» για την οικονομική βοήθεια των πτωχών και την αποφυλάκιση κρατουμένων για χρέη. </a:t>
            </a:r>
          </a:p>
          <a:p>
            <a:r>
              <a:rPr lang="el-GR" sz="2400" dirty="0" smtClean="0"/>
              <a:t>Παράλληλα μερίμνησε για την ενίσχυση των νοσοκομείων με οικονομικές εισφορές από τους ναούς, καθώς και για το κήρυγμα του Θείου Λόγου καλώντας προς τούτο στην Κωνσταντινούπολη τον διαπρεπή τότε εκκλησιαστικό ρήτορα Κωνσταντίνο Οικονόμου. </a:t>
            </a:r>
            <a:endParaRPr lang="el-GR" sz="2400" dirty="0"/>
          </a:p>
        </p:txBody>
      </p:sp>
    </p:spTree>
    <p:extLst>
      <p:ext uri="{BB962C8B-B14F-4D97-AF65-F5344CB8AC3E}">
        <p14:creationId xmlns:p14="http://schemas.microsoft.com/office/powerpoint/2010/main" val="3495513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3600" dirty="0" smtClean="0"/>
              <a:t>Επανάσταση 1821</a:t>
            </a:r>
            <a:endParaRPr lang="el-GR" sz="3600" dirty="0"/>
          </a:p>
        </p:txBody>
      </p:sp>
      <p:sp>
        <p:nvSpPr>
          <p:cNvPr id="3" name="Θέση περιεχομένου 2"/>
          <p:cNvSpPr>
            <a:spLocks noGrp="1"/>
          </p:cNvSpPr>
          <p:nvPr>
            <p:ph idx="1"/>
          </p:nvPr>
        </p:nvSpPr>
        <p:spPr>
          <a:xfrm>
            <a:off x="838200" y="1422400"/>
            <a:ext cx="10515600" cy="5660571"/>
          </a:xfrm>
        </p:spPr>
        <p:txBody>
          <a:bodyPr>
            <a:normAutofit/>
          </a:bodyPr>
          <a:lstStyle/>
          <a:p>
            <a:r>
              <a:rPr lang="el-GR" dirty="0" smtClean="0"/>
              <a:t>Στη διάρκεια της τρίτης αυτού πατριαρχίας ξέσπασε η Ελληνική Επανάσταση του 1821, που υπήρξε η κρισιμότερη περίοδος του Πατριαρχείου από την Άλωση της Κωνσταντινούπολης.</a:t>
            </a:r>
          </a:p>
          <a:p>
            <a:r>
              <a:rPr lang="el-GR" dirty="0" smtClean="0"/>
              <a:t>Μετά την εκδήλωση της επανάστασης του Υψηλάντη στη Βλαχία, άρχισαν μαζικές διώξεις κατά των χριστιανών της Κωνσταντινούπολης, με σφαγές και φυλακίσεις.</a:t>
            </a:r>
          </a:p>
          <a:p>
            <a:r>
              <a:rPr lang="el-GR" dirty="0" smtClean="0"/>
              <a:t>Μέσα σε αυτές τις συνθήκες ("υπό την </a:t>
            </a:r>
            <a:r>
              <a:rPr lang="el-GR" dirty="0" err="1" smtClean="0"/>
              <a:t>δαμόκλειαν</a:t>
            </a:r>
            <a:r>
              <a:rPr lang="el-GR" dirty="0" smtClean="0"/>
              <a:t> </a:t>
            </a:r>
            <a:r>
              <a:rPr lang="el-GR" dirty="0" err="1" smtClean="0"/>
              <a:t>σπάθην</a:t>
            </a:r>
            <a:r>
              <a:rPr lang="el-GR" dirty="0" smtClean="0"/>
              <a:t> την </a:t>
            </a:r>
            <a:r>
              <a:rPr lang="el-GR" dirty="0" err="1" smtClean="0"/>
              <a:t>κρεμαμένην</a:t>
            </a:r>
            <a:r>
              <a:rPr lang="el-GR" dirty="0" smtClean="0"/>
              <a:t> ... επί της κεφαλής του ελληνικού πληθυσμού της Κωνσταντινουπόλεως" ο Πατριάρχης, επικεφαλής συνόδου αρχιερέων και λαϊκών, αναγκάστηκαν να εκδώσουν δύο αφορισμούς. Αυτοί υπογράφονται από 21 αρχιερείς του Πατριαρχείου, αλλά στην σύνοδο που έλαβε την απόφαση συμμετείχαν και λαϊκοί προύχοντες της Κωνσταντινούπολης, συνολικώς 72 άτομα. </a:t>
            </a:r>
            <a:endParaRPr lang="el-GR" dirty="0"/>
          </a:p>
        </p:txBody>
      </p:sp>
    </p:spTree>
    <p:extLst>
      <p:ext uri="{BB962C8B-B14F-4D97-AF65-F5344CB8AC3E}">
        <p14:creationId xmlns:p14="http://schemas.microsoft.com/office/powerpoint/2010/main" val="20127011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921657"/>
          </a:xfrm>
        </p:spPr>
        <p:txBody>
          <a:bodyPr>
            <a:normAutofit/>
          </a:bodyPr>
          <a:lstStyle/>
          <a:p>
            <a:r>
              <a:rPr lang="el-GR" sz="2800" dirty="0" smtClean="0"/>
              <a:t>Ο απαγχονισμός του Πατριάρχη. Ν. Λύτρα</a:t>
            </a:r>
            <a:endParaRPr lang="el-GR" sz="2800" dirty="0"/>
          </a:p>
        </p:txBody>
      </p:sp>
      <p:pic>
        <p:nvPicPr>
          <p:cNvPr id="5" name="Θέση εικόνας 4"/>
          <p:cNvPicPr>
            <a:picLocks noGrp="1" noChangeAspect="1"/>
          </p:cNvPicPr>
          <p:nvPr>
            <p:ph type="pic" idx="1"/>
          </p:nvPr>
        </p:nvPicPr>
        <p:blipFill>
          <a:blip r:embed="rId2">
            <a:extLst>
              <a:ext uri="{28A0092B-C50C-407E-A947-70E740481C1C}">
                <a14:useLocalDpi xmlns:a14="http://schemas.microsoft.com/office/drawing/2010/main" val="0"/>
              </a:ext>
            </a:extLst>
          </a:blip>
          <a:srcRect t="1086" b="1086"/>
          <a:stretch>
            <a:fillRect/>
          </a:stretch>
        </p:blipFill>
        <p:spPr>
          <a:xfrm>
            <a:off x="5183188" y="457201"/>
            <a:ext cx="6172200" cy="5403850"/>
          </a:xfrm>
        </p:spPr>
      </p:pic>
      <p:sp>
        <p:nvSpPr>
          <p:cNvPr id="4" name="Θέση κειμένου 3"/>
          <p:cNvSpPr>
            <a:spLocks noGrp="1"/>
          </p:cNvSpPr>
          <p:nvPr>
            <p:ph type="body" sz="half" idx="2"/>
          </p:nvPr>
        </p:nvSpPr>
        <p:spPr>
          <a:xfrm>
            <a:off x="839788" y="1509486"/>
            <a:ext cx="3932237" cy="4359502"/>
          </a:xfrm>
        </p:spPr>
        <p:txBody>
          <a:bodyPr>
            <a:normAutofit/>
          </a:bodyPr>
          <a:lstStyle/>
          <a:p>
            <a:r>
              <a:rPr lang="el-GR" sz="1800" dirty="0" err="1" smtClean="0"/>
              <a:t>Mετά</a:t>
            </a:r>
            <a:r>
              <a:rPr lang="el-GR" sz="1800" dirty="0" smtClean="0"/>
              <a:t> τη λειτουργία του Πάσχα (10 Απριλίου 1821) ο Γρηγόριος συνελήφθη, κηρύχθηκε έκπτωτος και φυλακίστηκε. Το απόγευμα της ίδιας μέρας απαγχονίστηκε στην κεντρική πύλη του Πατριαρχείου, όπου παρέμεινε κρεμασμένος για τρεις ημέρες, εξευτελιζόμενος από τον όχλο. Έπειτα </a:t>
            </a:r>
            <a:r>
              <a:rPr lang="el-GR" sz="1800" dirty="0" err="1" smtClean="0"/>
              <a:t>περιέφεραν</a:t>
            </a:r>
            <a:r>
              <a:rPr lang="el-GR" sz="1800" dirty="0" smtClean="0"/>
              <a:t> το πτώμα του στην πόλη και το πέταξαν στον Κεράτιο κόλπο. Ένας </a:t>
            </a:r>
            <a:r>
              <a:rPr lang="el-GR" sz="1800" dirty="0" err="1" smtClean="0"/>
              <a:t>Κεφαλονίτης</a:t>
            </a:r>
            <a:r>
              <a:rPr lang="el-GR" sz="1800" dirty="0" smtClean="0"/>
              <a:t> πλοίαρχος, </a:t>
            </a:r>
            <a:r>
              <a:rPr lang="el-GR" sz="1800" dirty="0" err="1" smtClean="0"/>
              <a:t>ονόματι</a:t>
            </a:r>
            <a:r>
              <a:rPr lang="el-GR" sz="1800" dirty="0" smtClean="0"/>
              <a:t> Νικόλαος Σκλάβος, βρήκε το σκήνωμα και το μετέφερε στην </a:t>
            </a:r>
            <a:r>
              <a:rPr lang="el-GR" sz="1800" dirty="0" err="1" smtClean="0"/>
              <a:t>Οδησσό</a:t>
            </a:r>
            <a:r>
              <a:rPr lang="el-GR" sz="1800" dirty="0" smtClean="0"/>
              <a:t>, όπου και </a:t>
            </a:r>
            <a:r>
              <a:rPr lang="el-GR" sz="1800" dirty="0" err="1" smtClean="0"/>
              <a:t>ετάφη</a:t>
            </a:r>
            <a:r>
              <a:rPr lang="el-GR" sz="1800" dirty="0" smtClean="0"/>
              <a:t> στον ελληνικό ναό της Αγίας Τριάδος .</a:t>
            </a:r>
            <a:endParaRPr lang="el-GR" sz="1800" dirty="0"/>
          </a:p>
        </p:txBody>
      </p:sp>
    </p:spTree>
    <p:extLst>
      <p:ext uri="{BB962C8B-B14F-4D97-AF65-F5344CB8AC3E}">
        <p14:creationId xmlns:p14="http://schemas.microsoft.com/office/powerpoint/2010/main" val="2026162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5125583" cy="4318000"/>
          </a:xfrm>
        </p:spPr>
        <p:txBody>
          <a:bodyPr>
            <a:noAutofit/>
          </a:bodyPr>
          <a:lstStyle/>
          <a:p>
            <a:r>
              <a:rPr lang="el-GR" sz="2400" dirty="0" smtClean="0"/>
              <a:t>H κεντρική πύλη του Πατριαρχείου, όπου απαγχονίστηκε ο Γρηγόριος Ε΄, η οποία παραμένει κλειστή ως σήμερα</a:t>
            </a:r>
            <a:endParaRPr lang="el-GR" sz="2400" dirty="0"/>
          </a:p>
        </p:txBody>
      </p:sp>
      <p:pic>
        <p:nvPicPr>
          <p:cNvPr id="5" name="Θέση εικόνας 4"/>
          <p:cNvPicPr>
            <a:picLocks noGrp="1" noChangeAspect="1"/>
          </p:cNvPicPr>
          <p:nvPr>
            <p:ph type="pic" idx="1"/>
          </p:nvPr>
        </p:nvPicPr>
        <p:blipFill>
          <a:blip r:embed="rId2">
            <a:extLst>
              <a:ext uri="{28A0092B-C50C-407E-A947-70E740481C1C}">
                <a14:useLocalDpi xmlns:a14="http://schemas.microsoft.com/office/drawing/2010/main" val="0"/>
              </a:ext>
            </a:extLst>
          </a:blip>
          <a:srcRect l="2391" r="2391"/>
          <a:stretch>
            <a:fillRect/>
          </a:stretch>
        </p:blipFill>
        <p:spPr>
          <a:xfrm>
            <a:off x="6415314" y="457201"/>
            <a:ext cx="4940074" cy="5403850"/>
          </a:xfrm>
        </p:spPr>
      </p:pic>
      <p:sp>
        <p:nvSpPr>
          <p:cNvPr id="4" name="Θέση κειμένου 3"/>
          <p:cNvSpPr>
            <a:spLocks noGrp="1"/>
          </p:cNvSpPr>
          <p:nvPr>
            <p:ph type="body" sz="half" idx="2"/>
          </p:nvPr>
        </p:nvSpPr>
        <p:spPr>
          <a:xfrm>
            <a:off x="839788" y="5660570"/>
            <a:ext cx="3932237" cy="208417"/>
          </a:xfrm>
        </p:spPr>
        <p:txBody>
          <a:bodyPr>
            <a:normAutofit fontScale="55000" lnSpcReduction="20000"/>
          </a:bodyPr>
          <a:lstStyle/>
          <a:p>
            <a:endParaRPr lang="el-GR" sz="1800" dirty="0"/>
          </a:p>
        </p:txBody>
      </p:sp>
    </p:spTree>
    <p:extLst>
      <p:ext uri="{BB962C8B-B14F-4D97-AF65-F5344CB8AC3E}">
        <p14:creationId xmlns:p14="http://schemas.microsoft.com/office/powerpoint/2010/main" val="316603061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233</TotalTime>
  <Words>496</Words>
  <Application>Microsoft Office PowerPoint</Application>
  <PresentationFormat>Ευρεία οθόνη</PresentationFormat>
  <Paragraphs>21</Paragraphs>
  <Slides>7</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7</vt:i4>
      </vt:variant>
    </vt:vector>
  </HeadingPairs>
  <TitlesOfParts>
    <vt:vector size="11" baseType="lpstr">
      <vt:lpstr>Arial</vt:lpstr>
      <vt:lpstr>Calibri</vt:lpstr>
      <vt:lpstr>Calibri Light</vt:lpstr>
      <vt:lpstr>Θέμα του Office</vt:lpstr>
      <vt:lpstr>ΠΑΤΡΙΑΡΧΗΣ ΓΡΗΓΟΡΙΟΣ Ε΄</vt:lpstr>
      <vt:lpstr>Πατριαρχίες</vt:lpstr>
      <vt:lpstr>Παρουσίαση του PowerPoint</vt:lpstr>
      <vt:lpstr>Παρουσίαση του PowerPoint</vt:lpstr>
      <vt:lpstr>Επανάσταση 1821</vt:lpstr>
      <vt:lpstr>Ο απαγχονισμός του Πατριάρχη. Ν. Λύτρα</vt:lpstr>
      <vt:lpstr>H κεντρική πύλη του Πατριαρχείου, όπου απαγχονίστηκε ο Γρηγόριος Ε΄, η οποία παραμένει κλειστή ως σήμερα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user</cp:lastModifiedBy>
  <cp:revision>7</cp:revision>
  <dcterms:created xsi:type="dcterms:W3CDTF">2021-03-07T11:30:01Z</dcterms:created>
  <dcterms:modified xsi:type="dcterms:W3CDTF">2021-03-10T07:49:23Z</dcterms:modified>
</cp:coreProperties>
</file>