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75552F5-FB29-49C2-8C0A-F0C2246F30E1}" type="datetimeFigureOut">
              <a:rPr lang="el-GR" smtClean="0"/>
              <a:pPr/>
              <a:t>12/5/2018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847260A-A9FF-4686-8DD3-667C7F3EDFA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kaneis.wordpress.com/" TargetMode="External"/><Relationship Id="rId2" Type="http://schemas.openxmlformats.org/officeDocument/2006/relationships/hyperlink" Target="https://www.youtube.com/watch?v=Np02nvoeNk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l.wikipedia.org/wik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youtube.com/watch?v=Np02nvoeNk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 txBox="1">
            <a:spLocks/>
          </p:cNvSpPr>
          <p:nvPr/>
        </p:nvSpPr>
        <p:spPr>
          <a:xfrm>
            <a:off x="2000232" y="1000108"/>
            <a:ext cx="6172200" cy="18943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1η ΒΙΟΜΗΧΑΝΙΚΗ ΕΠΑΝΑΣΤΑΣΗ</a:t>
            </a:r>
            <a:endParaRPr kumimoji="0" lang="el-GR" sz="40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2 - Υπότιτλος"/>
          <p:cNvSpPr txBox="1">
            <a:spLocks/>
          </p:cNvSpPr>
          <p:nvPr/>
        </p:nvSpPr>
        <p:spPr>
          <a:xfrm>
            <a:off x="3071802" y="3500438"/>
            <a:ext cx="4286280" cy="642942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18</a:t>
            </a:r>
            <a:r>
              <a:rPr kumimoji="0" lang="el-GR" sz="2800" b="1" i="0" u="none" strike="noStrike" kern="1200" cap="none" spc="0" normalizeH="0" baseline="3000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ος</a:t>
            </a: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-19</a:t>
            </a:r>
            <a:r>
              <a:rPr kumimoji="0" lang="el-GR" sz="2800" b="1" i="0" u="none" strike="noStrike" kern="1200" cap="none" spc="0" normalizeH="0" baseline="3000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ος</a:t>
            </a: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αιώνας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357158" y="2857496"/>
            <a:ext cx="7286676" cy="3643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TextBox"/>
          <p:cNvSpPr txBox="1"/>
          <p:nvPr/>
        </p:nvSpPr>
        <p:spPr>
          <a:xfrm>
            <a:off x="2071670" y="642918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Συγκοινωνίες</a:t>
            </a:r>
            <a:endParaRPr lang="el-GR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571472" y="1643050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Η πρόοδος στις συγκοινωνίες και τις επικοινωνίες  έδωσαν στην καπιταλιστική οικονομία τη δυνατότητα να πολλαπλασιαστεί γεωγραφικά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7 - Εικόνα" descr="καραβ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2643182"/>
            <a:ext cx="2897704" cy="2124978"/>
          </a:xfrm>
          <a:prstGeom prst="rect">
            <a:avLst/>
          </a:prstGeom>
        </p:spPr>
      </p:pic>
      <p:pic>
        <p:nvPicPr>
          <p:cNvPr id="9" name="8 - Εικόνα" descr="αυτοκινητ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6050" y="4429132"/>
            <a:ext cx="3352770" cy="1878076"/>
          </a:xfrm>
          <a:prstGeom prst="rect">
            <a:avLst/>
          </a:prstGeom>
        </p:spPr>
      </p:pic>
      <p:pic>
        <p:nvPicPr>
          <p:cNvPr id="7" name="6 - Εικόνα" descr="τραινο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006" y="2643182"/>
            <a:ext cx="3000396" cy="2143140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Ορθογώνιο"/>
          <p:cNvSpPr/>
          <p:nvPr/>
        </p:nvSpPr>
        <p:spPr>
          <a:xfrm>
            <a:off x="2357422" y="3714752"/>
            <a:ext cx="4429156" cy="2214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TextBox"/>
          <p:cNvSpPr txBox="1"/>
          <p:nvPr/>
        </p:nvSpPr>
        <p:spPr>
          <a:xfrm>
            <a:off x="2071670" y="642918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Αύξηση γεωργικής παραγωγής</a:t>
            </a:r>
            <a:endParaRPr lang="el-GR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571472" y="1500174"/>
            <a:ext cx="7858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Η ανθρώπινη μυϊκή δύναμη και η χειρονακτική εργασία έδωσε τη θέση της στις μηχανές. 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Αποτέλεσμα;</a:t>
            </a:r>
          </a:p>
          <a:p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Μεγαλύτερη γεωργική παραγωγή σε συντομότερο χρονικό διάστημα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9 - Εικόνα" descr="θεριστική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3929066"/>
            <a:ext cx="4429156" cy="2140759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071670" y="642918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Μετανάστευση</a:t>
            </a:r>
            <a:endParaRPr lang="el-GR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571472" y="1500174"/>
            <a:ext cx="78581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Η άνοδος του βιοτικού επιπέδου και τα καταναλωτικά πρότυπα, στις βιομηχανικές χώρες, οδήγησαν σταδιακά στη μείωση των γεννήσεων. Αντίθετα στη Ρωσία και τις νότιες χώρες υπήρξε αύξηση.</a:t>
            </a:r>
          </a:p>
          <a:p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Κατά συνέπεια: </a:t>
            </a:r>
          </a:p>
          <a:p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• Η Ρωσία και οι νότιες χώρες προμήθευσαν τις βιομηχανικές χώρες με το απαιτούμενο φθηνό εργατικό δυναμικό.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• Ο πλεονάζον πληθυσμός του Νότου και της ανατολικής Ευρώπης κατευθύνθηκε προς τις βιομηχανικές περιοχές της Ευρώπης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• Οι διωκόμενες μειονότητες της κεντρικής Ευρώπης και της Ρωσίας μετανάστευσαν στις ΗΠΑ, Βραζιλία, Αργεντινή, Καναδά και Αυστραλία.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2285984" y="714356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Συνέπειες μετανάστευσης</a:t>
            </a:r>
            <a:endParaRPr lang="el-GR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571472" y="1500174"/>
            <a:ext cx="78581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Σε γενικές γραμμές η μετανάστευση, </a:t>
            </a:r>
          </a:p>
          <a:p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• παρείχε στη βιομηχανία μεγάλες ποσότητες εργασίας σε χαμηλό κόστος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• ανέβασε τα επίπεδα παραγωγικότητας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• λειτούργησε θετικά τόσο για τις χώρες υποδοχής όσο και για τις χώρες προέλευσης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• συνέβαλε στην ανάπτυξη των μεταφορών, με επιπτώσεις στο εμπόριο και τις εξαγωγές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071538" y="428604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Πηγές</a:t>
            </a:r>
            <a:endParaRPr lang="el-GR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714348" y="1357298"/>
            <a:ext cx="70723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>
                <a:latin typeface="Calibri" pitchFamily="34" charset="0"/>
                <a:cs typeface="Calibri" pitchFamily="34" charset="0"/>
                <a:hlinkClick r:id="rId2"/>
              </a:rPr>
              <a:t>https://www.youtube.com/watch?v=Np02nvoeNk0</a:t>
            </a:r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Calibri" pitchFamily="34" charset="0"/>
                <a:cs typeface="Calibri" pitchFamily="34" charset="0"/>
                <a:hlinkClick r:id="rId3"/>
              </a:rPr>
              <a:t>https://kaneis.wordpress.com/</a:t>
            </a:r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Calibri" pitchFamily="34" charset="0"/>
                <a:cs typeface="Calibri" pitchFamily="34" charset="0"/>
                <a:hlinkClick r:id="rId4"/>
              </a:rPr>
              <a:t>https://el.wikipedia.org/wiki/</a:t>
            </a:r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AutoNum type="arabicPeriod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Τεχνολογία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για τους μαθητές Α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΄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Γυμνασίου, Υπουργείο Παιδείας και Θρησκευμάτων, Παιδαγωγικό Ινστιτούτο, ΟΕΔΒ</a:t>
            </a:r>
          </a:p>
          <a:p>
            <a:pPr marL="342900" indent="-342900">
              <a:buAutoNum type="arabicPeriod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Ν. Ηλιάδης, Γ. </a:t>
            </a:r>
            <a:r>
              <a:rPr lang="el-GR" sz="2000" dirty="0" err="1" smtClean="0">
                <a:latin typeface="Calibri" pitchFamily="34" charset="0"/>
                <a:cs typeface="Calibri" pitchFamily="34" charset="0"/>
              </a:rPr>
              <a:t>Βουτσινός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, Τεχνολογία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για τους μαθητές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Β΄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Γυμνασίου, Υπουργείο Παιδείας και Θρησκευμάτων, Παιδαγωγικό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Ινστιτούτο,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ΟΕΔΒ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3000364" y="1428736"/>
            <a:ext cx="485778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3000364" y="1357298"/>
            <a:ext cx="43577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Αγγλία </a:t>
            </a:r>
          </a:p>
          <a:p>
            <a:pPr algn="ctr"/>
            <a:r>
              <a:rPr lang="el-GR" sz="32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18</a:t>
            </a:r>
            <a:r>
              <a:rPr lang="el-GR" sz="3200" b="1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ος</a:t>
            </a:r>
            <a:r>
              <a:rPr lang="el-GR" sz="32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-19</a:t>
            </a:r>
            <a:r>
              <a:rPr lang="el-GR" sz="3200" baseline="30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ος</a:t>
            </a:r>
            <a:r>
              <a:rPr lang="el-GR" sz="32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αιώνας</a:t>
            </a:r>
            <a:endParaRPr lang="el-GR" sz="32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2 - Θέση κειμένου"/>
          <p:cNvSpPr txBox="1">
            <a:spLocks/>
          </p:cNvSpPr>
          <p:nvPr/>
        </p:nvSpPr>
        <p:spPr>
          <a:xfrm>
            <a:off x="2571736" y="3071810"/>
            <a:ext cx="6172200" cy="18573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Ποια ήταν η αιτία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Κύρια χαρακτηριστικά</a:t>
            </a:r>
          </a:p>
          <a:p>
            <a:pPr marL="914400" marR="0" lvl="2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shade val="75000"/>
                </a:schemeClr>
              </a:buClr>
              <a:buSzPct val="150000"/>
              <a:buFont typeface="Arial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Συνέπειες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εικόνας" descr="ατμομηχανη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6250" r="16250"/>
          <a:stretch>
            <a:fillRect/>
          </a:stretch>
        </p:blipFill>
        <p:spPr>
          <a:xfrm>
            <a:off x="1142976" y="1214422"/>
            <a:ext cx="4286280" cy="3622208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7143768" y="214290"/>
            <a:ext cx="1020912" cy="4956048"/>
          </a:xfrm>
        </p:spPr>
        <p:txBody>
          <a:bodyPr vert="wordArtVert">
            <a:normAutofit/>
          </a:bodyPr>
          <a:lstStyle/>
          <a:p>
            <a:pPr algn="ctr"/>
            <a:r>
              <a:rPr lang="el-GR" sz="3600" b="1" dirty="0" smtClean="0">
                <a:latin typeface="Calibri" pitchFamily="34" charset="0"/>
                <a:cs typeface="Calibri" pitchFamily="34" charset="0"/>
              </a:rPr>
              <a:t>ΑΙΤΙΑ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1142976" y="5143512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Από τον Τζέιμς Βατ που ονομάστηκε 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«πατέρας της ατμομηχανής»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1214414" y="428604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ατμομηχανή διπλής ενέργειας</a:t>
            </a:r>
            <a:endParaRPr lang="el-G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043378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Νέες εφευρέσεις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Ύπαρξη κεφαλαίων για επενδύσεις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Ζήτηση βαμβακερών υφασμάτων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Διαθέσιμο εργατικό δυναμικό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Αποικίες ( διαθέσιμες πρώτες ύλες και αγορές)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Ανεπτυγμένο σύστημα πλωτής και οδικής συγκοινωνίας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Μεγάλες ποσότητες γαιάνθρακα (ορυκτός πλούτος)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Ατονία συντεχνιών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Αναπτυγμένο πιστωτικό σύστημα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Ευνοϊκή νομοθεσία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643042" y="57148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Γιατί στην Αγγλία;</a:t>
            </a:r>
            <a:endParaRPr lang="el-GR" sz="28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0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000"/>
                            </p:stCondLst>
                            <p:childTnLst>
                              <p:par>
                                <p:cTn id="37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0"/>
                            </p:stCondLst>
                            <p:childTnLst>
                              <p:par>
                                <p:cTn id="41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8000"/>
                            </p:stCondLst>
                            <p:childTnLst>
                              <p:par>
                                <p:cTn id="45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142844" y="1785926"/>
            <a:ext cx="5786446" cy="3714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7143768" y="214290"/>
            <a:ext cx="1071570" cy="6286544"/>
          </a:xfrm>
        </p:spPr>
        <p:txBody>
          <a:bodyPr vert="wordArtVert" wrap="square" lIns="0" tIns="0" rIns="0" bIns="0">
            <a:normAutofit fontScale="85000" lnSpcReduction="10000"/>
          </a:bodyPr>
          <a:lstStyle/>
          <a:p>
            <a:pPr algn="ctr">
              <a:spcAft>
                <a:spcPts val="0"/>
              </a:spcAft>
            </a:pP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ΚΥΡΙΑ ΧΑΡΑΚΤΗΡΙΣΤΙΚΑ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714348" y="571480"/>
            <a:ext cx="5357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Αντικατάσταση της ανθρώπινης εργασίας από τη μηχανή</a:t>
            </a:r>
            <a:endParaRPr lang="el-GR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9 - Εικόνα" descr="μηχανε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774" y="3571876"/>
            <a:ext cx="3209615" cy="2286015"/>
          </a:xfrm>
          <a:prstGeom prst="rect">
            <a:avLst/>
          </a:prstGeom>
        </p:spPr>
      </p:pic>
      <p:pic>
        <p:nvPicPr>
          <p:cNvPr id="9" name="8 - Εικόνα" descr="ανθρωπο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1928802"/>
            <a:ext cx="3250346" cy="2143140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642910" y="1214422"/>
            <a:ext cx="4429156" cy="2928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642910" y="428604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Εμφάνιση νέας πηγής ενέργειας</a:t>
            </a:r>
            <a:endParaRPr lang="el-GR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42910" y="4714884"/>
            <a:ext cx="5715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Άρχισε η χρήση της ενέργειας του ατμού για να δώσει τη σκυτάλη αργότερα στις μηχανές εσωτερικής καύσης και στο πετρέλαιο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7143768" y="214290"/>
            <a:ext cx="1071570" cy="6286544"/>
          </a:xfrm>
        </p:spPr>
        <p:txBody>
          <a:bodyPr vert="wordArtVert" wrap="square" lIns="0" tIns="0" rIns="0" bIns="0">
            <a:normAutofit fontScale="85000" lnSpcReduction="10000"/>
          </a:bodyPr>
          <a:lstStyle/>
          <a:p>
            <a:pPr algn="ctr">
              <a:spcAft>
                <a:spcPts val="0"/>
              </a:spcAft>
            </a:pP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ΚΥΡΙΑ ΧΑΡΑΚΤΗΡΙΣΤΙΚΑ</a:t>
            </a:r>
          </a:p>
        </p:txBody>
      </p:sp>
      <p:pic>
        <p:nvPicPr>
          <p:cNvPr id="9" name="8 - Εικόνα" descr="atmomhxanh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1500174"/>
            <a:ext cx="3786214" cy="2888340"/>
          </a:xfrm>
          <a:prstGeom prst="rect">
            <a:avLst/>
          </a:prstGeom>
        </p:spPr>
      </p:pic>
      <p:sp>
        <p:nvSpPr>
          <p:cNvPr id="13" name="12 - TextBox"/>
          <p:cNvSpPr txBox="1"/>
          <p:nvPr/>
        </p:nvSpPr>
        <p:spPr>
          <a:xfrm>
            <a:off x="785786" y="6072206"/>
            <a:ext cx="56436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Προσομοίωση ατμομηχανής</a:t>
            </a:r>
            <a:endParaRPr lang="el-GR" sz="20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6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214414" y="714356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Εμφάνιση νέων πρώτων υλών</a:t>
            </a:r>
            <a:endParaRPr lang="el-GR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85786" y="1928802"/>
            <a:ext cx="57150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Ανόργανες ύλες προερχόμενες από το γεωλογικό σύστημα</a:t>
            </a:r>
          </a:p>
          <a:p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pPr>
              <a:buSzPct val="150000"/>
              <a:buFont typeface="Arial" pitchFamily="34" charset="0"/>
              <a:buChar char="•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Ορυκτά</a:t>
            </a:r>
          </a:p>
          <a:p>
            <a:pPr>
              <a:buSzPct val="150000"/>
              <a:buFont typeface="Arial" pitchFamily="34" charset="0"/>
              <a:buChar char="•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Πετρώματα</a:t>
            </a:r>
          </a:p>
          <a:p>
            <a:pPr>
              <a:buSzPct val="150000"/>
              <a:buFont typeface="Arial" pitchFamily="34" charset="0"/>
              <a:buChar char="•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Μέταλλα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7143768" y="214290"/>
            <a:ext cx="1071570" cy="6286544"/>
          </a:xfrm>
        </p:spPr>
        <p:txBody>
          <a:bodyPr vert="wordArtVert" wrap="square" lIns="0" tIns="0" rIns="0" bIns="0">
            <a:normAutofit fontScale="85000" lnSpcReduction="10000"/>
          </a:bodyPr>
          <a:lstStyle/>
          <a:p>
            <a:pPr algn="ctr">
              <a:spcAft>
                <a:spcPts val="0"/>
              </a:spcAft>
            </a:pP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ΚΥΡΙΑ ΧΑΡΑΚΤΗΡΙΣΤΙΚΑ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571472" y="500042"/>
            <a:ext cx="5214974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500034" y="3500438"/>
            <a:ext cx="57150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50000"/>
              <a:buFont typeface="Arial" pitchFamily="34" charset="0"/>
              <a:buChar char="•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Παιδική εργασία</a:t>
            </a:r>
          </a:p>
          <a:p>
            <a:pPr>
              <a:buSzPct val="150000"/>
              <a:buFont typeface="Arial" pitchFamily="34" charset="0"/>
              <a:buChar char="•"/>
            </a:pP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>
              <a:buSzPct val="150000"/>
              <a:buFont typeface="Arial" pitchFamily="34" charset="0"/>
              <a:buChar char="•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Ατμοκίνητα μέσα μεταφοράς</a:t>
            </a:r>
          </a:p>
          <a:p>
            <a:pPr>
              <a:buSzPct val="150000"/>
              <a:buFont typeface="Arial" pitchFamily="34" charset="0"/>
              <a:buChar char="•"/>
            </a:pP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>
              <a:buSzPct val="150000"/>
              <a:buFont typeface="Arial" pitchFamily="34" charset="0"/>
              <a:buChar char="•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Αύξηση γεωργικής παραγωγής</a:t>
            </a:r>
          </a:p>
          <a:p>
            <a:pPr>
              <a:buSzPct val="150000"/>
              <a:buFont typeface="Arial" pitchFamily="34" charset="0"/>
              <a:buChar char="•"/>
            </a:pP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>
              <a:buSzPct val="150000"/>
              <a:buFont typeface="Arial" pitchFamily="34" charset="0"/>
              <a:buChar char="•"/>
            </a:pPr>
            <a:r>
              <a:rPr lang="el-GR" sz="2000" dirty="0" smtClean="0">
                <a:latin typeface="Calibri" pitchFamily="34" charset="0"/>
                <a:cs typeface="Calibri" pitchFamily="34" charset="0"/>
              </a:rPr>
              <a:t>Μετανάστευση</a:t>
            </a:r>
          </a:p>
          <a:p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7143768" y="214290"/>
            <a:ext cx="1071570" cy="6286544"/>
          </a:xfrm>
        </p:spPr>
        <p:txBody>
          <a:bodyPr vert="wordArtVert" wrap="square" lIns="0" tIns="0" rIns="0" bIns="0">
            <a:normAutofit/>
          </a:bodyPr>
          <a:lstStyle/>
          <a:p>
            <a:pPr algn="ctr">
              <a:spcAft>
                <a:spcPts val="0"/>
              </a:spcAft>
            </a:pP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ΣΥΝΕΠΕΙΕΣ</a:t>
            </a:r>
          </a:p>
        </p:txBody>
      </p:sp>
      <p:pic>
        <p:nvPicPr>
          <p:cNvPr id="8" name="7 - Εικόνα" descr="εργοστασι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714356"/>
            <a:ext cx="5143536" cy="2571768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642910" y="3143248"/>
            <a:ext cx="7286676" cy="3500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TextBox"/>
          <p:cNvSpPr txBox="1"/>
          <p:nvPr/>
        </p:nvSpPr>
        <p:spPr>
          <a:xfrm>
            <a:off x="2071670" y="642918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Παιδική και γυναικεία εργασία</a:t>
            </a:r>
            <a:endParaRPr lang="el-GR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642910" y="1357298"/>
            <a:ext cx="78581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Μεγάλη αύξηση στη γυναικεία και παιδική εργασία, κυρίως στην κλωστοϋφαντουργία και στα ορυχεία (τα παιδιά).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 Οι γυναίκες και τα παιδιά πληρώνονταν με μικρότερα ημερομίσθια, ή καθόλου σε περιπτώσεις παιδιών που τα έπαιρναν από ιδρύματα, πολλές φορές με το πρόσχημα της μαθητείας.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- Εικόνα" descr="γυναικ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714752"/>
            <a:ext cx="2845569" cy="1876426"/>
          </a:xfrm>
          <a:prstGeom prst="rect">
            <a:avLst/>
          </a:prstGeom>
        </p:spPr>
      </p:pic>
      <p:pic>
        <p:nvPicPr>
          <p:cNvPr id="6" name="5 - Εικόνα" descr="παιδική_εργασια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357562"/>
            <a:ext cx="2847790" cy="2176804"/>
          </a:xfrm>
          <a:prstGeom prst="rect">
            <a:avLst/>
          </a:prstGeom>
        </p:spPr>
      </p:pic>
      <p:pic>
        <p:nvPicPr>
          <p:cNvPr id="5" name="4 - Εικόνα" descr="παιδική_εργασια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4572008"/>
            <a:ext cx="2724849" cy="1928826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439</Words>
  <Application>Microsoft Office PowerPoint</Application>
  <PresentationFormat>Προβολή στην οθόνη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Προεξοχή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1η ΒΙΟΜΗΧΑΝΙΚΗ ΕΠΑΝΑΣΤΑΣΗ</dc:title>
  <dc:creator>user</dc:creator>
  <cp:lastModifiedBy>user</cp:lastModifiedBy>
  <cp:revision>69</cp:revision>
  <dcterms:created xsi:type="dcterms:W3CDTF">2018-05-05T07:17:43Z</dcterms:created>
  <dcterms:modified xsi:type="dcterms:W3CDTF">2018-05-12T09:17:05Z</dcterms:modified>
</cp:coreProperties>
</file>