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4" r:id="rId17"/>
    <p:sldId id="272" r:id="rId18"/>
    <p:sldId id="273" r:id="rId19"/>
    <p:sldId id="282" r:id="rId20"/>
    <p:sldId id="275" r:id="rId21"/>
    <p:sldId id="279" r:id="rId22"/>
    <p:sldId id="277" r:id="rId23"/>
    <p:sldId id="280" r:id="rId24"/>
    <p:sldId id="278" r:id="rId25"/>
    <p:sldId id="281" r:id="rId26"/>
    <p:sldId id="283"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2" d="100"/>
          <a:sy n="122" d="100"/>
        </p:scale>
        <p:origin x="59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A29CACDB-DFA9-4A19-A597-97CCE45F8BDD}" type="datetimeFigureOut">
              <a:rPr lang="en-GB" smtClean="0"/>
              <a:t>05/11/2025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920B2D-19A7-403B-9BAE-64E57F5236D5}" type="slidenum">
              <a:rPr lang="en-GB" smtClean="0"/>
              <a:t>‹#›</a:t>
            </a:fld>
            <a:endParaRPr lang="en-GB"/>
          </a:p>
        </p:txBody>
      </p:sp>
    </p:spTree>
    <p:extLst>
      <p:ext uri="{BB962C8B-B14F-4D97-AF65-F5344CB8AC3E}">
        <p14:creationId xmlns:p14="http://schemas.microsoft.com/office/powerpoint/2010/main" val="3885578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A29CACDB-DFA9-4A19-A597-97CCE45F8BDD}" type="datetimeFigureOut">
              <a:rPr lang="en-GB" smtClean="0"/>
              <a:t>05/11/2025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920B2D-19A7-403B-9BAE-64E57F5236D5}" type="slidenum">
              <a:rPr lang="en-GB" smtClean="0"/>
              <a:t>‹#›</a:t>
            </a:fld>
            <a:endParaRPr lang="en-GB"/>
          </a:p>
        </p:txBody>
      </p:sp>
    </p:spTree>
    <p:extLst>
      <p:ext uri="{BB962C8B-B14F-4D97-AF65-F5344CB8AC3E}">
        <p14:creationId xmlns:p14="http://schemas.microsoft.com/office/powerpoint/2010/main" val="2059896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A29CACDB-DFA9-4A19-A597-97CCE45F8BDD}" type="datetimeFigureOut">
              <a:rPr lang="en-GB" smtClean="0"/>
              <a:t>05/11/2025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920B2D-19A7-403B-9BAE-64E57F5236D5}" type="slidenum">
              <a:rPr lang="en-GB" smtClean="0"/>
              <a:t>‹#›</a:t>
            </a:fld>
            <a:endParaRPr lang="en-GB"/>
          </a:p>
        </p:txBody>
      </p:sp>
    </p:spTree>
    <p:extLst>
      <p:ext uri="{BB962C8B-B14F-4D97-AF65-F5344CB8AC3E}">
        <p14:creationId xmlns:p14="http://schemas.microsoft.com/office/powerpoint/2010/main" val="95526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A29CACDB-DFA9-4A19-A597-97CCE45F8BDD}" type="datetimeFigureOut">
              <a:rPr lang="en-GB" smtClean="0"/>
              <a:t>05/11/2025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920B2D-19A7-403B-9BAE-64E57F5236D5}" type="slidenum">
              <a:rPr lang="en-GB" smtClean="0"/>
              <a:t>‹#›</a:t>
            </a:fld>
            <a:endParaRPr lang="en-GB"/>
          </a:p>
        </p:txBody>
      </p:sp>
    </p:spTree>
    <p:extLst>
      <p:ext uri="{BB962C8B-B14F-4D97-AF65-F5344CB8AC3E}">
        <p14:creationId xmlns:p14="http://schemas.microsoft.com/office/powerpoint/2010/main" val="453478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A29CACDB-DFA9-4A19-A597-97CCE45F8BDD}" type="datetimeFigureOut">
              <a:rPr lang="en-GB" smtClean="0"/>
              <a:t>05/11/2025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920B2D-19A7-403B-9BAE-64E57F5236D5}" type="slidenum">
              <a:rPr lang="en-GB" smtClean="0"/>
              <a:t>‹#›</a:t>
            </a:fld>
            <a:endParaRPr lang="en-GB"/>
          </a:p>
        </p:txBody>
      </p:sp>
    </p:spTree>
    <p:extLst>
      <p:ext uri="{BB962C8B-B14F-4D97-AF65-F5344CB8AC3E}">
        <p14:creationId xmlns:p14="http://schemas.microsoft.com/office/powerpoint/2010/main" val="3155612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A29CACDB-DFA9-4A19-A597-97CCE45F8BDD}" type="datetimeFigureOut">
              <a:rPr lang="en-GB" smtClean="0"/>
              <a:t>05/11/2025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920B2D-19A7-403B-9BAE-64E57F5236D5}" type="slidenum">
              <a:rPr lang="en-GB" smtClean="0"/>
              <a:t>‹#›</a:t>
            </a:fld>
            <a:endParaRPr lang="en-GB"/>
          </a:p>
        </p:txBody>
      </p:sp>
    </p:spTree>
    <p:extLst>
      <p:ext uri="{BB962C8B-B14F-4D97-AF65-F5344CB8AC3E}">
        <p14:creationId xmlns:p14="http://schemas.microsoft.com/office/powerpoint/2010/main" val="900939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29842" y="2505075"/>
            <a:ext cx="3868340"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4629150" y="2505075"/>
            <a:ext cx="3887391"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A29CACDB-DFA9-4A19-A597-97CCE45F8BDD}" type="datetimeFigureOut">
              <a:rPr lang="en-GB" smtClean="0"/>
              <a:t>05/11/2025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1920B2D-19A7-403B-9BAE-64E57F5236D5}" type="slidenum">
              <a:rPr lang="en-GB" smtClean="0"/>
              <a:t>‹#›</a:t>
            </a:fld>
            <a:endParaRPr lang="en-GB"/>
          </a:p>
        </p:txBody>
      </p:sp>
    </p:spTree>
    <p:extLst>
      <p:ext uri="{BB962C8B-B14F-4D97-AF65-F5344CB8AC3E}">
        <p14:creationId xmlns:p14="http://schemas.microsoft.com/office/powerpoint/2010/main" val="4135504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A29CACDB-DFA9-4A19-A597-97CCE45F8BDD}" type="datetimeFigureOut">
              <a:rPr lang="en-GB" smtClean="0"/>
              <a:t>05/11/2025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1920B2D-19A7-403B-9BAE-64E57F5236D5}" type="slidenum">
              <a:rPr lang="en-GB" smtClean="0"/>
              <a:t>‹#›</a:t>
            </a:fld>
            <a:endParaRPr lang="en-GB"/>
          </a:p>
        </p:txBody>
      </p:sp>
    </p:spTree>
    <p:extLst>
      <p:ext uri="{BB962C8B-B14F-4D97-AF65-F5344CB8AC3E}">
        <p14:creationId xmlns:p14="http://schemas.microsoft.com/office/powerpoint/2010/main" val="3955485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9CACDB-DFA9-4A19-A597-97CCE45F8BDD}" type="datetimeFigureOut">
              <a:rPr lang="en-GB" smtClean="0"/>
              <a:t>05/11/2025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1920B2D-19A7-403B-9BAE-64E57F5236D5}" type="slidenum">
              <a:rPr lang="en-GB" smtClean="0"/>
              <a:t>‹#›</a:t>
            </a:fld>
            <a:endParaRPr lang="en-GB"/>
          </a:p>
        </p:txBody>
      </p:sp>
    </p:spTree>
    <p:extLst>
      <p:ext uri="{BB962C8B-B14F-4D97-AF65-F5344CB8AC3E}">
        <p14:creationId xmlns:p14="http://schemas.microsoft.com/office/powerpoint/2010/main" val="1226496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A29CACDB-DFA9-4A19-A597-97CCE45F8BDD}" type="datetimeFigureOut">
              <a:rPr lang="en-GB" smtClean="0"/>
              <a:t>05/11/2025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920B2D-19A7-403B-9BAE-64E57F5236D5}" type="slidenum">
              <a:rPr lang="en-GB" smtClean="0"/>
              <a:t>‹#›</a:t>
            </a:fld>
            <a:endParaRPr lang="en-GB"/>
          </a:p>
        </p:txBody>
      </p:sp>
    </p:spTree>
    <p:extLst>
      <p:ext uri="{BB962C8B-B14F-4D97-AF65-F5344CB8AC3E}">
        <p14:creationId xmlns:p14="http://schemas.microsoft.com/office/powerpoint/2010/main" val="1088542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A29CACDB-DFA9-4A19-A597-97CCE45F8BDD}" type="datetimeFigureOut">
              <a:rPr lang="en-GB" smtClean="0"/>
              <a:t>05/11/2025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920B2D-19A7-403B-9BAE-64E57F5236D5}" type="slidenum">
              <a:rPr lang="en-GB" smtClean="0"/>
              <a:t>‹#›</a:t>
            </a:fld>
            <a:endParaRPr lang="en-GB"/>
          </a:p>
        </p:txBody>
      </p:sp>
    </p:spTree>
    <p:extLst>
      <p:ext uri="{BB962C8B-B14F-4D97-AF65-F5344CB8AC3E}">
        <p14:creationId xmlns:p14="http://schemas.microsoft.com/office/powerpoint/2010/main" val="1997892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9CACDB-DFA9-4A19-A597-97CCE45F8BDD}" type="datetimeFigureOut">
              <a:rPr lang="en-GB" smtClean="0"/>
              <a:t>05/11/2025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920B2D-19A7-403B-9BAE-64E57F5236D5}" type="slidenum">
              <a:rPr lang="en-GB" smtClean="0"/>
              <a:t>‹#›</a:t>
            </a:fld>
            <a:endParaRPr lang="en-GB"/>
          </a:p>
        </p:txBody>
      </p:sp>
    </p:spTree>
    <p:extLst>
      <p:ext uri="{BB962C8B-B14F-4D97-AF65-F5344CB8AC3E}">
        <p14:creationId xmlns:p14="http://schemas.microsoft.com/office/powerpoint/2010/main" val="10098709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hyperlink" Target="http://go.nasa.gov/1lyUGlY"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1A15C6C0-D491-7EF1-23E1-AEBD50C11062}"/>
              </a:ext>
            </a:extLst>
          </p:cNvPr>
          <p:cNvPicPr>
            <a:picLocks noChangeAspect="1"/>
          </p:cNvPicPr>
          <p:nvPr/>
        </p:nvPicPr>
        <p:blipFill>
          <a:blip r:embed="rId2">
            <a:duotone>
              <a:schemeClr val="accent3">
                <a:shade val="45000"/>
                <a:satMod val="135000"/>
              </a:schemeClr>
              <a:prstClr val="white"/>
            </a:duotone>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428128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1F7C95C5-21CB-96E1-3F96-2334A6D7C2AF}"/>
              </a:ext>
            </a:extLst>
          </p:cNvPr>
          <p:cNvPicPr>
            <a:picLocks noChangeAspect="1"/>
          </p:cNvPicPr>
          <p:nvPr/>
        </p:nvPicPr>
        <p:blipFill>
          <a:blip r:embed="rId2"/>
          <a:stretch>
            <a:fillRect/>
          </a:stretch>
        </p:blipFill>
        <p:spPr>
          <a:xfrm>
            <a:off x="666206" y="883899"/>
            <a:ext cx="7852484" cy="5116851"/>
          </a:xfrm>
          <a:prstGeom prst="rect">
            <a:avLst/>
          </a:prstGeom>
        </p:spPr>
      </p:pic>
    </p:spTree>
    <p:extLst>
      <p:ext uri="{BB962C8B-B14F-4D97-AF65-F5344CB8AC3E}">
        <p14:creationId xmlns:p14="http://schemas.microsoft.com/office/powerpoint/2010/main" val="1670936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01260401-F814-872D-48E0-646F3077A6B5}"/>
              </a:ext>
            </a:extLst>
          </p:cNvPr>
          <p:cNvPicPr>
            <a:picLocks noChangeAspect="1"/>
          </p:cNvPicPr>
          <p:nvPr/>
        </p:nvPicPr>
        <p:blipFill>
          <a:blip r:embed="rId2"/>
          <a:stretch>
            <a:fillRect/>
          </a:stretch>
        </p:blipFill>
        <p:spPr>
          <a:xfrm>
            <a:off x="1116875" y="863026"/>
            <a:ext cx="6903720" cy="5127098"/>
          </a:xfrm>
          <a:prstGeom prst="rect">
            <a:avLst/>
          </a:prstGeom>
        </p:spPr>
      </p:pic>
    </p:spTree>
    <p:extLst>
      <p:ext uri="{BB962C8B-B14F-4D97-AF65-F5344CB8AC3E}">
        <p14:creationId xmlns:p14="http://schemas.microsoft.com/office/powerpoint/2010/main" val="3537041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A3AFA9FD-9E61-B6F6-53E1-65D1BA7F2FB2}"/>
              </a:ext>
            </a:extLst>
          </p:cNvPr>
          <p:cNvGrpSpPr/>
          <p:nvPr/>
        </p:nvGrpSpPr>
        <p:grpSpPr>
          <a:xfrm>
            <a:off x="1214846" y="857250"/>
            <a:ext cx="6714308" cy="5097780"/>
            <a:chOff x="2745785" y="627017"/>
            <a:chExt cx="6543675" cy="5268958"/>
          </a:xfrm>
        </p:grpSpPr>
        <p:pic>
          <p:nvPicPr>
            <p:cNvPr id="3" name="Εικόνα 2">
              <a:extLst>
                <a:ext uri="{FF2B5EF4-FFF2-40B4-BE49-F238E27FC236}">
                  <a16:creationId xmlns:a16="http://schemas.microsoft.com/office/drawing/2014/main" id="{7F4D46B3-E2B4-37AD-30DF-C90A36291E90}"/>
                </a:ext>
              </a:extLst>
            </p:cNvPr>
            <p:cNvPicPr>
              <a:picLocks noChangeAspect="1"/>
            </p:cNvPicPr>
            <p:nvPr/>
          </p:nvPicPr>
          <p:blipFill>
            <a:blip r:embed="rId2">
              <a:duotone>
                <a:schemeClr val="accent5">
                  <a:shade val="45000"/>
                  <a:satMod val="135000"/>
                </a:schemeClr>
                <a:prstClr val="white"/>
              </a:duotone>
            </a:blip>
            <a:stretch>
              <a:fillRect/>
            </a:stretch>
          </p:blipFill>
          <p:spPr>
            <a:xfrm>
              <a:off x="2745785" y="627017"/>
              <a:ext cx="6543675" cy="5268958"/>
            </a:xfrm>
            <a:prstGeom prst="rect">
              <a:avLst/>
            </a:prstGeom>
          </p:spPr>
        </p:pic>
        <p:cxnSp>
          <p:nvCxnSpPr>
            <p:cNvPr id="5" name="Ευθύγραμμο βέλος σύνδεσης 4">
              <a:extLst>
                <a:ext uri="{FF2B5EF4-FFF2-40B4-BE49-F238E27FC236}">
                  <a16:creationId xmlns:a16="http://schemas.microsoft.com/office/drawing/2014/main" id="{51A00291-B547-044A-64CC-2D07DF660892}"/>
                </a:ext>
              </a:extLst>
            </p:cNvPr>
            <p:cNvCxnSpPr/>
            <p:nvPr/>
          </p:nvCxnSpPr>
          <p:spPr>
            <a:xfrm>
              <a:off x="4171406" y="3648891"/>
              <a:ext cx="0" cy="7837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5CC536F2-4D22-16DE-F32A-ADC666EF86DB}"/>
                </a:ext>
              </a:extLst>
            </p:cNvPr>
            <p:cNvSpPr txBox="1"/>
            <p:nvPr/>
          </p:nvSpPr>
          <p:spPr>
            <a:xfrm>
              <a:off x="4284617" y="4197531"/>
              <a:ext cx="478972" cy="310158"/>
            </a:xfrm>
            <a:prstGeom prst="rect">
              <a:avLst/>
            </a:prstGeom>
            <a:noFill/>
            <a:ln>
              <a:noFill/>
            </a:ln>
          </p:spPr>
          <p:txBody>
            <a:bodyPr wrap="square" rtlCol="0">
              <a:spAutoFit/>
            </a:bodyPr>
            <a:lstStyle/>
            <a:p>
              <a:r>
                <a:rPr lang="en-US" sz="1350" dirty="0"/>
                <a:t>FL</a:t>
              </a:r>
              <a:endParaRPr lang="en-GB" sz="1350" dirty="0"/>
            </a:p>
          </p:txBody>
        </p:sp>
        <p:cxnSp>
          <p:nvCxnSpPr>
            <p:cNvPr id="8" name="Ευθύγραμμο βέλος σύνδεσης 7">
              <a:extLst>
                <a:ext uri="{FF2B5EF4-FFF2-40B4-BE49-F238E27FC236}">
                  <a16:creationId xmlns:a16="http://schemas.microsoft.com/office/drawing/2014/main" id="{9C55769F-8F04-7DB5-00E2-17DFF94C106C}"/>
                </a:ext>
              </a:extLst>
            </p:cNvPr>
            <p:cNvCxnSpPr/>
            <p:nvPr/>
          </p:nvCxnSpPr>
          <p:spPr>
            <a:xfrm>
              <a:off x="4171406" y="3544389"/>
              <a:ext cx="70539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8274613F-7647-E136-ABCD-DA521A14D881}"/>
                </a:ext>
              </a:extLst>
            </p:cNvPr>
            <p:cNvSpPr txBox="1"/>
            <p:nvPr/>
          </p:nvSpPr>
          <p:spPr>
            <a:xfrm>
              <a:off x="4563293" y="3115381"/>
              <a:ext cx="400591" cy="381734"/>
            </a:xfrm>
            <a:prstGeom prst="rect">
              <a:avLst/>
            </a:prstGeom>
            <a:noFill/>
            <a:ln>
              <a:noFill/>
            </a:ln>
          </p:spPr>
          <p:txBody>
            <a:bodyPr wrap="square" rtlCol="0">
              <a:spAutoFit/>
            </a:bodyPr>
            <a:lstStyle/>
            <a:p>
              <a:r>
                <a:rPr lang="el-GR" dirty="0"/>
                <a:t>υ</a:t>
              </a:r>
              <a:endParaRPr lang="en-GB" dirty="0"/>
            </a:p>
          </p:txBody>
        </p:sp>
      </p:grpSp>
    </p:spTree>
    <p:extLst>
      <p:ext uri="{BB962C8B-B14F-4D97-AF65-F5344CB8AC3E}">
        <p14:creationId xmlns:p14="http://schemas.microsoft.com/office/powerpoint/2010/main" val="987821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CA5A6A07-8BFC-1F80-877A-8C196B62BF21}"/>
              </a:ext>
            </a:extLst>
          </p:cNvPr>
          <p:cNvPicPr>
            <a:picLocks noChangeAspect="1"/>
          </p:cNvPicPr>
          <p:nvPr/>
        </p:nvPicPr>
        <p:blipFill>
          <a:blip r:embed="rId2"/>
          <a:stretch>
            <a:fillRect/>
          </a:stretch>
        </p:blipFill>
        <p:spPr>
          <a:xfrm>
            <a:off x="1896666" y="1106976"/>
            <a:ext cx="5350669" cy="3507581"/>
          </a:xfrm>
          <a:prstGeom prst="rect">
            <a:avLst/>
          </a:prstGeom>
        </p:spPr>
      </p:pic>
    </p:spTree>
    <p:extLst>
      <p:ext uri="{BB962C8B-B14F-4D97-AF65-F5344CB8AC3E}">
        <p14:creationId xmlns:p14="http://schemas.microsoft.com/office/powerpoint/2010/main" val="3821942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673EEA0F-8729-5512-BEEA-D22ECF745556}"/>
              </a:ext>
            </a:extLst>
          </p:cNvPr>
          <p:cNvPicPr>
            <a:picLocks noChangeAspect="1"/>
          </p:cNvPicPr>
          <p:nvPr/>
        </p:nvPicPr>
        <p:blipFill>
          <a:blip r:embed="rId2">
            <a:duotone>
              <a:schemeClr val="accent5">
                <a:shade val="45000"/>
                <a:satMod val="135000"/>
              </a:schemeClr>
              <a:prstClr val="white"/>
            </a:duotone>
          </a:blip>
          <a:stretch>
            <a:fillRect/>
          </a:stretch>
        </p:blipFill>
        <p:spPr>
          <a:xfrm>
            <a:off x="1152005" y="857250"/>
            <a:ext cx="6839990" cy="5143500"/>
          </a:xfrm>
          <a:prstGeom prst="rect">
            <a:avLst/>
          </a:prstGeom>
        </p:spPr>
      </p:pic>
    </p:spTree>
    <p:extLst>
      <p:ext uri="{BB962C8B-B14F-4D97-AF65-F5344CB8AC3E}">
        <p14:creationId xmlns:p14="http://schemas.microsoft.com/office/powerpoint/2010/main" val="1498629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400D762A-8793-AC7B-C276-1103CB6C24BA}"/>
              </a:ext>
            </a:extLst>
          </p:cNvPr>
          <p:cNvPicPr>
            <a:picLocks noChangeAspect="1"/>
          </p:cNvPicPr>
          <p:nvPr/>
        </p:nvPicPr>
        <p:blipFill>
          <a:blip r:embed="rId2"/>
          <a:stretch>
            <a:fillRect/>
          </a:stretch>
        </p:blipFill>
        <p:spPr>
          <a:xfrm>
            <a:off x="163177" y="948690"/>
            <a:ext cx="3806834" cy="5052061"/>
          </a:xfrm>
          <a:prstGeom prst="rect">
            <a:avLst/>
          </a:prstGeom>
        </p:spPr>
      </p:pic>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478F3308-8C8B-40C4-AA3B-DE11F4E5AE0F}"/>
                  </a:ext>
                </a:extLst>
              </p:cNvPr>
              <p:cNvSpPr txBox="1"/>
              <p:nvPr/>
            </p:nvSpPr>
            <p:spPr>
              <a:xfrm>
                <a:off x="4441371" y="1288325"/>
                <a:ext cx="4271555" cy="1559145"/>
              </a:xfrm>
              <a:prstGeom prst="rect">
                <a:avLst/>
              </a:prstGeom>
              <a:noFill/>
            </p:spPr>
            <p:txBody>
              <a:bodyPr wrap="square" rtlCol="0">
                <a:spAutoFit/>
              </a:bodyPr>
              <a:lstStyle/>
              <a:p>
                <a:r>
                  <a:rPr lang="el-GR" sz="2100" dirty="0"/>
                  <a:t>Ελικοειδής κίνηση : στον </a:t>
                </a:r>
                <a:r>
                  <a:rPr lang="el-GR" sz="2100" dirty="0" err="1"/>
                  <a:t>χ΄χ</a:t>
                </a:r>
                <a:r>
                  <a:rPr lang="el-GR" sz="2100" dirty="0"/>
                  <a:t> Ε.Ο.Κ.  Βήμα </a:t>
                </a:r>
                <a:r>
                  <a:rPr lang="el-GR" sz="2100" dirty="0">
                    <a:solidFill>
                      <a:srgbClr val="FF0000"/>
                    </a:solidFill>
                  </a:rPr>
                  <a:t>β</a:t>
                </a:r>
                <a:r>
                  <a:rPr lang="el-GR" sz="1350" dirty="0">
                    <a:solidFill>
                      <a:srgbClr val="FF0000"/>
                    </a:solidFill>
                  </a:rPr>
                  <a:t>= </a:t>
                </a:r>
                <a:r>
                  <a:rPr lang="el-GR" sz="2100" dirty="0">
                    <a:solidFill>
                      <a:srgbClr val="FF0000"/>
                    </a:solidFill>
                  </a:rPr>
                  <a:t>υ</a:t>
                </a:r>
                <a:r>
                  <a:rPr lang="el-GR" sz="600" dirty="0">
                    <a:solidFill>
                      <a:srgbClr val="FF0000"/>
                    </a:solidFill>
                  </a:rPr>
                  <a:t>// </a:t>
                </a:r>
                <a:r>
                  <a:rPr lang="el-GR" sz="2100" dirty="0">
                    <a:solidFill>
                      <a:srgbClr val="FF0000"/>
                    </a:solidFill>
                  </a:rPr>
                  <a:t>Τ</a:t>
                </a:r>
              </a:p>
              <a:p>
                <a:r>
                  <a:rPr lang="el-GR" sz="2100" dirty="0"/>
                  <a:t>στον </a:t>
                </a:r>
                <a:r>
                  <a:rPr lang="el-GR" sz="2100" dirty="0" err="1"/>
                  <a:t>ψ΄ψ</a:t>
                </a:r>
                <a:r>
                  <a:rPr lang="el-GR" sz="2100" dirty="0"/>
                  <a:t> Ο.Κ.Κ. με ακτίνα </a:t>
                </a:r>
                <a:r>
                  <a:rPr lang="en-US" sz="2100" dirty="0">
                    <a:solidFill>
                      <a:srgbClr val="FF0000"/>
                    </a:solidFill>
                  </a:rPr>
                  <a:t>R=</a:t>
                </a:r>
                <a14:m>
                  <m:oMath xmlns:m="http://schemas.openxmlformats.org/officeDocument/2006/math">
                    <m:f>
                      <m:fPr>
                        <m:ctrlPr>
                          <a:rPr lang="en-US" sz="2100" i="1">
                            <a:solidFill>
                              <a:srgbClr val="FF0000"/>
                            </a:solidFill>
                            <a:latin typeface="Cambria Math" panose="02040503050406030204" pitchFamily="18" charset="0"/>
                          </a:rPr>
                        </m:ctrlPr>
                      </m:fPr>
                      <m:num>
                        <m:r>
                          <a:rPr lang="en-US" sz="2100" i="1">
                            <a:solidFill>
                              <a:srgbClr val="FF0000"/>
                            </a:solidFill>
                            <a:latin typeface="Cambria Math" panose="02040503050406030204" pitchFamily="18" charset="0"/>
                          </a:rPr>
                          <m:t>𝑚</m:t>
                        </m:r>
                        <m:r>
                          <a:rPr lang="el-GR" sz="2100" i="1">
                            <a:solidFill>
                              <a:srgbClr val="FF0000"/>
                            </a:solidFill>
                            <a:latin typeface="Cambria Math" panose="02040503050406030204" pitchFamily="18" charset="0"/>
                          </a:rPr>
                          <m:t>𝜐</m:t>
                        </m:r>
                        <m:r>
                          <a:rPr lang="el-GR" sz="2100" i="1">
                            <a:solidFill>
                              <a:srgbClr val="FF0000"/>
                            </a:solidFill>
                            <a:latin typeface="Cambria Math" panose="02040503050406030204" pitchFamily="18" charset="0"/>
                            <a:ea typeface="Cambria Math" panose="02040503050406030204" pitchFamily="18" charset="0"/>
                          </a:rPr>
                          <m:t>⊥</m:t>
                        </m:r>
                      </m:num>
                      <m:den>
                        <m:r>
                          <m:rPr>
                            <m:sty m:val="p"/>
                          </m:rPr>
                          <a:rPr lang="el-GR" sz="2100">
                            <a:solidFill>
                              <a:srgbClr val="FF0000"/>
                            </a:solidFill>
                            <a:latin typeface="Cambria Math" panose="02040503050406030204" pitchFamily="18" charset="0"/>
                          </a:rPr>
                          <m:t>Β</m:t>
                        </m:r>
                        <m:r>
                          <m:rPr>
                            <m:sty m:val="p"/>
                          </m:rPr>
                          <a:rPr lang="en-US" sz="2100">
                            <a:solidFill>
                              <a:srgbClr val="FF0000"/>
                            </a:solidFill>
                            <a:latin typeface="Cambria Math" panose="02040503050406030204" pitchFamily="18" charset="0"/>
                          </a:rPr>
                          <m:t>IqI</m:t>
                        </m:r>
                      </m:den>
                    </m:f>
                    <m:r>
                      <a:rPr lang="en-US" sz="2100">
                        <a:latin typeface="Cambria Math" panose="02040503050406030204" pitchFamily="18" charset="0"/>
                      </a:rPr>
                      <m:t>    </m:t>
                    </m:r>
                  </m:oMath>
                </a14:m>
                <a:r>
                  <a:rPr lang="el-GR" sz="2100" dirty="0"/>
                  <a:t>και περίοδο </a:t>
                </a:r>
                <a:r>
                  <a:rPr lang="el-GR" sz="2100" dirty="0">
                    <a:solidFill>
                      <a:srgbClr val="FF0000"/>
                    </a:solidFill>
                  </a:rPr>
                  <a:t>Τ</a:t>
                </a:r>
                <a:r>
                  <a:rPr lang="en-US" sz="2100" dirty="0">
                    <a:solidFill>
                      <a:srgbClr val="FF0000"/>
                    </a:solidFill>
                  </a:rPr>
                  <a:t>=</a:t>
                </a:r>
                <a14:m>
                  <m:oMath xmlns:m="http://schemas.openxmlformats.org/officeDocument/2006/math">
                    <m:f>
                      <m:fPr>
                        <m:ctrlPr>
                          <a:rPr lang="en-US" sz="2100" i="1">
                            <a:solidFill>
                              <a:srgbClr val="FF0000"/>
                            </a:solidFill>
                            <a:latin typeface="Cambria Math" panose="02040503050406030204" pitchFamily="18" charset="0"/>
                          </a:rPr>
                        </m:ctrlPr>
                      </m:fPr>
                      <m:num>
                        <m:r>
                          <a:rPr lang="el-GR" sz="2100" i="1">
                            <a:solidFill>
                              <a:srgbClr val="FF0000"/>
                            </a:solidFill>
                            <a:latin typeface="Cambria Math" panose="02040503050406030204" pitchFamily="18" charset="0"/>
                          </a:rPr>
                          <m:t>2</m:t>
                        </m:r>
                        <m:r>
                          <a:rPr lang="el-GR" sz="2100" i="1">
                            <a:solidFill>
                              <a:srgbClr val="FF0000"/>
                            </a:solidFill>
                            <a:latin typeface="Cambria Math" panose="02040503050406030204" pitchFamily="18" charset="0"/>
                          </a:rPr>
                          <m:t>𝜋</m:t>
                        </m:r>
                        <m:r>
                          <a:rPr lang="en-US" sz="2100" i="1">
                            <a:solidFill>
                              <a:srgbClr val="FF0000"/>
                            </a:solidFill>
                            <a:latin typeface="Cambria Math" panose="02040503050406030204" pitchFamily="18" charset="0"/>
                          </a:rPr>
                          <m:t>𝑚</m:t>
                        </m:r>
                      </m:num>
                      <m:den>
                        <m:r>
                          <a:rPr lang="en-US" sz="2100" i="1">
                            <a:solidFill>
                              <a:srgbClr val="FF0000"/>
                            </a:solidFill>
                            <a:latin typeface="Cambria Math" panose="02040503050406030204" pitchFamily="18" charset="0"/>
                          </a:rPr>
                          <m:t>𝐵𝐼𝑞𝐼</m:t>
                        </m:r>
                      </m:den>
                    </m:f>
                  </m:oMath>
                </a14:m>
                <a:endParaRPr lang="en-GB" sz="2100" dirty="0"/>
              </a:p>
            </p:txBody>
          </p:sp>
        </mc:Choice>
        <mc:Fallback>
          <p:sp>
            <p:nvSpPr>
              <p:cNvPr id="4" name="TextBox 3">
                <a:extLst>
                  <a:ext uri="{FF2B5EF4-FFF2-40B4-BE49-F238E27FC236}">
                    <a16:creationId xmlns:a16="http://schemas.microsoft.com/office/drawing/2014/main" id="{478F3308-8C8B-40C4-AA3B-DE11F4E5AE0F}"/>
                  </a:ext>
                </a:extLst>
              </p:cNvPr>
              <p:cNvSpPr txBox="1">
                <a:spLocks noRot="1" noChangeAspect="1" noMove="1" noResize="1" noEditPoints="1" noAdjustHandles="1" noChangeArrowheads="1" noChangeShapeType="1" noTextEdit="1"/>
              </p:cNvSpPr>
              <p:nvPr/>
            </p:nvSpPr>
            <p:spPr>
              <a:xfrm>
                <a:off x="4441371" y="1288325"/>
                <a:ext cx="4271555" cy="1559145"/>
              </a:xfrm>
              <a:prstGeom prst="rect">
                <a:avLst/>
              </a:prstGeom>
              <a:blipFill>
                <a:blip r:embed="rId3"/>
                <a:stretch>
                  <a:fillRect l="-1714" t="-2344" b="-391"/>
                </a:stretch>
              </a:blipFill>
            </p:spPr>
            <p:txBody>
              <a:bodyPr/>
              <a:lstStyle/>
              <a:p>
                <a:r>
                  <a:rPr lang="en-GB">
                    <a:noFill/>
                  </a:rPr>
                  <a:t> </a:t>
                </a:r>
              </a:p>
            </p:txBody>
          </p:sp>
        </mc:Fallback>
      </mc:AlternateContent>
      <p:cxnSp>
        <p:nvCxnSpPr>
          <p:cNvPr id="7" name="Ευθεία γραμμή σύνδεσης 6">
            <a:extLst>
              <a:ext uri="{FF2B5EF4-FFF2-40B4-BE49-F238E27FC236}">
                <a16:creationId xmlns:a16="http://schemas.microsoft.com/office/drawing/2014/main" id="{0BBB36FA-A360-389F-DA64-A59404495DDB}"/>
              </a:ext>
            </a:extLst>
          </p:cNvPr>
          <p:cNvCxnSpPr/>
          <p:nvPr/>
        </p:nvCxnSpPr>
        <p:spPr>
          <a:xfrm>
            <a:off x="7948748" y="1588770"/>
            <a:ext cx="0" cy="0"/>
          </a:xfrm>
          <a:prstGeom prst="line">
            <a:avLst/>
          </a:prstGeom>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206EBE26-4E59-E9DB-5D87-FFD337D80D2C}"/>
              </a:ext>
            </a:extLst>
          </p:cNvPr>
          <p:cNvSpPr txBox="1"/>
          <p:nvPr/>
        </p:nvSpPr>
        <p:spPr>
          <a:xfrm>
            <a:off x="4229100" y="3087733"/>
            <a:ext cx="65" cy="207749"/>
          </a:xfrm>
          <a:prstGeom prst="rect">
            <a:avLst/>
          </a:prstGeom>
          <a:noFill/>
        </p:spPr>
        <p:txBody>
          <a:bodyPr wrap="none" lIns="0" tIns="0" rIns="0" bIns="0" rtlCol="0">
            <a:spAutoFit/>
          </a:bodyPr>
          <a:lstStyle/>
          <a:p>
            <a:endParaRPr lang="en-GB" sz="1350" dirty="0"/>
          </a:p>
        </p:txBody>
      </p:sp>
    </p:spTree>
    <p:extLst>
      <p:ext uri="{BB962C8B-B14F-4D97-AF65-F5344CB8AC3E}">
        <p14:creationId xmlns:p14="http://schemas.microsoft.com/office/powerpoint/2010/main" val="3899798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51A4887B-BFD8-D068-7D27-F4CB5E10870D}"/>
              </a:ext>
            </a:extLst>
          </p:cNvPr>
          <p:cNvPicPr>
            <a:picLocks noChangeAspect="1"/>
          </p:cNvPicPr>
          <p:nvPr/>
        </p:nvPicPr>
        <p:blipFill>
          <a:blip r:embed="rId2"/>
          <a:stretch>
            <a:fillRect/>
          </a:stretch>
        </p:blipFill>
        <p:spPr>
          <a:xfrm>
            <a:off x="1275371" y="1240972"/>
            <a:ext cx="6593259" cy="4376057"/>
          </a:xfrm>
          <a:prstGeom prst="rect">
            <a:avLst/>
          </a:prstGeom>
        </p:spPr>
      </p:pic>
    </p:spTree>
    <p:extLst>
      <p:ext uri="{BB962C8B-B14F-4D97-AF65-F5344CB8AC3E}">
        <p14:creationId xmlns:p14="http://schemas.microsoft.com/office/powerpoint/2010/main" val="3609301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2025B7B6-4B62-BDF5-EB35-97361C60930C}"/>
              </a:ext>
            </a:extLst>
          </p:cNvPr>
          <p:cNvPicPr>
            <a:picLocks noChangeAspect="1"/>
          </p:cNvPicPr>
          <p:nvPr/>
        </p:nvPicPr>
        <p:blipFill>
          <a:blip r:embed="rId2"/>
          <a:stretch>
            <a:fillRect/>
          </a:stretch>
        </p:blipFill>
        <p:spPr>
          <a:xfrm>
            <a:off x="953588" y="993441"/>
            <a:ext cx="7220829" cy="4860352"/>
          </a:xfrm>
          <a:prstGeom prst="rect">
            <a:avLst/>
          </a:prstGeom>
        </p:spPr>
      </p:pic>
    </p:spTree>
    <p:extLst>
      <p:ext uri="{BB962C8B-B14F-4D97-AF65-F5344CB8AC3E}">
        <p14:creationId xmlns:p14="http://schemas.microsoft.com/office/powerpoint/2010/main" val="773281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93260F40-C611-6631-D350-3FAA759386B0}"/>
              </a:ext>
            </a:extLst>
          </p:cNvPr>
          <p:cNvPicPr>
            <a:picLocks noChangeAspect="1"/>
          </p:cNvPicPr>
          <p:nvPr/>
        </p:nvPicPr>
        <p:blipFill>
          <a:blip r:embed="rId2"/>
          <a:stretch>
            <a:fillRect/>
          </a:stretch>
        </p:blipFill>
        <p:spPr>
          <a:xfrm>
            <a:off x="3881710" y="1135347"/>
            <a:ext cx="4929188" cy="3607594"/>
          </a:xfrm>
          <a:prstGeom prst="rect">
            <a:avLst/>
          </a:prstGeom>
        </p:spPr>
      </p:pic>
      <p:sp>
        <p:nvSpPr>
          <p:cNvPr id="2" name="TextBox 1">
            <a:extLst>
              <a:ext uri="{FF2B5EF4-FFF2-40B4-BE49-F238E27FC236}">
                <a16:creationId xmlns:a16="http://schemas.microsoft.com/office/drawing/2014/main" id="{3A44E539-90AB-E5CE-820A-605791190E7A}"/>
              </a:ext>
            </a:extLst>
          </p:cNvPr>
          <p:cNvSpPr txBox="1"/>
          <p:nvPr/>
        </p:nvSpPr>
        <p:spPr>
          <a:xfrm>
            <a:off x="529046" y="1889216"/>
            <a:ext cx="4167038" cy="300082"/>
          </a:xfrm>
          <a:prstGeom prst="rect">
            <a:avLst/>
          </a:prstGeom>
          <a:noFill/>
        </p:spPr>
        <p:txBody>
          <a:bodyPr wrap="none" rtlCol="0">
            <a:spAutoFit/>
          </a:bodyPr>
          <a:lstStyle/>
          <a:p>
            <a:r>
              <a:rPr lang="en-GB" sz="1350" dirty="0">
                <a:hlinkClick r:id="rId3" action="ppaction://hlinksldjump"/>
              </a:rPr>
              <a:t>https://www.youtube.com/watch?v=PBJAR3-UvSQ&amp;t=3s</a:t>
            </a:r>
            <a:endParaRPr lang="en-GB" sz="1350" dirty="0"/>
          </a:p>
        </p:txBody>
      </p:sp>
      <p:sp>
        <p:nvSpPr>
          <p:cNvPr id="4" name="TextBox 3">
            <a:extLst>
              <a:ext uri="{FF2B5EF4-FFF2-40B4-BE49-F238E27FC236}">
                <a16:creationId xmlns:a16="http://schemas.microsoft.com/office/drawing/2014/main" id="{C1FEF5E3-BEA0-F05F-40C3-F3E7575DE5F1}"/>
              </a:ext>
            </a:extLst>
          </p:cNvPr>
          <p:cNvSpPr txBox="1"/>
          <p:nvPr/>
        </p:nvSpPr>
        <p:spPr>
          <a:xfrm>
            <a:off x="450669" y="2366010"/>
            <a:ext cx="4715692" cy="2539157"/>
          </a:xfrm>
          <a:prstGeom prst="rect">
            <a:avLst/>
          </a:prstGeom>
          <a:noFill/>
        </p:spPr>
        <p:txBody>
          <a:bodyPr wrap="square" rtlCol="0">
            <a:spAutoFit/>
          </a:bodyPr>
          <a:lstStyle/>
          <a:p>
            <a:pPr algn="l"/>
            <a:r>
              <a:rPr lang="el-GR" sz="1500" b="1" dirty="0" err="1">
                <a:solidFill>
                  <a:srgbClr val="121214"/>
                </a:solidFill>
                <a:latin typeface="Open Sans" panose="020B0606030504020204" pitchFamily="34" charset="0"/>
              </a:rPr>
              <a:t>Stunning</a:t>
            </a:r>
            <a:r>
              <a:rPr lang="el-GR" sz="1500" b="1" dirty="0">
                <a:solidFill>
                  <a:srgbClr val="121214"/>
                </a:solidFill>
                <a:latin typeface="Open Sans" panose="020B0606030504020204" pitchFamily="34" charset="0"/>
              </a:rPr>
              <a:t> </a:t>
            </a:r>
            <a:r>
              <a:rPr lang="el-GR" sz="1500" b="1" dirty="0" err="1">
                <a:solidFill>
                  <a:srgbClr val="121214"/>
                </a:solidFill>
                <a:latin typeface="Open Sans" panose="020B0606030504020204" pitchFamily="34" charset="0"/>
              </a:rPr>
              <a:t>Aurora</a:t>
            </a:r>
            <a:r>
              <a:rPr lang="el-GR" sz="1500" b="1" dirty="0">
                <a:solidFill>
                  <a:srgbClr val="121214"/>
                </a:solidFill>
                <a:latin typeface="Open Sans" panose="020B0606030504020204" pitchFamily="34" charset="0"/>
              </a:rPr>
              <a:t> </a:t>
            </a:r>
            <a:r>
              <a:rPr lang="el-GR" sz="1500" b="1" dirty="0" err="1">
                <a:solidFill>
                  <a:srgbClr val="121214"/>
                </a:solidFill>
                <a:latin typeface="Open Sans" panose="020B0606030504020204" pitchFamily="34" charset="0"/>
              </a:rPr>
              <a:t>Borealis</a:t>
            </a:r>
            <a:r>
              <a:rPr lang="el-GR" sz="1500" b="1" dirty="0">
                <a:solidFill>
                  <a:srgbClr val="121214"/>
                </a:solidFill>
                <a:latin typeface="Open Sans" panose="020B0606030504020204" pitchFamily="34" charset="0"/>
              </a:rPr>
              <a:t> </a:t>
            </a:r>
            <a:r>
              <a:rPr lang="el-GR" sz="1500" b="1" dirty="0" err="1">
                <a:solidFill>
                  <a:srgbClr val="121214"/>
                </a:solidFill>
                <a:latin typeface="Open Sans" panose="020B0606030504020204" pitchFamily="34" charset="0"/>
              </a:rPr>
              <a:t>from</a:t>
            </a:r>
            <a:r>
              <a:rPr lang="el-GR" sz="1500" b="1" dirty="0">
                <a:solidFill>
                  <a:srgbClr val="121214"/>
                </a:solidFill>
                <a:latin typeface="Open Sans" panose="020B0606030504020204" pitchFamily="34" charset="0"/>
              </a:rPr>
              <a:t> </a:t>
            </a:r>
            <a:r>
              <a:rPr lang="el-GR" sz="1500" b="1" dirty="0" err="1">
                <a:solidFill>
                  <a:srgbClr val="121214"/>
                </a:solidFill>
                <a:latin typeface="Open Sans" panose="020B0606030504020204" pitchFamily="34" charset="0"/>
              </a:rPr>
              <a:t>Space</a:t>
            </a:r>
            <a:r>
              <a:rPr lang="el-GR" sz="1500" b="1" dirty="0">
                <a:solidFill>
                  <a:srgbClr val="121214"/>
                </a:solidFill>
                <a:latin typeface="Open Sans" panose="020B0606030504020204" pitchFamily="34" charset="0"/>
              </a:rPr>
              <a:t> in </a:t>
            </a:r>
            <a:r>
              <a:rPr lang="el-GR" sz="1500" b="1" dirty="0" err="1">
                <a:solidFill>
                  <a:srgbClr val="121214"/>
                </a:solidFill>
                <a:latin typeface="Open Sans" panose="020B0606030504020204" pitchFamily="34" charset="0"/>
              </a:rPr>
              <a:t>Ultra</a:t>
            </a:r>
            <a:r>
              <a:rPr lang="el-GR" sz="1500" b="1" dirty="0">
                <a:solidFill>
                  <a:srgbClr val="121214"/>
                </a:solidFill>
                <a:latin typeface="Open Sans" panose="020B0606030504020204" pitchFamily="34" charset="0"/>
              </a:rPr>
              <a:t>-High </a:t>
            </a:r>
            <a:r>
              <a:rPr lang="el-GR" sz="1500" b="1" dirty="0" err="1">
                <a:solidFill>
                  <a:srgbClr val="121214"/>
                </a:solidFill>
                <a:latin typeface="Open Sans" panose="020B0606030504020204" pitchFamily="34" charset="0"/>
              </a:rPr>
              <a:t>Definition</a:t>
            </a:r>
            <a:r>
              <a:rPr lang="el-GR" sz="1500" b="1" dirty="0">
                <a:solidFill>
                  <a:srgbClr val="121214"/>
                </a:solidFill>
                <a:latin typeface="Open Sans" panose="020B0606030504020204" pitchFamily="34" charset="0"/>
              </a:rPr>
              <a:t> (4K) </a:t>
            </a:r>
            <a:r>
              <a:rPr lang="el-GR" sz="1500" b="1" dirty="0" err="1">
                <a:solidFill>
                  <a:srgbClr val="121214"/>
                </a:solidFill>
                <a:latin typeface="Open Sans" panose="020B0606030504020204" pitchFamily="34" charset="0"/>
              </a:rPr>
              <a:t>from</a:t>
            </a:r>
            <a:r>
              <a:rPr lang="el-GR" sz="1500" b="1" dirty="0">
                <a:solidFill>
                  <a:srgbClr val="121214"/>
                </a:solidFill>
                <a:latin typeface="Open Sans" panose="020B0606030504020204" pitchFamily="34" charset="0"/>
              </a:rPr>
              <a:t> NASA</a:t>
            </a:r>
          </a:p>
          <a:p>
            <a:pPr algn="just"/>
            <a:r>
              <a:rPr lang="el-GR" sz="1050" dirty="0">
                <a:solidFill>
                  <a:srgbClr val="333333"/>
                </a:solidFill>
                <a:latin typeface="Open Sans" panose="020B0606030504020204" pitchFamily="34" charset="0"/>
              </a:rPr>
              <a:t>Η νεότερη προσφορά της NASA </a:t>
            </a:r>
            <a:r>
              <a:rPr lang="el-GR" sz="1050" dirty="0" err="1">
                <a:solidFill>
                  <a:srgbClr val="333333"/>
                </a:solidFill>
                <a:latin typeface="Open Sans" panose="020B0606030504020204" pitchFamily="34" charset="0"/>
              </a:rPr>
              <a:t>Television</a:t>
            </a:r>
            <a:r>
              <a:rPr lang="el-GR" sz="1050" dirty="0">
                <a:solidFill>
                  <a:srgbClr val="333333"/>
                </a:solidFill>
                <a:latin typeface="Open Sans" panose="020B0606030504020204" pitchFamily="34" charset="0"/>
              </a:rPr>
              <a:t>, NASA TV UHD, φέρνει βίντεο υψηλής ευκρίνειας σε ένα νέο επίπεδο με το είδος των εικόνων που θα μπορούσε να προσφέρει μόνο ο ηγέτης στον κόσμο στην εξερεύνηση του διαστήματος. Το </a:t>
            </a:r>
            <a:r>
              <a:rPr lang="el-GR" sz="1050" dirty="0" err="1">
                <a:solidFill>
                  <a:srgbClr val="333333"/>
                </a:solidFill>
                <a:latin typeface="Open Sans" panose="020B0606030504020204" pitchFamily="34" charset="0"/>
              </a:rPr>
              <a:t>Harmonic</a:t>
            </a:r>
            <a:r>
              <a:rPr lang="el-GR" sz="1050" dirty="0">
                <a:solidFill>
                  <a:srgbClr val="333333"/>
                </a:solidFill>
                <a:latin typeface="Open Sans" panose="020B0606030504020204" pitchFamily="34" charset="0"/>
              </a:rPr>
              <a:t> παρήγαγε αυτή την εκπομπή αποκλειστικά για την NASA TV UHD, χρησιμοποιώντας φωτογραφίες που </a:t>
            </a:r>
            <a:r>
              <a:rPr lang="el-GR" sz="1050" dirty="0" err="1">
                <a:solidFill>
                  <a:srgbClr val="333333"/>
                </a:solidFill>
                <a:latin typeface="Open Sans" panose="020B0606030504020204" pitchFamily="34" charset="0"/>
              </a:rPr>
              <a:t>τραβήχθηκαν</a:t>
            </a:r>
            <a:r>
              <a:rPr lang="el-GR" sz="1050" dirty="0">
                <a:solidFill>
                  <a:srgbClr val="333333"/>
                </a:solidFill>
                <a:latin typeface="Open Sans" panose="020B0606030504020204" pitchFamily="34" charset="0"/>
              </a:rPr>
              <a:t> από τον Διεθνή Διαστημικό Σταθμό, δείχνοντας τόσο τα φαινόμενα </a:t>
            </a:r>
            <a:r>
              <a:rPr lang="el-GR" sz="1050" dirty="0" err="1">
                <a:solidFill>
                  <a:srgbClr val="333333"/>
                </a:solidFill>
                <a:latin typeface="Open Sans" panose="020B0606030504020204" pitchFamily="34" charset="0"/>
              </a:rPr>
              <a:t>Aurora</a:t>
            </a:r>
            <a:r>
              <a:rPr lang="el-GR" sz="1050" dirty="0">
                <a:solidFill>
                  <a:srgbClr val="333333"/>
                </a:solidFill>
                <a:latin typeface="Open Sans" panose="020B0606030504020204" pitchFamily="34" charset="0"/>
              </a:rPr>
              <a:t> </a:t>
            </a:r>
            <a:r>
              <a:rPr lang="el-GR" sz="1050" dirty="0" err="1">
                <a:solidFill>
                  <a:srgbClr val="333333"/>
                </a:solidFill>
                <a:latin typeface="Open Sans" panose="020B0606030504020204" pitchFamily="34" charset="0"/>
              </a:rPr>
              <a:t>Borealis</a:t>
            </a:r>
            <a:r>
              <a:rPr lang="el-GR" sz="1050" dirty="0">
                <a:solidFill>
                  <a:srgbClr val="333333"/>
                </a:solidFill>
                <a:latin typeface="Open Sans" panose="020B0606030504020204" pitchFamily="34" charset="0"/>
              </a:rPr>
              <a:t> όσο και </a:t>
            </a:r>
            <a:r>
              <a:rPr lang="el-GR" sz="1050" dirty="0" err="1">
                <a:solidFill>
                  <a:srgbClr val="333333"/>
                </a:solidFill>
                <a:latin typeface="Open Sans" panose="020B0606030504020204" pitchFamily="34" charset="0"/>
              </a:rPr>
              <a:t>Aurora</a:t>
            </a:r>
            <a:r>
              <a:rPr lang="el-GR" sz="1050" dirty="0">
                <a:solidFill>
                  <a:srgbClr val="333333"/>
                </a:solidFill>
                <a:latin typeface="Open Sans" panose="020B0606030504020204" pitchFamily="34" charset="0"/>
              </a:rPr>
              <a:t> </a:t>
            </a:r>
            <a:r>
              <a:rPr lang="el-GR" sz="1050" dirty="0" err="1">
                <a:solidFill>
                  <a:srgbClr val="333333"/>
                </a:solidFill>
                <a:latin typeface="Open Sans" panose="020B0606030504020204" pitchFamily="34" charset="0"/>
              </a:rPr>
              <a:t>Australis</a:t>
            </a:r>
            <a:r>
              <a:rPr lang="el-GR" sz="1050" dirty="0">
                <a:solidFill>
                  <a:srgbClr val="333333"/>
                </a:solidFill>
                <a:latin typeface="Open Sans" panose="020B0606030504020204" pitchFamily="34" charset="0"/>
              </a:rPr>
              <a:t> που συμβαίνουν όταν </a:t>
            </a:r>
            <a:r>
              <a:rPr lang="el-GR" sz="1050" b="1" dirty="0">
                <a:solidFill>
                  <a:srgbClr val="333333"/>
                </a:solidFill>
                <a:latin typeface="Open Sans" panose="020B0606030504020204" pitchFamily="34" charset="0"/>
              </a:rPr>
              <a:t>ηλεκτρικά φορτισμένα ηλεκτρόνια και πρωτόνια δεχόμενα δυνάμεις από το μαγνητικό πεδίο της Γης, συγκρούονται με ουδέτερα άτομα στο άνω ατμόσφαιρα, </a:t>
            </a:r>
            <a:r>
              <a:rPr lang="el-GR" sz="1050" dirty="0">
                <a:solidFill>
                  <a:srgbClr val="333333"/>
                </a:solidFill>
                <a:latin typeface="Open Sans" panose="020B0606030504020204" pitchFamily="34" charset="0"/>
              </a:rPr>
              <a:t>παράγοντας φως. Για περισσότερες πληροφορίες: </a:t>
            </a:r>
            <a:r>
              <a:rPr lang="el-GR" sz="1050" dirty="0">
                <a:solidFill>
                  <a:srgbClr val="4A5B7D"/>
                </a:solidFill>
                <a:latin typeface="Open Sans" panose="020B0606030504020204" pitchFamily="34" charset="0"/>
                <a:hlinkClick r:id="rId4" tooltip="NASA"/>
              </a:rPr>
              <a:t>http://go.nasa.gov/1lyUGlY </a:t>
            </a:r>
            <a:endParaRPr lang="el-GR" sz="1050" dirty="0">
              <a:solidFill>
                <a:srgbClr val="333333"/>
              </a:solidFill>
              <a:latin typeface="Open Sans" panose="020B0606030504020204" pitchFamily="34" charset="0"/>
            </a:endParaRPr>
          </a:p>
          <a:p>
            <a:endParaRPr lang="en-GB" sz="1350" dirty="0"/>
          </a:p>
        </p:txBody>
      </p:sp>
    </p:spTree>
    <p:extLst>
      <p:ext uri="{BB962C8B-B14F-4D97-AF65-F5344CB8AC3E}">
        <p14:creationId xmlns:p14="http://schemas.microsoft.com/office/powerpoint/2010/main" val="564260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Ομάδα 6">
            <a:extLst>
              <a:ext uri="{FF2B5EF4-FFF2-40B4-BE49-F238E27FC236}">
                <a16:creationId xmlns:a16="http://schemas.microsoft.com/office/drawing/2014/main" id="{B4092819-7FED-4ECF-081A-957B91355BD9}"/>
              </a:ext>
            </a:extLst>
          </p:cNvPr>
          <p:cNvGrpSpPr/>
          <p:nvPr/>
        </p:nvGrpSpPr>
        <p:grpSpPr>
          <a:xfrm>
            <a:off x="1" y="1388165"/>
            <a:ext cx="2980097" cy="3238562"/>
            <a:chOff x="624431" y="295411"/>
            <a:chExt cx="3425055" cy="3755198"/>
          </a:xfrm>
        </p:grpSpPr>
        <p:pic>
          <p:nvPicPr>
            <p:cNvPr id="3" name="Εικόνα 2">
              <a:extLst>
                <a:ext uri="{FF2B5EF4-FFF2-40B4-BE49-F238E27FC236}">
                  <a16:creationId xmlns:a16="http://schemas.microsoft.com/office/drawing/2014/main" id="{87CC15C6-FD7D-7BEE-02FB-1EDC84CE8E5F}"/>
                </a:ext>
              </a:extLst>
            </p:cNvPr>
            <p:cNvPicPr>
              <a:picLocks noChangeAspect="1"/>
            </p:cNvPicPr>
            <p:nvPr/>
          </p:nvPicPr>
          <p:blipFill>
            <a:blip r:embed="rId2"/>
            <a:stretch>
              <a:fillRect/>
            </a:stretch>
          </p:blipFill>
          <p:spPr>
            <a:xfrm>
              <a:off x="624431" y="295411"/>
              <a:ext cx="3425055" cy="3261177"/>
            </a:xfrm>
            <a:prstGeom prst="rect">
              <a:avLst/>
            </a:prstGeom>
          </p:spPr>
        </p:pic>
        <p:pic>
          <p:nvPicPr>
            <p:cNvPr id="5" name="Εικόνα 4">
              <a:extLst>
                <a:ext uri="{FF2B5EF4-FFF2-40B4-BE49-F238E27FC236}">
                  <a16:creationId xmlns:a16="http://schemas.microsoft.com/office/drawing/2014/main" id="{D5932117-1518-A7D5-F999-E480DD63DADE}"/>
                </a:ext>
              </a:extLst>
            </p:cNvPr>
            <p:cNvPicPr>
              <a:picLocks noChangeAspect="1"/>
            </p:cNvPicPr>
            <p:nvPr/>
          </p:nvPicPr>
          <p:blipFill>
            <a:blip r:embed="rId3"/>
            <a:stretch>
              <a:fillRect/>
            </a:stretch>
          </p:blipFill>
          <p:spPr>
            <a:xfrm>
              <a:off x="955677" y="3242819"/>
              <a:ext cx="2431957" cy="807790"/>
            </a:xfrm>
            <a:prstGeom prst="rect">
              <a:avLst/>
            </a:prstGeom>
          </p:spPr>
        </p:pic>
        <p:sp>
          <p:nvSpPr>
            <p:cNvPr id="6" name="Ορθογώνιο 5">
              <a:extLst>
                <a:ext uri="{FF2B5EF4-FFF2-40B4-BE49-F238E27FC236}">
                  <a16:creationId xmlns:a16="http://schemas.microsoft.com/office/drawing/2014/main" id="{004CFCFE-7A6B-E99D-39D6-5FC34F22AA10}"/>
                </a:ext>
              </a:extLst>
            </p:cNvPr>
            <p:cNvSpPr/>
            <p:nvPr/>
          </p:nvSpPr>
          <p:spPr>
            <a:xfrm>
              <a:off x="1149531" y="3248297"/>
              <a:ext cx="740229" cy="180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10" name="TextBox 9">
            <a:extLst>
              <a:ext uri="{FF2B5EF4-FFF2-40B4-BE49-F238E27FC236}">
                <a16:creationId xmlns:a16="http://schemas.microsoft.com/office/drawing/2014/main" id="{3F59FFB4-25D7-5BCD-7358-F568026376AA}"/>
              </a:ext>
            </a:extLst>
          </p:cNvPr>
          <p:cNvSpPr txBox="1"/>
          <p:nvPr/>
        </p:nvSpPr>
        <p:spPr>
          <a:xfrm>
            <a:off x="2980097" y="857250"/>
            <a:ext cx="5182424" cy="553998"/>
          </a:xfrm>
          <a:prstGeom prst="rect">
            <a:avLst/>
          </a:prstGeom>
          <a:noFill/>
        </p:spPr>
        <p:txBody>
          <a:bodyPr wrap="square" rtlCol="0">
            <a:spAutoFit/>
          </a:bodyPr>
          <a:lstStyle/>
          <a:p>
            <a:pPr algn="ctr"/>
            <a:r>
              <a:rPr lang="el-GR" sz="3000" b="1" dirty="0">
                <a:solidFill>
                  <a:srgbClr val="00B050"/>
                </a:solidFill>
              </a:rPr>
              <a:t>ΕΠΙΛΟΓΕΑΣ ΤΑΧΥΤΗΤΩΝ</a:t>
            </a:r>
            <a:endParaRPr lang="en-GB" sz="3000" b="1" dirty="0">
              <a:solidFill>
                <a:srgbClr val="00B050"/>
              </a:solidFill>
            </a:endParaRP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60A0D95B-F757-D30C-C07F-3ECE0ABECA5F}"/>
                  </a:ext>
                </a:extLst>
              </p:cNvPr>
              <p:cNvSpPr txBox="1"/>
              <p:nvPr/>
            </p:nvSpPr>
            <p:spPr>
              <a:xfrm>
                <a:off x="2980097" y="1410149"/>
                <a:ext cx="4852613" cy="4340868"/>
              </a:xfrm>
              <a:prstGeom prst="rect">
                <a:avLst/>
              </a:prstGeom>
              <a:noFill/>
            </p:spPr>
            <p:txBody>
              <a:bodyPr wrap="square" rtlCol="0">
                <a:spAutoFit/>
              </a:bodyPr>
              <a:lstStyle/>
              <a:p>
                <a:r>
                  <a:rPr lang="el-GR" sz="1350" dirty="0"/>
                  <a:t>Ένα φορτισμένο σωματίδιο με μάζα </a:t>
                </a:r>
                <a:r>
                  <a:rPr lang="en-US" sz="1350" dirty="0"/>
                  <a:t>m</a:t>
                </a:r>
                <a:r>
                  <a:rPr lang="el-GR" sz="1350" dirty="0"/>
                  <a:t> και φορτίο</a:t>
                </a:r>
                <a:r>
                  <a:rPr lang="en-US" sz="1350" dirty="0"/>
                  <a:t> q</a:t>
                </a:r>
                <a:r>
                  <a:rPr lang="el-GR" sz="1350" dirty="0"/>
                  <a:t> εισέρχεται με ταχύτητα υ σε περιοχή που συνυπάρχουν ομογενές ηλεκτρικό και ομογενές μαγνητικό πεδίο, των οποίων οι εντάσεις είναι κάθετες. Η ταχύτητα του σωματιδίου είναι κάθετη στις δυναμικές γραμμές των πεδίων. Το ηλεκτρικό φορτίο δέχεται δύο αντίρροπες δυνάμεις από τα πεδία. Αν οι δυνάμεις αυτές έχουν ίσα μέτρα, τότε το σωματίδιο θα εκτελέσει Ευθύγραμμη ομαλή κίνηση και θα εξέλθει των πεδίων χωρίς να εκτραπεί από αυτά. </a:t>
                </a:r>
              </a:p>
              <a:p>
                <a:r>
                  <a:rPr lang="el-GR" b="1" dirty="0">
                    <a:solidFill>
                      <a:srgbClr val="FF0000"/>
                    </a:solidFill>
                  </a:rPr>
                  <a:t>			</a:t>
                </a:r>
                <a:r>
                  <a:rPr lang="en-US" b="1" dirty="0">
                    <a:solidFill>
                      <a:srgbClr val="FF0000"/>
                    </a:solidFill>
                  </a:rPr>
                  <a:t>FL=F</a:t>
                </a:r>
                <a:r>
                  <a:rPr lang="el-GR" b="1" dirty="0" err="1">
                    <a:solidFill>
                      <a:srgbClr val="FF0000"/>
                    </a:solidFill>
                  </a:rPr>
                  <a:t>ηλ</a:t>
                </a:r>
                <a:r>
                  <a:rPr lang="el-GR" b="1" dirty="0">
                    <a:solidFill>
                      <a:srgbClr val="FF0000"/>
                    </a:solidFill>
                  </a:rPr>
                  <a:t>.</a:t>
                </a:r>
              </a:p>
              <a:p>
                <a:r>
                  <a:rPr lang="el-GR" b="1" dirty="0">
                    <a:solidFill>
                      <a:srgbClr val="FF0000"/>
                    </a:solidFill>
                  </a:rPr>
                  <a:t>			</a:t>
                </a:r>
                <a:r>
                  <a:rPr lang="el-GR" b="1" dirty="0" err="1">
                    <a:solidFill>
                      <a:srgbClr val="FF0000"/>
                    </a:solidFill>
                  </a:rPr>
                  <a:t>Βυ</a:t>
                </a:r>
                <a:r>
                  <a:rPr lang="en-US" b="1" dirty="0">
                    <a:solidFill>
                      <a:srgbClr val="FF0000"/>
                    </a:solidFill>
                  </a:rPr>
                  <a:t>q=Eq</a:t>
                </a:r>
              </a:p>
              <a:p>
                <a:r>
                  <a:rPr lang="el-GR" b="1" dirty="0">
                    <a:solidFill>
                      <a:srgbClr val="FF0000"/>
                    </a:solidFill>
                  </a:rPr>
                  <a:t>			υ=</a:t>
                </a:r>
                <a14:m>
                  <m:oMath xmlns:m="http://schemas.openxmlformats.org/officeDocument/2006/math">
                    <m:f>
                      <m:fPr>
                        <m:ctrlPr>
                          <a:rPr lang="el-GR" b="1" i="1">
                            <a:solidFill>
                              <a:srgbClr val="FF0000"/>
                            </a:solidFill>
                            <a:latin typeface="Cambria Math" panose="02040503050406030204" pitchFamily="18" charset="0"/>
                          </a:rPr>
                        </m:ctrlPr>
                      </m:fPr>
                      <m:num>
                        <m:r>
                          <a:rPr lang="el-GR" b="1">
                            <a:solidFill>
                              <a:srgbClr val="FF0000"/>
                            </a:solidFill>
                            <a:latin typeface="Cambria Math" panose="02040503050406030204" pitchFamily="18" charset="0"/>
                          </a:rPr>
                          <m:t>𝚬</m:t>
                        </m:r>
                      </m:num>
                      <m:den>
                        <m:r>
                          <a:rPr lang="el-GR" b="1">
                            <a:solidFill>
                              <a:srgbClr val="FF0000"/>
                            </a:solidFill>
                            <a:latin typeface="Cambria Math" panose="02040503050406030204" pitchFamily="18" charset="0"/>
                          </a:rPr>
                          <m:t>𝚩</m:t>
                        </m:r>
                      </m:den>
                    </m:f>
                  </m:oMath>
                </a14:m>
                <a:endParaRPr lang="el-GR" b="1" dirty="0">
                  <a:solidFill>
                    <a:srgbClr val="FF0000"/>
                  </a:solidFill>
                </a:endParaRPr>
              </a:p>
              <a:p>
                <a:endParaRPr lang="el-GR" sz="1350" dirty="0"/>
              </a:p>
              <a:p>
                <a:r>
                  <a:rPr lang="el-GR" sz="1350" dirty="0"/>
                  <a:t>Στην περίπτωση που εισέλθει δέσμη ηλεκτρικών φορτίων, τα οποία κάποια έχουν διαφορετικές ταχύτητες από το </a:t>
                </a:r>
                <a14:m>
                  <m:oMath xmlns:m="http://schemas.openxmlformats.org/officeDocument/2006/math">
                    <m:f>
                      <m:fPr>
                        <m:ctrlPr>
                          <a:rPr lang="el-GR" sz="1350" b="1" i="1">
                            <a:solidFill>
                              <a:srgbClr val="FF0000"/>
                            </a:solidFill>
                            <a:latin typeface="Cambria Math" panose="02040503050406030204" pitchFamily="18" charset="0"/>
                          </a:rPr>
                        </m:ctrlPr>
                      </m:fPr>
                      <m:num>
                        <m:r>
                          <a:rPr lang="el-GR" sz="1350" b="1">
                            <a:solidFill>
                              <a:srgbClr val="FF0000"/>
                            </a:solidFill>
                            <a:latin typeface="Cambria Math" panose="02040503050406030204" pitchFamily="18" charset="0"/>
                          </a:rPr>
                          <m:t>𝚬</m:t>
                        </m:r>
                      </m:num>
                      <m:den>
                        <m:r>
                          <a:rPr lang="el-GR" sz="1350" b="1">
                            <a:solidFill>
                              <a:srgbClr val="FF0000"/>
                            </a:solidFill>
                            <a:latin typeface="Cambria Math" panose="02040503050406030204" pitchFamily="18" charset="0"/>
                          </a:rPr>
                          <m:t>𝚩</m:t>
                        </m:r>
                      </m:den>
                    </m:f>
                  </m:oMath>
                </a14:m>
                <a:r>
                  <a:rPr lang="el-GR" sz="1350" dirty="0"/>
                  <a:t> , θα εξέλθουν από τα πεδία ανενόχλητα μόνο εκείνα για τα οποία </a:t>
                </a:r>
                <a:r>
                  <a:rPr lang="el-GR" sz="1350" dirty="0">
                    <a:solidFill>
                      <a:srgbClr val="FF0000"/>
                    </a:solidFill>
                  </a:rPr>
                  <a:t>υ=</a:t>
                </a:r>
                <a:r>
                  <a:rPr lang="el-GR" sz="1350" b="1" dirty="0">
                    <a:solidFill>
                      <a:srgbClr val="FF0000"/>
                    </a:solidFill>
                  </a:rPr>
                  <a:t> </a:t>
                </a:r>
                <a14:m>
                  <m:oMath xmlns:m="http://schemas.openxmlformats.org/officeDocument/2006/math">
                    <m:f>
                      <m:fPr>
                        <m:ctrlPr>
                          <a:rPr lang="el-GR" sz="1350" b="1" i="1">
                            <a:solidFill>
                              <a:srgbClr val="FF0000"/>
                            </a:solidFill>
                            <a:latin typeface="Cambria Math" panose="02040503050406030204" pitchFamily="18" charset="0"/>
                          </a:rPr>
                        </m:ctrlPr>
                      </m:fPr>
                      <m:num>
                        <m:r>
                          <a:rPr lang="el-GR" sz="1350" b="1">
                            <a:solidFill>
                              <a:srgbClr val="FF0000"/>
                            </a:solidFill>
                            <a:latin typeface="Cambria Math" panose="02040503050406030204" pitchFamily="18" charset="0"/>
                          </a:rPr>
                          <m:t>𝚬</m:t>
                        </m:r>
                      </m:num>
                      <m:den>
                        <m:r>
                          <a:rPr lang="el-GR" sz="1350" b="1">
                            <a:solidFill>
                              <a:srgbClr val="FF0000"/>
                            </a:solidFill>
                            <a:latin typeface="Cambria Math" panose="02040503050406030204" pitchFamily="18" charset="0"/>
                          </a:rPr>
                          <m:t>𝚩</m:t>
                        </m:r>
                      </m:den>
                    </m:f>
                  </m:oMath>
                </a14:m>
                <a:r>
                  <a:rPr lang="el-GR" sz="1350" dirty="0"/>
                  <a:t>.</a:t>
                </a:r>
              </a:p>
              <a:p>
                <a:r>
                  <a:rPr lang="el-GR" sz="1350" dirty="0"/>
                  <a:t>Μία τέτοια διάταξη λέγεται «</a:t>
                </a:r>
                <a:r>
                  <a:rPr lang="el-GR" sz="1350" dirty="0" err="1"/>
                  <a:t>επιλογέας</a:t>
                </a:r>
                <a:r>
                  <a:rPr lang="el-GR" sz="1350" dirty="0"/>
                  <a:t> ταχυτήτων» ή «φίλτρο ταχυτήτων», γιατί επιτρέπει να απομονώσουμε μόνο τα </a:t>
                </a:r>
                <a:r>
                  <a:rPr lang="el-GR" sz="1350" dirty="0" err="1"/>
                  <a:t>σωματίσια</a:t>
                </a:r>
                <a:r>
                  <a:rPr lang="el-GR" sz="1350" dirty="0"/>
                  <a:t> ορισμένης ταχύτητας.</a:t>
                </a:r>
                <a:endParaRPr lang="en-GB" sz="1350" dirty="0"/>
              </a:p>
            </p:txBody>
          </p:sp>
        </mc:Choice>
        <mc:Fallback>
          <p:sp>
            <p:nvSpPr>
              <p:cNvPr id="11" name="TextBox 10">
                <a:extLst>
                  <a:ext uri="{FF2B5EF4-FFF2-40B4-BE49-F238E27FC236}">
                    <a16:creationId xmlns:a16="http://schemas.microsoft.com/office/drawing/2014/main" id="{60A0D95B-F757-D30C-C07F-3ECE0ABECA5F}"/>
                  </a:ext>
                </a:extLst>
              </p:cNvPr>
              <p:cNvSpPr txBox="1">
                <a:spLocks noRot="1" noChangeAspect="1" noMove="1" noResize="1" noEditPoints="1" noAdjustHandles="1" noChangeArrowheads="1" noChangeShapeType="1" noTextEdit="1"/>
              </p:cNvSpPr>
              <p:nvPr/>
            </p:nvSpPr>
            <p:spPr>
              <a:xfrm>
                <a:off x="2980097" y="1410149"/>
                <a:ext cx="4852613" cy="4340868"/>
              </a:xfrm>
              <a:prstGeom prst="rect">
                <a:avLst/>
              </a:prstGeom>
              <a:blipFill>
                <a:blip r:embed="rId4"/>
                <a:stretch>
                  <a:fillRect l="-377" t="-140" r="-126" b="-562"/>
                </a:stretch>
              </a:blipFill>
            </p:spPr>
            <p:txBody>
              <a:bodyPr/>
              <a:lstStyle/>
              <a:p>
                <a:r>
                  <a:rPr lang="en-GB">
                    <a:noFill/>
                  </a:rPr>
                  <a:t> </a:t>
                </a:r>
              </a:p>
            </p:txBody>
          </p:sp>
        </mc:Fallback>
      </mc:AlternateContent>
    </p:spTree>
    <p:extLst>
      <p:ext uri="{BB962C8B-B14F-4D97-AF65-F5344CB8AC3E}">
        <p14:creationId xmlns:p14="http://schemas.microsoft.com/office/powerpoint/2010/main" val="9724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5806C8B7-A2D0-5387-7593-6C2149DB244F}"/>
              </a:ext>
            </a:extLst>
          </p:cNvPr>
          <p:cNvPicPr>
            <a:picLocks noChangeAspect="1"/>
          </p:cNvPicPr>
          <p:nvPr/>
        </p:nvPicPr>
        <p:blipFill>
          <a:blip r:embed="rId2"/>
          <a:stretch>
            <a:fillRect/>
          </a:stretch>
        </p:blipFill>
        <p:spPr>
          <a:xfrm>
            <a:off x="2234055" y="1218724"/>
            <a:ext cx="4793456" cy="1585913"/>
          </a:xfrm>
          <a:prstGeom prst="rect">
            <a:avLst/>
          </a:prstGeom>
        </p:spPr>
      </p:pic>
      <p:pic>
        <p:nvPicPr>
          <p:cNvPr id="5" name="Εικόνα 4">
            <a:extLst>
              <a:ext uri="{FF2B5EF4-FFF2-40B4-BE49-F238E27FC236}">
                <a16:creationId xmlns:a16="http://schemas.microsoft.com/office/drawing/2014/main" id="{861D0D21-1D97-780F-2540-EDB50656727C}"/>
              </a:ext>
            </a:extLst>
          </p:cNvPr>
          <p:cNvPicPr>
            <a:picLocks noChangeAspect="1"/>
          </p:cNvPicPr>
          <p:nvPr/>
        </p:nvPicPr>
        <p:blipFill>
          <a:blip r:embed="rId3"/>
          <a:stretch>
            <a:fillRect/>
          </a:stretch>
        </p:blipFill>
        <p:spPr>
          <a:xfrm>
            <a:off x="2234055" y="2956085"/>
            <a:ext cx="4836319" cy="1507331"/>
          </a:xfrm>
          <a:prstGeom prst="rect">
            <a:avLst/>
          </a:prstGeom>
        </p:spPr>
      </p:pic>
      <p:pic>
        <p:nvPicPr>
          <p:cNvPr id="7" name="Εικόνα 6">
            <a:extLst>
              <a:ext uri="{FF2B5EF4-FFF2-40B4-BE49-F238E27FC236}">
                <a16:creationId xmlns:a16="http://schemas.microsoft.com/office/drawing/2014/main" id="{37E9C67D-5E2D-75FB-BFBC-6CCDDEA748BB}"/>
              </a:ext>
            </a:extLst>
          </p:cNvPr>
          <p:cNvPicPr>
            <a:picLocks noChangeAspect="1"/>
          </p:cNvPicPr>
          <p:nvPr/>
        </p:nvPicPr>
        <p:blipFill>
          <a:blip r:embed="rId4"/>
          <a:stretch>
            <a:fillRect/>
          </a:stretch>
        </p:blipFill>
        <p:spPr>
          <a:xfrm>
            <a:off x="2846921" y="4676401"/>
            <a:ext cx="3567723" cy="1031632"/>
          </a:xfrm>
          <a:prstGeom prst="rect">
            <a:avLst/>
          </a:prstGeom>
        </p:spPr>
      </p:pic>
    </p:spTree>
    <p:extLst>
      <p:ext uri="{BB962C8B-B14F-4D97-AF65-F5344CB8AC3E}">
        <p14:creationId xmlns:p14="http://schemas.microsoft.com/office/powerpoint/2010/main" val="4204767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Εικόνα 11">
            <a:extLst>
              <a:ext uri="{FF2B5EF4-FFF2-40B4-BE49-F238E27FC236}">
                <a16:creationId xmlns:a16="http://schemas.microsoft.com/office/drawing/2014/main" id="{E8FF401A-2518-635B-084A-3F2746533973}"/>
              </a:ext>
            </a:extLst>
          </p:cNvPr>
          <p:cNvPicPr>
            <a:picLocks noChangeAspect="1"/>
          </p:cNvPicPr>
          <p:nvPr/>
        </p:nvPicPr>
        <p:blipFill>
          <a:blip r:embed="rId2"/>
          <a:stretch>
            <a:fillRect/>
          </a:stretch>
        </p:blipFill>
        <p:spPr>
          <a:xfrm>
            <a:off x="-46383" y="831124"/>
            <a:ext cx="9178179" cy="5169626"/>
          </a:xfrm>
          <a:prstGeom prst="rect">
            <a:avLst/>
          </a:prstGeom>
        </p:spPr>
      </p:pic>
      <p:sp>
        <p:nvSpPr>
          <p:cNvPr id="4" name="TextBox 3">
            <a:extLst>
              <a:ext uri="{FF2B5EF4-FFF2-40B4-BE49-F238E27FC236}">
                <a16:creationId xmlns:a16="http://schemas.microsoft.com/office/drawing/2014/main" id="{CFAA20DD-70F7-C269-3661-454D1339783D}"/>
              </a:ext>
            </a:extLst>
          </p:cNvPr>
          <p:cNvSpPr txBox="1"/>
          <p:nvPr/>
        </p:nvSpPr>
        <p:spPr>
          <a:xfrm>
            <a:off x="-176348" y="5182076"/>
            <a:ext cx="9320348" cy="553998"/>
          </a:xfrm>
          <a:prstGeom prst="rect">
            <a:avLst/>
          </a:prstGeom>
          <a:noFill/>
        </p:spPr>
        <p:txBody>
          <a:bodyPr wrap="square" rtlCol="0">
            <a:spAutoFit/>
          </a:bodyPr>
          <a:lstStyle/>
          <a:p>
            <a:pPr lvl="1" algn="ctr"/>
            <a:r>
              <a:rPr lang="el-GR" sz="3000" b="1" dirty="0">
                <a:solidFill>
                  <a:srgbClr val="FFFF00"/>
                </a:solidFill>
              </a:rPr>
              <a:t>ΤΟ ΠΕΙΡΑΜΑ ΤΟΥ </a:t>
            </a:r>
            <a:r>
              <a:rPr lang="en-US" sz="3000" b="1" dirty="0">
                <a:solidFill>
                  <a:srgbClr val="FFFF00"/>
                </a:solidFill>
              </a:rPr>
              <a:t>THOMSON </a:t>
            </a:r>
            <a:r>
              <a:rPr lang="el-GR" sz="3000" b="1" dirty="0">
                <a:solidFill>
                  <a:srgbClr val="FFFF00"/>
                </a:solidFill>
              </a:rPr>
              <a:t>ΚΑΙ Η ΜΕΤΡΗΣΗ ΤΟΥ </a:t>
            </a:r>
            <a:r>
              <a:rPr lang="en-US" sz="3000" b="1" dirty="0">
                <a:solidFill>
                  <a:srgbClr val="FFFF00"/>
                </a:solidFill>
              </a:rPr>
              <a:t>e/m</a:t>
            </a:r>
            <a:endParaRPr lang="en-GB" sz="3000" b="1" dirty="0">
              <a:solidFill>
                <a:srgbClr val="FFFF00"/>
              </a:solidFill>
            </a:endParaRPr>
          </a:p>
        </p:txBody>
      </p:sp>
      <p:sp>
        <p:nvSpPr>
          <p:cNvPr id="16" name="TextBox 15">
            <a:extLst>
              <a:ext uri="{FF2B5EF4-FFF2-40B4-BE49-F238E27FC236}">
                <a16:creationId xmlns:a16="http://schemas.microsoft.com/office/drawing/2014/main" id="{674BD512-D834-3358-2FDE-463DAF1C5BE2}"/>
              </a:ext>
            </a:extLst>
          </p:cNvPr>
          <p:cNvSpPr txBox="1"/>
          <p:nvPr/>
        </p:nvSpPr>
        <p:spPr>
          <a:xfrm>
            <a:off x="97972" y="800712"/>
            <a:ext cx="5342708" cy="507831"/>
          </a:xfrm>
          <a:prstGeom prst="rect">
            <a:avLst/>
          </a:prstGeom>
          <a:noFill/>
        </p:spPr>
        <p:txBody>
          <a:bodyPr wrap="square" rtlCol="0">
            <a:spAutoFit/>
          </a:bodyPr>
          <a:lstStyle/>
          <a:p>
            <a:r>
              <a:rPr lang="el-GR" sz="1350" b="1" dirty="0">
                <a:solidFill>
                  <a:schemeClr val="bg1"/>
                </a:solidFill>
              </a:rPr>
              <a:t>Ο </a:t>
            </a:r>
            <a:r>
              <a:rPr lang="en-US" sz="1350" b="1" dirty="0">
                <a:solidFill>
                  <a:schemeClr val="bg1"/>
                </a:solidFill>
              </a:rPr>
              <a:t>Sir Joseph Thomson </a:t>
            </a:r>
            <a:r>
              <a:rPr lang="el-GR" sz="1350" b="1" dirty="0">
                <a:solidFill>
                  <a:schemeClr val="bg1"/>
                </a:solidFill>
              </a:rPr>
              <a:t>εκτελεί το πείραμα στο εργαστήριο του </a:t>
            </a:r>
            <a:r>
              <a:rPr lang="en-US" sz="1350" b="1" dirty="0">
                <a:solidFill>
                  <a:schemeClr val="bg1"/>
                </a:solidFill>
              </a:rPr>
              <a:t>Cavendish Cambridge </a:t>
            </a:r>
            <a:endParaRPr lang="en-GB" sz="1350" b="1" dirty="0">
              <a:solidFill>
                <a:schemeClr val="bg1"/>
              </a:solidFill>
            </a:endParaRPr>
          </a:p>
        </p:txBody>
      </p:sp>
    </p:spTree>
    <p:extLst>
      <p:ext uri="{BB962C8B-B14F-4D97-AF65-F5344CB8AC3E}">
        <p14:creationId xmlns:p14="http://schemas.microsoft.com/office/powerpoint/2010/main" val="1003293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E73D4F22-4330-8CE8-484D-0EA16A8D5893}"/>
              </a:ext>
            </a:extLst>
          </p:cNvPr>
          <p:cNvPicPr>
            <a:picLocks noChangeAspect="1"/>
          </p:cNvPicPr>
          <p:nvPr/>
        </p:nvPicPr>
        <p:blipFill>
          <a:blip r:embed="rId2"/>
          <a:stretch>
            <a:fillRect/>
          </a:stretch>
        </p:blipFill>
        <p:spPr>
          <a:xfrm>
            <a:off x="2553488" y="3971415"/>
            <a:ext cx="1907381" cy="678656"/>
          </a:xfrm>
          <a:prstGeom prst="rect">
            <a:avLst/>
          </a:prstGeom>
        </p:spPr>
      </p:pic>
      <p:sp>
        <p:nvSpPr>
          <p:cNvPr id="5" name="TextBox 4">
            <a:extLst>
              <a:ext uri="{FF2B5EF4-FFF2-40B4-BE49-F238E27FC236}">
                <a16:creationId xmlns:a16="http://schemas.microsoft.com/office/drawing/2014/main" id="{F175C130-E228-CD91-D6C2-9AA145565676}"/>
              </a:ext>
            </a:extLst>
          </p:cNvPr>
          <p:cNvSpPr txBox="1"/>
          <p:nvPr/>
        </p:nvSpPr>
        <p:spPr>
          <a:xfrm>
            <a:off x="607262" y="1230087"/>
            <a:ext cx="7707213" cy="507831"/>
          </a:xfrm>
          <a:prstGeom prst="rect">
            <a:avLst/>
          </a:prstGeom>
          <a:noFill/>
        </p:spPr>
        <p:txBody>
          <a:bodyPr wrap="square">
            <a:spAutoFit/>
          </a:bodyPr>
          <a:lstStyle/>
          <a:p>
            <a:r>
              <a:rPr lang="el-GR" sz="1350" dirty="0"/>
              <a:t>Με του πείραμά του ο</a:t>
            </a:r>
            <a:r>
              <a:rPr lang="en-US" sz="1350" dirty="0"/>
              <a:t> J.J.</a:t>
            </a:r>
            <a:r>
              <a:rPr lang="el-GR" sz="1350" dirty="0"/>
              <a:t> </a:t>
            </a:r>
            <a:r>
              <a:rPr lang="en-US" sz="1350" dirty="0"/>
              <a:t>Thomson,</a:t>
            </a:r>
            <a:r>
              <a:rPr lang="el-GR" sz="1350" dirty="0"/>
              <a:t> απέδειξε την ύπαρξη του ηλεκτρονίου</a:t>
            </a:r>
            <a:r>
              <a:rPr lang="en-US" sz="1350" dirty="0"/>
              <a:t>. </a:t>
            </a:r>
            <a:r>
              <a:rPr lang="el-GR" sz="1350" dirty="0"/>
              <a:t>Το πείραμα έγινε στο εργαστήριο του </a:t>
            </a:r>
            <a:r>
              <a:rPr lang="en-US" sz="1350" dirty="0"/>
              <a:t>Cavendish </a:t>
            </a:r>
            <a:r>
              <a:rPr lang="el-GR" sz="1350" dirty="0"/>
              <a:t>του</a:t>
            </a:r>
            <a:r>
              <a:rPr lang="en-US" sz="1350" dirty="0"/>
              <a:t>  Cambridge </a:t>
            </a:r>
            <a:r>
              <a:rPr lang="el-GR" sz="1350" dirty="0"/>
              <a:t>σε μία συσκευή παρόμοια με του παρακάτω σχήματος το 1897.</a:t>
            </a:r>
            <a:endParaRPr lang="en-US" sz="1350" dirty="0"/>
          </a:p>
        </p:txBody>
      </p:sp>
      <p:pic>
        <p:nvPicPr>
          <p:cNvPr id="6" name="Εικόνα 5">
            <a:extLst>
              <a:ext uri="{FF2B5EF4-FFF2-40B4-BE49-F238E27FC236}">
                <a16:creationId xmlns:a16="http://schemas.microsoft.com/office/drawing/2014/main" id="{019F71DA-97C9-2A3A-2FC2-9716FBAD9CCD}"/>
              </a:ext>
            </a:extLst>
          </p:cNvPr>
          <p:cNvPicPr>
            <a:picLocks noChangeAspect="1"/>
          </p:cNvPicPr>
          <p:nvPr/>
        </p:nvPicPr>
        <p:blipFill>
          <a:blip r:embed="rId3"/>
          <a:stretch>
            <a:fillRect/>
          </a:stretch>
        </p:blipFill>
        <p:spPr>
          <a:xfrm>
            <a:off x="1791302" y="2246362"/>
            <a:ext cx="4572000" cy="1785471"/>
          </a:xfrm>
          <a:prstGeom prst="rect">
            <a:avLst/>
          </a:prstGeom>
        </p:spPr>
      </p:pic>
      <p:pic>
        <p:nvPicPr>
          <p:cNvPr id="8" name="Εικόνα 7">
            <a:extLst>
              <a:ext uri="{FF2B5EF4-FFF2-40B4-BE49-F238E27FC236}">
                <a16:creationId xmlns:a16="http://schemas.microsoft.com/office/drawing/2014/main" id="{97F3A2D7-35E2-421D-8E99-3AD8211CA59A}"/>
              </a:ext>
            </a:extLst>
          </p:cNvPr>
          <p:cNvPicPr>
            <a:picLocks noChangeAspect="1"/>
          </p:cNvPicPr>
          <p:nvPr/>
        </p:nvPicPr>
        <p:blipFill>
          <a:blip r:embed="rId4"/>
          <a:stretch>
            <a:fillRect/>
          </a:stretch>
        </p:blipFill>
        <p:spPr>
          <a:xfrm>
            <a:off x="2524913" y="4563360"/>
            <a:ext cx="1935956" cy="328613"/>
          </a:xfrm>
          <a:prstGeom prst="rect">
            <a:avLst/>
          </a:prstGeom>
        </p:spPr>
      </p:pic>
      <p:pic>
        <p:nvPicPr>
          <p:cNvPr id="10" name="Εικόνα 9">
            <a:extLst>
              <a:ext uri="{FF2B5EF4-FFF2-40B4-BE49-F238E27FC236}">
                <a16:creationId xmlns:a16="http://schemas.microsoft.com/office/drawing/2014/main" id="{910F3120-9866-102A-AF5F-280944CF7A15}"/>
              </a:ext>
            </a:extLst>
          </p:cNvPr>
          <p:cNvPicPr>
            <a:picLocks noChangeAspect="1"/>
          </p:cNvPicPr>
          <p:nvPr/>
        </p:nvPicPr>
        <p:blipFill>
          <a:blip r:embed="rId5"/>
          <a:stretch>
            <a:fillRect/>
          </a:stretch>
        </p:blipFill>
        <p:spPr>
          <a:xfrm>
            <a:off x="2746368" y="4891973"/>
            <a:ext cx="1521619" cy="292894"/>
          </a:xfrm>
          <a:prstGeom prst="rect">
            <a:avLst/>
          </a:prstGeom>
        </p:spPr>
      </p:pic>
      <p:pic>
        <p:nvPicPr>
          <p:cNvPr id="12" name="Εικόνα 11">
            <a:extLst>
              <a:ext uri="{FF2B5EF4-FFF2-40B4-BE49-F238E27FC236}">
                <a16:creationId xmlns:a16="http://schemas.microsoft.com/office/drawing/2014/main" id="{6E5602FD-E3D1-734E-8A1D-03AC3EAB102D}"/>
              </a:ext>
            </a:extLst>
          </p:cNvPr>
          <p:cNvPicPr>
            <a:picLocks noChangeAspect="1"/>
          </p:cNvPicPr>
          <p:nvPr/>
        </p:nvPicPr>
        <p:blipFill>
          <a:blip r:embed="rId6"/>
          <a:stretch>
            <a:fillRect/>
          </a:stretch>
        </p:blipFill>
        <p:spPr>
          <a:xfrm>
            <a:off x="1953816" y="5133319"/>
            <a:ext cx="5236369" cy="328613"/>
          </a:xfrm>
          <a:prstGeom prst="rect">
            <a:avLst/>
          </a:prstGeom>
        </p:spPr>
      </p:pic>
    </p:spTree>
    <p:extLst>
      <p:ext uri="{BB962C8B-B14F-4D97-AF65-F5344CB8AC3E}">
        <p14:creationId xmlns:p14="http://schemas.microsoft.com/office/powerpoint/2010/main" val="2293696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D25AE33D-C55A-7329-2B8C-4722A072C303}"/>
              </a:ext>
            </a:extLst>
          </p:cNvPr>
          <p:cNvPicPr>
            <a:picLocks noChangeAspect="1"/>
          </p:cNvPicPr>
          <p:nvPr/>
        </p:nvPicPr>
        <p:blipFill>
          <a:blip r:embed="rId2"/>
          <a:stretch>
            <a:fillRect/>
          </a:stretch>
        </p:blipFill>
        <p:spPr>
          <a:xfrm>
            <a:off x="2648528" y="938917"/>
            <a:ext cx="3700463" cy="2250281"/>
          </a:xfrm>
          <a:prstGeom prst="rect">
            <a:avLst/>
          </a:prstGeom>
        </p:spPr>
      </p:pic>
      <p:sp>
        <p:nvSpPr>
          <p:cNvPr id="4" name="TextBox 3">
            <a:extLst>
              <a:ext uri="{FF2B5EF4-FFF2-40B4-BE49-F238E27FC236}">
                <a16:creationId xmlns:a16="http://schemas.microsoft.com/office/drawing/2014/main" id="{F9F4CC0A-8F64-9F95-EE35-D90DC5FE0229}"/>
              </a:ext>
            </a:extLst>
          </p:cNvPr>
          <p:cNvSpPr txBox="1"/>
          <p:nvPr/>
        </p:nvSpPr>
        <p:spPr>
          <a:xfrm>
            <a:off x="2890675" y="3189198"/>
            <a:ext cx="2638864" cy="300082"/>
          </a:xfrm>
          <a:prstGeom prst="rect">
            <a:avLst/>
          </a:prstGeom>
          <a:noFill/>
        </p:spPr>
        <p:txBody>
          <a:bodyPr wrap="none" rtlCol="0">
            <a:spAutoFit/>
          </a:bodyPr>
          <a:lstStyle/>
          <a:p>
            <a:r>
              <a:rPr lang="el-GR" sz="1050" b="1" dirty="0"/>
              <a:t>Η συσκευή που χρησιμοποίησε ο </a:t>
            </a:r>
            <a:r>
              <a:rPr lang="en-US" sz="1050" b="1" dirty="0"/>
              <a:t>Thomson</a:t>
            </a:r>
            <a:r>
              <a:rPr lang="en-US" sz="1350" dirty="0"/>
              <a:t>.</a:t>
            </a:r>
            <a:endParaRPr lang="en-GB" sz="1350" dirty="0"/>
          </a:p>
        </p:txBody>
      </p:sp>
      <p:sp>
        <p:nvSpPr>
          <p:cNvPr id="5" name="TextBox 4">
            <a:extLst>
              <a:ext uri="{FF2B5EF4-FFF2-40B4-BE49-F238E27FC236}">
                <a16:creationId xmlns:a16="http://schemas.microsoft.com/office/drawing/2014/main" id="{80EEA1D4-18C8-7638-A070-E5440AC583E9}"/>
              </a:ext>
            </a:extLst>
          </p:cNvPr>
          <p:cNvSpPr txBox="1"/>
          <p:nvPr/>
        </p:nvSpPr>
        <p:spPr>
          <a:xfrm>
            <a:off x="731520" y="3620045"/>
            <a:ext cx="7757752" cy="1546577"/>
          </a:xfrm>
          <a:prstGeom prst="rect">
            <a:avLst/>
          </a:prstGeom>
          <a:noFill/>
        </p:spPr>
        <p:txBody>
          <a:bodyPr wrap="square" rtlCol="0">
            <a:spAutoFit/>
          </a:bodyPr>
          <a:lstStyle/>
          <a:p>
            <a:r>
              <a:rPr lang="el-GR" sz="1350" dirty="0"/>
              <a:t>Ο </a:t>
            </a:r>
            <a:r>
              <a:rPr lang="en-US" sz="1350" b="1" dirty="0"/>
              <a:t>Thomson</a:t>
            </a:r>
            <a:r>
              <a:rPr lang="el-GR" sz="1350" dirty="0"/>
              <a:t> βρήκε ότι το πηλίκο αυτό είχε πάντα την ίδια τιμή, ανεξάρτητα από το υλικό της καθόδου</a:t>
            </a:r>
            <a:r>
              <a:rPr lang="en-GB" sz="1350"/>
              <a:t> </a:t>
            </a:r>
            <a:r>
              <a:rPr lang="el-GR" sz="1350"/>
              <a:t>ή </a:t>
            </a:r>
            <a:r>
              <a:rPr lang="el-GR" sz="1350" dirty="0"/>
              <a:t>οποιαδήποτε άλλη συνθήκη του πειράματος.  ΄</a:t>
            </a:r>
            <a:r>
              <a:rPr lang="el-GR" sz="1350" dirty="0" err="1"/>
              <a:t>Ετσι</a:t>
            </a:r>
            <a:r>
              <a:rPr lang="el-GR" sz="1350" dirty="0"/>
              <a:t> συμπέρανε ότι τα σωματίδια της δέσμης, που ονόμασε ηλεκτρόνια, είναι κοινό συστατικό όλης της ύλης.</a:t>
            </a:r>
          </a:p>
          <a:p>
            <a:r>
              <a:rPr lang="el-GR" sz="1350" dirty="0"/>
              <a:t>Στον </a:t>
            </a:r>
            <a:r>
              <a:rPr lang="en-US" sz="1350" b="1" dirty="0"/>
              <a:t>Thomson</a:t>
            </a:r>
            <a:r>
              <a:rPr lang="el-GR" sz="1350" dirty="0"/>
              <a:t>  αποδίδεται η ανακάλυψη του ηλεκτρονίου. Η τιμή που μέτρησε του</a:t>
            </a:r>
            <a:r>
              <a:rPr lang="en-US" sz="1350" dirty="0"/>
              <a:t> </a:t>
            </a:r>
            <a:r>
              <a:rPr lang="el-GR" sz="1350" dirty="0"/>
              <a:t>πηλίκου </a:t>
            </a:r>
            <a:r>
              <a:rPr lang="en-US" sz="1350" dirty="0"/>
              <a:t>e/m</a:t>
            </a:r>
            <a:r>
              <a:rPr lang="el-GR" sz="1350" dirty="0"/>
              <a:t> είναι:</a:t>
            </a:r>
          </a:p>
          <a:p>
            <a:endParaRPr lang="en-GB" sz="1350" dirty="0"/>
          </a:p>
          <a:p>
            <a:r>
              <a:rPr lang="el-GR" sz="1350" dirty="0"/>
              <a:t>Ο </a:t>
            </a:r>
            <a:r>
              <a:rPr lang="en-US" sz="1350" b="1" dirty="0"/>
              <a:t>Thomson</a:t>
            </a:r>
            <a:r>
              <a:rPr lang="el-GR" sz="1350" dirty="0"/>
              <a:t>  απέδωσε τη μεγάλη τιμή του πηλίκου στη «μικρότητα της μάζας </a:t>
            </a:r>
            <a:r>
              <a:rPr lang="en-US" sz="1350" dirty="0"/>
              <a:t>m</a:t>
            </a:r>
            <a:r>
              <a:rPr lang="el-GR" sz="1350" dirty="0"/>
              <a:t> ή στο μεγάλο φορτίο ή στο συνδυασμό και των δύο».</a:t>
            </a:r>
          </a:p>
        </p:txBody>
      </p:sp>
      <p:pic>
        <p:nvPicPr>
          <p:cNvPr id="7" name="Εικόνα 6">
            <a:extLst>
              <a:ext uri="{FF2B5EF4-FFF2-40B4-BE49-F238E27FC236}">
                <a16:creationId xmlns:a16="http://schemas.microsoft.com/office/drawing/2014/main" id="{710358E1-C22A-4667-35BC-C63DFFC1D72C}"/>
              </a:ext>
            </a:extLst>
          </p:cNvPr>
          <p:cNvPicPr>
            <a:picLocks noChangeAspect="1"/>
          </p:cNvPicPr>
          <p:nvPr/>
        </p:nvPicPr>
        <p:blipFill>
          <a:blip r:embed="rId3"/>
          <a:stretch>
            <a:fillRect/>
          </a:stretch>
        </p:blipFill>
        <p:spPr>
          <a:xfrm>
            <a:off x="2979615" y="4485166"/>
            <a:ext cx="2257425" cy="257175"/>
          </a:xfrm>
          <a:prstGeom prst="rect">
            <a:avLst/>
          </a:prstGeom>
        </p:spPr>
      </p:pic>
    </p:spTree>
    <p:extLst>
      <p:ext uri="{BB962C8B-B14F-4D97-AF65-F5344CB8AC3E}">
        <p14:creationId xmlns:p14="http://schemas.microsoft.com/office/powerpoint/2010/main" val="1459784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71B9C5-0FC8-8403-4832-2A5CDE2B7607}"/>
              </a:ext>
            </a:extLst>
          </p:cNvPr>
          <p:cNvSpPr txBox="1"/>
          <p:nvPr/>
        </p:nvSpPr>
        <p:spPr>
          <a:xfrm>
            <a:off x="947057" y="3942514"/>
            <a:ext cx="6590212" cy="1131079"/>
          </a:xfrm>
          <a:prstGeom prst="rect">
            <a:avLst/>
          </a:prstGeom>
          <a:noFill/>
        </p:spPr>
        <p:txBody>
          <a:bodyPr wrap="square">
            <a:spAutoFit/>
          </a:bodyPr>
          <a:lstStyle/>
          <a:p>
            <a:r>
              <a:rPr lang="el-GR" sz="1350" dirty="0"/>
              <a:t>Δεκαπέντε χρόνια μετά, ο </a:t>
            </a:r>
            <a:r>
              <a:rPr lang="en-US" sz="1350" b="1" dirty="0">
                <a:solidFill>
                  <a:srgbClr val="FF0000"/>
                </a:solidFill>
              </a:rPr>
              <a:t>Millikan </a:t>
            </a:r>
            <a:r>
              <a:rPr lang="el-GR" sz="1350" dirty="0"/>
              <a:t>υπολόγισε το στοιχειώδες ηλεκτρικό φορτίο </a:t>
            </a:r>
            <a:r>
              <a:rPr lang="en-US" sz="1350" dirty="0"/>
              <a:t>e</a:t>
            </a:r>
            <a:r>
              <a:rPr lang="el-GR" sz="1350" dirty="0"/>
              <a:t> και με την τιμή του πηλίκου </a:t>
            </a:r>
            <a:r>
              <a:rPr lang="en-US" sz="1350" dirty="0"/>
              <a:t>e/m</a:t>
            </a:r>
            <a:r>
              <a:rPr lang="el-GR" sz="1350" dirty="0"/>
              <a:t> , που υπολόγισε ο </a:t>
            </a:r>
            <a:r>
              <a:rPr lang="en-US" sz="1350" dirty="0"/>
              <a:t>Thomson</a:t>
            </a:r>
            <a:r>
              <a:rPr lang="el-GR" sz="1350" dirty="0"/>
              <a:t>, έγινε δυνατός ο υπολογισμός της μάζας </a:t>
            </a:r>
            <a:r>
              <a:rPr lang="el-GR" sz="1350"/>
              <a:t>του ηλεκτρονίου </a:t>
            </a:r>
            <a:endParaRPr lang="el-GR" sz="1350" dirty="0"/>
          </a:p>
          <a:p>
            <a:endParaRPr lang="el-GR" sz="1350" dirty="0">
              <a:solidFill>
                <a:srgbClr val="FF0000"/>
              </a:solidFill>
            </a:endParaRPr>
          </a:p>
          <a:p>
            <a:r>
              <a:rPr lang="el-GR" sz="1350" b="1" dirty="0"/>
              <a:t>Για</a:t>
            </a:r>
            <a:r>
              <a:rPr lang="el-GR" sz="1350" b="1" dirty="0">
                <a:solidFill>
                  <a:srgbClr val="FF0000"/>
                </a:solidFill>
              </a:rPr>
              <a:t> </a:t>
            </a:r>
            <a:r>
              <a:rPr lang="el-GR" sz="1350" b="1" dirty="0"/>
              <a:t>την εργασία του αυτή ο </a:t>
            </a:r>
            <a:r>
              <a:rPr lang="en-US" sz="1350" b="1" dirty="0"/>
              <a:t>Thomson</a:t>
            </a:r>
            <a:r>
              <a:rPr lang="el-GR" sz="1350" b="1" dirty="0"/>
              <a:t> τιμήθηκε με το βραβείο Νόμπελ</a:t>
            </a:r>
            <a:r>
              <a:rPr lang="en-US" sz="1350" b="1" dirty="0"/>
              <a:t> 1906.</a:t>
            </a:r>
            <a:r>
              <a:rPr lang="el-GR" sz="1350" b="1" dirty="0"/>
              <a:t> </a:t>
            </a:r>
            <a:endParaRPr lang="en-GB" sz="1350" b="1" dirty="0"/>
          </a:p>
        </p:txBody>
      </p:sp>
      <p:sp>
        <p:nvSpPr>
          <p:cNvPr id="6" name="TextBox 5">
            <a:extLst>
              <a:ext uri="{FF2B5EF4-FFF2-40B4-BE49-F238E27FC236}">
                <a16:creationId xmlns:a16="http://schemas.microsoft.com/office/drawing/2014/main" id="{B1AF1114-E6C8-4E05-3729-A946136EA369}"/>
              </a:ext>
            </a:extLst>
          </p:cNvPr>
          <p:cNvSpPr txBox="1"/>
          <p:nvPr/>
        </p:nvSpPr>
        <p:spPr>
          <a:xfrm>
            <a:off x="947057" y="5062975"/>
            <a:ext cx="6064083" cy="300082"/>
          </a:xfrm>
          <a:prstGeom prst="rect">
            <a:avLst/>
          </a:prstGeom>
          <a:noFill/>
        </p:spPr>
        <p:txBody>
          <a:bodyPr wrap="square">
            <a:spAutoFit/>
          </a:bodyPr>
          <a:lstStyle/>
          <a:p>
            <a:r>
              <a:rPr lang="el-GR" sz="1350" b="1" dirty="0"/>
              <a:t>Για την εργασία του αυτή ο </a:t>
            </a:r>
            <a:r>
              <a:rPr lang="el-GR" sz="1350" b="1" dirty="0" err="1"/>
              <a:t>Millikan</a:t>
            </a:r>
            <a:r>
              <a:rPr lang="el-GR" sz="1350" dirty="0"/>
              <a:t> </a:t>
            </a:r>
            <a:r>
              <a:rPr lang="el-GR" sz="1350" b="1" dirty="0"/>
              <a:t>τιμήθηκε το 1923  με το βραβείο Νόμπελ</a:t>
            </a:r>
            <a:r>
              <a:rPr lang="el-GR" sz="1350" dirty="0"/>
              <a:t>.</a:t>
            </a:r>
            <a:endParaRPr lang="en-GB" sz="1350" dirty="0"/>
          </a:p>
        </p:txBody>
      </p:sp>
      <p:pic>
        <p:nvPicPr>
          <p:cNvPr id="7" name="Εικόνα 6">
            <a:extLst>
              <a:ext uri="{FF2B5EF4-FFF2-40B4-BE49-F238E27FC236}">
                <a16:creationId xmlns:a16="http://schemas.microsoft.com/office/drawing/2014/main" id="{398085B2-D5B3-240A-D6A2-9F217081E243}"/>
              </a:ext>
            </a:extLst>
          </p:cNvPr>
          <p:cNvPicPr>
            <a:picLocks noChangeAspect="1"/>
          </p:cNvPicPr>
          <p:nvPr/>
        </p:nvPicPr>
        <p:blipFill>
          <a:blip r:embed="rId2"/>
          <a:stretch>
            <a:fillRect/>
          </a:stretch>
        </p:blipFill>
        <p:spPr>
          <a:xfrm>
            <a:off x="297592" y="999570"/>
            <a:ext cx="1725216" cy="2143125"/>
          </a:xfrm>
          <a:prstGeom prst="rect">
            <a:avLst/>
          </a:prstGeom>
        </p:spPr>
      </p:pic>
      <p:sp>
        <p:nvSpPr>
          <p:cNvPr id="9" name="TextBox 8">
            <a:extLst>
              <a:ext uri="{FF2B5EF4-FFF2-40B4-BE49-F238E27FC236}">
                <a16:creationId xmlns:a16="http://schemas.microsoft.com/office/drawing/2014/main" id="{26540C74-B9A9-0734-17E2-4B3796135046}"/>
              </a:ext>
            </a:extLst>
          </p:cNvPr>
          <p:cNvSpPr txBox="1"/>
          <p:nvPr/>
        </p:nvSpPr>
        <p:spPr>
          <a:xfrm>
            <a:off x="367868" y="3127106"/>
            <a:ext cx="1654940" cy="300082"/>
          </a:xfrm>
          <a:prstGeom prst="rect">
            <a:avLst/>
          </a:prstGeom>
          <a:noFill/>
        </p:spPr>
        <p:txBody>
          <a:bodyPr wrap="square">
            <a:spAutoFit/>
          </a:bodyPr>
          <a:lstStyle/>
          <a:p>
            <a:r>
              <a:rPr lang="el-GR" sz="1350" dirty="0"/>
              <a:t>  </a:t>
            </a:r>
            <a:r>
              <a:rPr lang="en-US" sz="1200" b="1" dirty="0"/>
              <a:t>Robert </a:t>
            </a:r>
            <a:r>
              <a:rPr lang="en-GB" sz="1200" b="1" dirty="0"/>
              <a:t>Millikan</a:t>
            </a:r>
          </a:p>
        </p:txBody>
      </p:sp>
      <p:pic>
        <p:nvPicPr>
          <p:cNvPr id="2052" name="Picture 4" descr="Το μοντέλο της συσκευής του Millikan">
            <a:extLst>
              <a:ext uri="{FF2B5EF4-FFF2-40B4-BE49-F238E27FC236}">
                <a16:creationId xmlns:a16="http://schemas.microsoft.com/office/drawing/2014/main" id="{1F91B802-590C-68BA-EA4F-32A0A9233E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7460" y="999570"/>
            <a:ext cx="3769959" cy="19064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082E0F3-7439-C69C-1747-521C7653097E}"/>
              </a:ext>
            </a:extLst>
          </p:cNvPr>
          <p:cNvSpPr txBox="1"/>
          <p:nvPr/>
        </p:nvSpPr>
        <p:spPr>
          <a:xfrm>
            <a:off x="4242162" y="3004195"/>
            <a:ext cx="2947942" cy="300082"/>
          </a:xfrm>
          <a:prstGeom prst="rect">
            <a:avLst/>
          </a:prstGeom>
          <a:noFill/>
        </p:spPr>
        <p:txBody>
          <a:bodyPr wrap="square">
            <a:spAutoFit/>
          </a:bodyPr>
          <a:lstStyle/>
          <a:p>
            <a:r>
              <a:rPr lang="el-GR" sz="1350" dirty="0">
                <a:solidFill>
                  <a:srgbClr val="000000"/>
                </a:solidFill>
                <a:latin typeface="Times New Roman" panose="02020603050405020304" pitchFamily="18" charset="0"/>
              </a:rPr>
              <a:t>Το μοντέλο της συσκευής του </a:t>
            </a:r>
            <a:r>
              <a:rPr lang="el-GR" sz="1350" dirty="0" err="1">
                <a:solidFill>
                  <a:srgbClr val="000000"/>
                </a:solidFill>
                <a:latin typeface="Times New Roman" panose="02020603050405020304" pitchFamily="18" charset="0"/>
              </a:rPr>
              <a:t>Millikan</a:t>
            </a:r>
            <a:endParaRPr lang="en-GB" sz="1350" dirty="0"/>
          </a:p>
        </p:txBody>
      </p:sp>
      <p:pic>
        <p:nvPicPr>
          <p:cNvPr id="5" name="Εικόνα 4">
            <a:extLst>
              <a:ext uri="{FF2B5EF4-FFF2-40B4-BE49-F238E27FC236}">
                <a16:creationId xmlns:a16="http://schemas.microsoft.com/office/drawing/2014/main" id="{6F8C7B31-1679-FB4C-2905-C9156BF44C8A}"/>
              </a:ext>
            </a:extLst>
          </p:cNvPr>
          <p:cNvPicPr>
            <a:picLocks noChangeAspect="1"/>
          </p:cNvPicPr>
          <p:nvPr/>
        </p:nvPicPr>
        <p:blipFill>
          <a:blip r:embed="rId4"/>
          <a:stretch>
            <a:fillRect/>
          </a:stretch>
        </p:blipFill>
        <p:spPr>
          <a:xfrm>
            <a:off x="2292487" y="4390999"/>
            <a:ext cx="2091935" cy="211028"/>
          </a:xfrm>
          <a:prstGeom prst="rect">
            <a:avLst/>
          </a:prstGeom>
        </p:spPr>
      </p:pic>
    </p:spTree>
    <p:extLst>
      <p:ext uri="{BB962C8B-B14F-4D97-AF65-F5344CB8AC3E}">
        <p14:creationId xmlns:p14="http://schemas.microsoft.com/office/powerpoint/2010/main" val="1311295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C656F1AC-0C37-520E-F017-828F34B5B2ED}"/>
              </a:ext>
            </a:extLst>
          </p:cNvPr>
          <p:cNvPicPr>
            <a:picLocks noChangeAspect="1"/>
          </p:cNvPicPr>
          <p:nvPr/>
        </p:nvPicPr>
        <p:blipFill>
          <a:blip r:embed="rId2"/>
          <a:stretch>
            <a:fillRect/>
          </a:stretch>
        </p:blipFill>
        <p:spPr>
          <a:xfrm>
            <a:off x="210741" y="1439466"/>
            <a:ext cx="8722519" cy="3979069"/>
          </a:xfrm>
          <a:prstGeom prst="rect">
            <a:avLst/>
          </a:prstGeom>
        </p:spPr>
      </p:pic>
      <p:sp>
        <p:nvSpPr>
          <p:cNvPr id="4" name="TextBox 3">
            <a:extLst>
              <a:ext uri="{FF2B5EF4-FFF2-40B4-BE49-F238E27FC236}">
                <a16:creationId xmlns:a16="http://schemas.microsoft.com/office/drawing/2014/main" id="{A1FB4A5D-1C73-1660-F8AF-EE45A265687F}"/>
              </a:ext>
            </a:extLst>
          </p:cNvPr>
          <p:cNvSpPr txBox="1"/>
          <p:nvPr/>
        </p:nvSpPr>
        <p:spPr>
          <a:xfrm>
            <a:off x="1110343" y="1027067"/>
            <a:ext cx="7295606" cy="300082"/>
          </a:xfrm>
          <a:prstGeom prst="rect">
            <a:avLst/>
          </a:prstGeom>
          <a:noFill/>
        </p:spPr>
        <p:txBody>
          <a:bodyPr wrap="square" rtlCol="0">
            <a:spAutoFit/>
          </a:bodyPr>
          <a:lstStyle/>
          <a:p>
            <a:r>
              <a:rPr lang="el-GR" sz="1350" b="1" dirty="0">
                <a:solidFill>
                  <a:srgbClr val="FF0000"/>
                </a:solidFill>
              </a:rPr>
              <a:t>ΕΝΝΙΑ ΑΠΟ ΤΟΥΣ ΦΟΙΤΗΤΕΣ ΤΟΥ ΠΗΡΑΝ ΒΡΑΒΕΙΟ ΝΟΜΠΕΛ. ΕΝΑΣ ΑΠΟ ΑΥΤΟΥΣ ΕΙΝΑΙ Ο ΓΙΟΣ ΤΟΥ. </a:t>
            </a:r>
            <a:endParaRPr lang="en-GB" sz="1350" b="1" dirty="0">
              <a:solidFill>
                <a:srgbClr val="FF0000"/>
              </a:solidFill>
            </a:endParaRPr>
          </a:p>
        </p:txBody>
      </p:sp>
    </p:spTree>
    <p:extLst>
      <p:ext uri="{BB962C8B-B14F-4D97-AF65-F5344CB8AC3E}">
        <p14:creationId xmlns:p14="http://schemas.microsoft.com/office/powerpoint/2010/main" val="1184015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994B13EE-89E8-F803-B426-BD4E79BF44C3}"/>
              </a:ext>
            </a:extLst>
          </p:cNvPr>
          <p:cNvPicPr>
            <a:picLocks noChangeAspect="1"/>
          </p:cNvPicPr>
          <p:nvPr/>
        </p:nvPicPr>
        <p:blipFill>
          <a:blip r:embed="rId2"/>
          <a:stretch>
            <a:fillRect/>
          </a:stretch>
        </p:blipFill>
        <p:spPr>
          <a:xfrm>
            <a:off x="132224" y="3009450"/>
            <a:ext cx="3505462" cy="2024766"/>
          </a:xfrm>
          <a:prstGeom prst="rect">
            <a:avLst/>
          </a:prstGeom>
        </p:spPr>
      </p:pic>
      <p:sp>
        <p:nvSpPr>
          <p:cNvPr id="4" name="TextBox 3">
            <a:extLst>
              <a:ext uri="{FF2B5EF4-FFF2-40B4-BE49-F238E27FC236}">
                <a16:creationId xmlns:a16="http://schemas.microsoft.com/office/drawing/2014/main" id="{12B9B0E6-38EA-97ED-9BF4-54D7A8DCDD8B}"/>
              </a:ext>
            </a:extLst>
          </p:cNvPr>
          <p:cNvSpPr txBox="1"/>
          <p:nvPr/>
        </p:nvSpPr>
        <p:spPr>
          <a:xfrm>
            <a:off x="2462349" y="1105444"/>
            <a:ext cx="4453079" cy="553998"/>
          </a:xfrm>
          <a:prstGeom prst="rect">
            <a:avLst/>
          </a:prstGeom>
          <a:noFill/>
        </p:spPr>
        <p:txBody>
          <a:bodyPr wrap="none" rtlCol="0">
            <a:spAutoFit/>
          </a:bodyPr>
          <a:lstStyle/>
          <a:p>
            <a:r>
              <a:rPr lang="el-GR" sz="3000" b="1" dirty="0">
                <a:solidFill>
                  <a:srgbClr val="00B050"/>
                </a:solidFill>
              </a:rPr>
              <a:t>ΦΑΣΜΑΤΟΓΡΑΦΟΣ ΜΑΖΑΣ</a:t>
            </a:r>
            <a:endParaRPr lang="en-GB" sz="3000" b="1" dirty="0">
              <a:solidFill>
                <a:srgbClr val="00B050"/>
              </a:solidFill>
            </a:endParaRPr>
          </a:p>
        </p:txBody>
      </p:sp>
      <p:sp>
        <p:nvSpPr>
          <p:cNvPr id="8" name="TextBox 7">
            <a:extLst>
              <a:ext uri="{FF2B5EF4-FFF2-40B4-BE49-F238E27FC236}">
                <a16:creationId xmlns:a16="http://schemas.microsoft.com/office/drawing/2014/main" id="{9EEBEA9E-864D-41A0-88B4-260291B251A8}"/>
              </a:ext>
            </a:extLst>
          </p:cNvPr>
          <p:cNvSpPr txBox="1"/>
          <p:nvPr/>
        </p:nvSpPr>
        <p:spPr>
          <a:xfrm>
            <a:off x="3324498" y="1745524"/>
            <a:ext cx="184731" cy="300082"/>
          </a:xfrm>
          <a:prstGeom prst="rect">
            <a:avLst/>
          </a:prstGeom>
          <a:noFill/>
        </p:spPr>
        <p:txBody>
          <a:bodyPr wrap="none" rtlCol="0">
            <a:spAutoFit/>
          </a:bodyPr>
          <a:lstStyle/>
          <a:p>
            <a:endParaRPr lang="en-GB" sz="1350" dirty="0"/>
          </a:p>
        </p:txBody>
      </p:sp>
      <p:sp>
        <p:nvSpPr>
          <p:cNvPr id="9" name="TextBox 8">
            <a:extLst>
              <a:ext uri="{FF2B5EF4-FFF2-40B4-BE49-F238E27FC236}">
                <a16:creationId xmlns:a16="http://schemas.microsoft.com/office/drawing/2014/main" id="{DE90090E-D1A5-065B-47A5-2E69E9C4281B}"/>
              </a:ext>
            </a:extLst>
          </p:cNvPr>
          <p:cNvSpPr txBox="1"/>
          <p:nvPr/>
        </p:nvSpPr>
        <p:spPr>
          <a:xfrm>
            <a:off x="2480036" y="1650579"/>
            <a:ext cx="5632881" cy="1131079"/>
          </a:xfrm>
          <a:prstGeom prst="rect">
            <a:avLst/>
          </a:prstGeom>
          <a:noFill/>
        </p:spPr>
        <p:txBody>
          <a:bodyPr wrap="square" rtlCol="0">
            <a:spAutoFit/>
          </a:bodyPr>
          <a:lstStyle/>
          <a:p>
            <a:r>
              <a:rPr lang="el-GR" sz="1350" dirty="0"/>
              <a:t>Ο φασματογράφος μάζας διαχωρίζει ιόντα που έχουν διαφορετικό πηλίκο μάζας προς φορτίο.</a:t>
            </a:r>
          </a:p>
          <a:p>
            <a:endParaRPr lang="el-GR" sz="1350" dirty="0"/>
          </a:p>
          <a:p>
            <a:r>
              <a:rPr lang="el-GR" sz="1350" dirty="0"/>
              <a:t>Ο πρώτος φασματογράφος μάζας κατασκευάστηκε το 1919 από τους </a:t>
            </a:r>
            <a:r>
              <a:rPr lang="en-US" sz="1350" dirty="0"/>
              <a:t>Thomson </a:t>
            </a:r>
            <a:r>
              <a:rPr lang="el-GR" sz="1350" dirty="0"/>
              <a:t>και </a:t>
            </a:r>
            <a:r>
              <a:rPr lang="en-US" sz="1350" dirty="0"/>
              <a:t>Francis</a:t>
            </a:r>
            <a:r>
              <a:rPr lang="el-GR" sz="1350" dirty="0"/>
              <a:t> </a:t>
            </a:r>
            <a:r>
              <a:rPr lang="en-US" sz="1350" dirty="0"/>
              <a:t>Aston (</a:t>
            </a:r>
            <a:r>
              <a:rPr lang="el-GR" sz="1350" dirty="0"/>
              <a:t>μαθητή του </a:t>
            </a:r>
            <a:r>
              <a:rPr lang="en-US" sz="1350" dirty="0"/>
              <a:t>Thomson</a:t>
            </a:r>
            <a:r>
              <a:rPr lang="el-GR" sz="1350" dirty="0"/>
              <a:t>).</a:t>
            </a:r>
            <a:endParaRPr lang="en-GB" sz="1350" dirty="0"/>
          </a:p>
        </p:txBody>
      </p:sp>
      <p:sp>
        <p:nvSpPr>
          <p:cNvPr id="10" name="TextBox 9">
            <a:extLst>
              <a:ext uri="{FF2B5EF4-FFF2-40B4-BE49-F238E27FC236}">
                <a16:creationId xmlns:a16="http://schemas.microsoft.com/office/drawing/2014/main" id="{7204DEA5-4116-73BD-C0C8-17F30BC64847}"/>
              </a:ext>
            </a:extLst>
          </p:cNvPr>
          <p:cNvSpPr txBox="1"/>
          <p:nvPr/>
        </p:nvSpPr>
        <p:spPr>
          <a:xfrm>
            <a:off x="132224" y="2987678"/>
            <a:ext cx="2950360" cy="253916"/>
          </a:xfrm>
          <a:prstGeom prst="rect">
            <a:avLst/>
          </a:prstGeom>
          <a:noFill/>
        </p:spPr>
        <p:txBody>
          <a:bodyPr wrap="square" rtlCol="0">
            <a:spAutoFit/>
          </a:bodyPr>
          <a:lstStyle/>
          <a:p>
            <a:r>
              <a:rPr lang="el-GR" sz="1050" b="1" dirty="0"/>
              <a:t>Ο φασματογράφος του </a:t>
            </a:r>
            <a:r>
              <a:rPr lang="en-US" sz="1050" b="1" dirty="0"/>
              <a:t>Bainbridge( M</a:t>
            </a:r>
            <a:r>
              <a:rPr lang="el-GR" sz="1050" b="1" dirty="0" err="1"/>
              <a:t>πέινμπριτζ</a:t>
            </a:r>
            <a:r>
              <a:rPr lang="el-GR" sz="1050" b="1" dirty="0"/>
              <a:t>)</a:t>
            </a:r>
            <a:endParaRPr lang="en-GB" sz="1050" b="1" dirty="0"/>
          </a:p>
        </p:txBody>
      </p:sp>
      <p:pic>
        <p:nvPicPr>
          <p:cNvPr id="12" name="Εικόνα 11">
            <a:extLst>
              <a:ext uri="{FF2B5EF4-FFF2-40B4-BE49-F238E27FC236}">
                <a16:creationId xmlns:a16="http://schemas.microsoft.com/office/drawing/2014/main" id="{BBF2CB68-2A7F-CB2D-CB6F-9D3CC2EBA7F7}"/>
              </a:ext>
            </a:extLst>
          </p:cNvPr>
          <p:cNvPicPr>
            <a:picLocks noChangeAspect="1"/>
          </p:cNvPicPr>
          <p:nvPr/>
        </p:nvPicPr>
        <p:blipFill>
          <a:blip r:embed="rId3"/>
          <a:stretch>
            <a:fillRect/>
          </a:stretch>
        </p:blipFill>
        <p:spPr>
          <a:xfrm>
            <a:off x="4306230" y="2924689"/>
            <a:ext cx="853916" cy="587642"/>
          </a:xfrm>
          <a:prstGeom prst="rect">
            <a:avLst/>
          </a:prstGeom>
        </p:spPr>
      </p:pic>
      <p:pic>
        <p:nvPicPr>
          <p:cNvPr id="16" name="Εικόνα 15">
            <a:extLst>
              <a:ext uri="{FF2B5EF4-FFF2-40B4-BE49-F238E27FC236}">
                <a16:creationId xmlns:a16="http://schemas.microsoft.com/office/drawing/2014/main" id="{7DAC6A9C-CFE3-C5CE-7395-509CBE808B9C}"/>
              </a:ext>
            </a:extLst>
          </p:cNvPr>
          <p:cNvPicPr>
            <a:picLocks noChangeAspect="1"/>
          </p:cNvPicPr>
          <p:nvPr/>
        </p:nvPicPr>
        <p:blipFill>
          <a:blip r:embed="rId4"/>
          <a:stretch>
            <a:fillRect/>
          </a:stretch>
        </p:blipFill>
        <p:spPr>
          <a:xfrm>
            <a:off x="4159973" y="3621349"/>
            <a:ext cx="1087222" cy="587642"/>
          </a:xfrm>
          <a:prstGeom prst="rect">
            <a:avLst/>
          </a:prstGeom>
        </p:spPr>
      </p:pic>
      <p:pic>
        <p:nvPicPr>
          <p:cNvPr id="18" name="Εικόνα 17">
            <a:extLst>
              <a:ext uri="{FF2B5EF4-FFF2-40B4-BE49-F238E27FC236}">
                <a16:creationId xmlns:a16="http://schemas.microsoft.com/office/drawing/2014/main" id="{86E40101-4EFF-2E51-D3BD-1FDBCBCA38C7}"/>
              </a:ext>
            </a:extLst>
          </p:cNvPr>
          <p:cNvPicPr>
            <a:picLocks noChangeAspect="1"/>
          </p:cNvPicPr>
          <p:nvPr/>
        </p:nvPicPr>
        <p:blipFill>
          <a:blip r:embed="rId5"/>
          <a:stretch>
            <a:fillRect/>
          </a:stretch>
        </p:blipFill>
        <p:spPr>
          <a:xfrm>
            <a:off x="4124939" y="4373003"/>
            <a:ext cx="1280312" cy="510505"/>
          </a:xfrm>
          <a:prstGeom prst="rect">
            <a:avLst/>
          </a:prstGeom>
        </p:spPr>
      </p:pic>
      <p:pic>
        <p:nvPicPr>
          <p:cNvPr id="20" name="Εικόνα 19">
            <a:extLst>
              <a:ext uri="{FF2B5EF4-FFF2-40B4-BE49-F238E27FC236}">
                <a16:creationId xmlns:a16="http://schemas.microsoft.com/office/drawing/2014/main" id="{9A8AED57-FF8F-8CD3-26F9-1ED1097F1F15}"/>
              </a:ext>
            </a:extLst>
          </p:cNvPr>
          <p:cNvPicPr>
            <a:picLocks noChangeAspect="1"/>
          </p:cNvPicPr>
          <p:nvPr/>
        </p:nvPicPr>
        <p:blipFill>
          <a:blip r:embed="rId6"/>
          <a:stretch>
            <a:fillRect/>
          </a:stretch>
        </p:blipFill>
        <p:spPr>
          <a:xfrm>
            <a:off x="3175988" y="5069662"/>
            <a:ext cx="5835789" cy="408415"/>
          </a:xfrm>
          <a:prstGeom prst="rect">
            <a:avLst/>
          </a:prstGeom>
        </p:spPr>
      </p:pic>
      <p:pic>
        <p:nvPicPr>
          <p:cNvPr id="22" name="Εικόνα 21">
            <a:extLst>
              <a:ext uri="{FF2B5EF4-FFF2-40B4-BE49-F238E27FC236}">
                <a16:creationId xmlns:a16="http://schemas.microsoft.com/office/drawing/2014/main" id="{B1DF47F3-A285-3AA0-5598-47CDFB28A40F}"/>
              </a:ext>
            </a:extLst>
          </p:cNvPr>
          <p:cNvPicPr>
            <a:picLocks noChangeAspect="1"/>
          </p:cNvPicPr>
          <p:nvPr/>
        </p:nvPicPr>
        <p:blipFill>
          <a:blip r:embed="rId7"/>
          <a:stretch>
            <a:fillRect/>
          </a:stretch>
        </p:blipFill>
        <p:spPr>
          <a:xfrm>
            <a:off x="471468" y="1150448"/>
            <a:ext cx="1519414" cy="1744151"/>
          </a:xfrm>
          <a:prstGeom prst="rect">
            <a:avLst/>
          </a:prstGeom>
        </p:spPr>
      </p:pic>
      <p:pic>
        <p:nvPicPr>
          <p:cNvPr id="1028" name="Picture 4" descr="J.J. Thomson | Biography, Nobel Prize, &amp; Facts | Britannica">
            <a:extLst>
              <a:ext uri="{FF2B5EF4-FFF2-40B4-BE49-F238E27FC236}">
                <a16:creationId xmlns:a16="http://schemas.microsoft.com/office/drawing/2014/main" id="{3B15027F-A543-AD9C-2E24-D71E61A7FA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90462" y="3146480"/>
            <a:ext cx="1202857" cy="144744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απροσδιόριστος">
            <a:extLst>
              <a:ext uri="{FF2B5EF4-FFF2-40B4-BE49-F238E27FC236}">
                <a16:creationId xmlns:a16="http://schemas.microsoft.com/office/drawing/2014/main" id="{9D3E8CC9-3627-66A0-ED08-41F7F3EFC0A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61650" y="3137583"/>
            <a:ext cx="1029740" cy="145634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4BB868D7-23B2-8C79-7DD3-C0E8100282AF}"/>
              </a:ext>
            </a:extLst>
          </p:cNvPr>
          <p:cNvSpPr txBox="1"/>
          <p:nvPr/>
        </p:nvSpPr>
        <p:spPr>
          <a:xfrm>
            <a:off x="6143878" y="4572001"/>
            <a:ext cx="2518509" cy="276999"/>
          </a:xfrm>
          <a:prstGeom prst="rect">
            <a:avLst/>
          </a:prstGeom>
          <a:noFill/>
        </p:spPr>
        <p:txBody>
          <a:bodyPr wrap="square">
            <a:spAutoFit/>
          </a:bodyPr>
          <a:lstStyle/>
          <a:p>
            <a:r>
              <a:rPr lang="en-GB" sz="1200" b="1" dirty="0"/>
              <a:t>Thomson </a:t>
            </a:r>
            <a:r>
              <a:rPr lang="el-GR" sz="1200" b="1" dirty="0"/>
              <a:t>                    </a:t>
            </a:r>
            <a:r>
              <a:rPr lang="en-GB" sz="1200" b="1" dirty="0"/>
              <a:t>Francis Aston </a:t>
            </a:r>
          </a:p>
        </p:txBody>
      </p:sp>
    </p:spTree>
    <p:extLst>
      <p:ext uri="{BB962C8B-B14F-4D97-AF65-F5344CB8AC3E}">
        <p14:creationId xmlns:p14="http://schemas.microsoft.com/office/powerpoint/2010/main" val="433312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572159-E8ED-A301-A5C9-3C42F4DDEDB3}"/>
              </a:ext>
            </a:extLst>
          </p:cNvPr>
          <p:cNvSpPr txBox="1"/>
          <p:nvPr/>
        </p:nvSpPr>
        <p:spPr>
          <a:xfrm>
            <a:off x="3604846" y="3087524"/>
            <a:ext cx="1934308" cy="507831"/>
          </a:xfrm>
          <a:prstGeom prst="rect">
            <a:avLst/>
          </a:prstGeom>
          <a:noFill/>
        </p:spPr>
        <p:txBody>
          <a:bodyPr wrap="square" rtlCol="0">
            <a:spAutoFit/>
          </a:bodyPr>
          <a:lstStyle/>
          <a:p>
            <a:r>
              <a:rPr lang="el-GR" sz="1350" dirty="0"/>
              <a:t>Σοφία Αραβανή, φυσικός</a:t>
            </a:r>
            <a:endParaRPr lang="en-GB" sz="1350" dirty="0"/>
          </a:p>
        </p:txBody>
      </p:sp>
    </p:spTree>
    <p:extLst>
      <p:ext uri="{BB962C8B-B14F-4D97-AF65-F5344CB8AC3E}">
        <p14:creationId xmlns:p14="http://schemas.microsoft.com/office/powerpoint/2010/main" val="3536568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9B8AE921-880A-6C17-9630-282BA4BE6F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161982"/>
            <a:ext cx="3703319" cy="4437077"/>
          </a:xfrm>
          <a:prstGeom prst="rect">
            <a:avLst/>
          </a:prstGeom>
        </p:spPr>
      </p:pic>
      <p:pic>
        <p:nvPicPr>
          <p:cNvPr id="5" name="Εικόνα 4">
            <a:extLst>
              <a:ext uri="{FF2B5EF4-FFF2-40B4-BE49-F238E27FC236}">
                <a16:creationId xmlns:a16="http://schemas.microsoft.com/office/drawing/2014/main" id="{4A4AB0AA-0F7B-E648-00FF-1C942FE82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1933" y="1161981"/>
            <a:ext cx="3327808" cy="4437077"/>
          </a:xfrm>
          <a:prstGeom prst="rect">
            <a:avLst/>
          </a:prstGeom>
        </p:spPr>
      </p:pic>
    </p:spTree>
    <p:extLst>
      <p:ext uri="{BB962C8B-B14F-4D97-AF65-F5344CB8AC3E}">
        <p14:creationId xmlns:p14="http://schemas.microsoft.com/office/powerpoint/2010/main" val="1941343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03F5E802-726F-834F-D753-84A894AA9763}"/>
              </a:ext>
            </a:extLst>
          </p:cNvPr>
          <p:cNvPicPr>
            <a:picLocks noChangeAspect="1"/>
          </p:cNvPicPr>
          <p:nvPr/>
        </p:nvPicPr>
        <p:blipFill rotWithShape="1">
          <a:blip r:embed="rId2"/>
          <a:srcRect t="6334" r="455" b="9155"/>
          <a:stretch/>
        </p:blipFill>
        <p:spPr>
          <a:xfrm>
            <a:off x="473529" y="857251"/>
            <a:ext cx="8196943" cy="5172068"/>
          </a:xfrm>
          <a:prstGeom prst="rect">
            <a:avLst/>
          </a:prstGeom>
        </p:spPr>
      </p:pic>
    </p:spTree>
    <p:extLst>
      <p:ext uri="{BB962C8B-B14F-4D97-AF65-F5344CB8AC3E}">
        <p14:creationId xmlns:p14="http://schemas.microsoft.com/office/powerpoint/2010/main" val="4179207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F9D0C947-C34F-182D-F217-1E6D5CF5379B}"/>
              </a:ext>
            </a:extLst>
          </p:cNvPr>
          <p:cNvPicPr>
            <a:picLocks noChangeAspect="1"/>
          </p:cNvPicPr>
          <p:nvPr/>
        </p:nvPicPr>
        <p:blipFill>
          <a:blip r:embed="rId2"/>
          <a:stretch>
            <a:fillRect/>
          </a:stretch>
        </p:blipFill>
        <p:spPr>
          <a:xfrm>
            <a:off x="496389" y="867214"/>
            <a:ext cx="8151223" cy="5133536"/>
          </a:xfrm>
          <a:prstGeom prst="rect">
            <a:avLst/>
          </a:prstGeom>
        </p:spPr>
      </p:pic>
    </p:spTree>
    <p:extLst>
      <p:ext uri="{BB962C8B-B14F-4D97-AF65-F5344CB8AC3E}">
        <p14:creationId xmlns:p14="http://schemas.microsoft.com/office/powerpoint/2010/main" val="386533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8C42FAA1-B30D-3867-6BB8-DD7B555F8F86}"/>
              </a:ext>
            </a:extLst>
          </p:cNvPr>
          <p:cNvPicPr>
            <a:picLocks noChangeAspect="1"/>
          </p:cNvPicPr>
          <p:nvPr/>
        </p:nvPicPr>
        <p:blipFill>
          <a:blip r:embed="rId2"/>
          <a:stretch>
            <a:fillRect/>
          </a:stretch>
        </p:blipFill>
        <p:spPr>
          <a:xfrm>
            <a:off x="757646" y="833666"/>
            <a:ext cx="7491549" cy="5097343"/>
          </a:xfrm>
          <a:prstGeom prst="rect">
            <a:avLst/>
          </a:prstGeom>
        </p:spPr>
      </p:pic>
    </p:spTree>
    <p:extLst>
      <p:ext uri="{BB962C8B-B14F-4D97-AF65-F5344CB8AC3E}">
        <p14:creationId xmlns:p14="http://schemas.microsoft.com/office/powerpoint/2010/main" val="3760390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6A1025AA-8A38-8303-6292-1B6795C03FE4}"/>
              </a:ext>
            </a:extLst>
          </p:cNvPr>
          <p:cNvPicPr>
            <a:picLocks noChangeAspect="1"/>
          </p:cNvPicPr>
          <p:nvPr/>
        </p:nvPicPr>
        <p:blipFill>
          <a:blip r:embed="rId2"/>
          <a:stretch>
            <a:fillRect/>
          </a:stretch>
        </p:blipFill>
        <p:spPr>
          <a:xfrm>
            <a:off x="888275" y="862206"/>
            <a:ext cx="7374563" cy="5138544"/>
          </a:xfrm>
          <a:prstGeom prst="rect">
            <a:avLst/>
          </a:prstGeom>
        </p:spPr>
      </p:pic>
    </p:spTree>
    <p:extLst>
      <p:ext uri="{BB962C8B-B14F-4D97-AF65-F5344CB8AC3E}">
        <p14:creationId xmlns:p14="http://schemas.microsoft.com/office/powerpoint/2010/main" val="1912462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id="{F6957950-721C-6763-8DA0-6DC71EEE25D0}"/>
              </a:ext>
            </a:extLst>
          </p:cNvPr>
          <p:cNvPicPr>
            <a:picLocks noChangeAspect="1"/>
          </p:cNvPicPr>
          <p:nvPr/>
        </p:nvPicPr>
        <p:blipFill>
          <a:blip r:embed="rId2"/>
          <a:stretch>
            <a:fillRect/>
          </a:stretch>
        </p:blipFill>
        <p:spPr>
          <a:xfrm>
            <a:off x="1765993" y="1791245"/>
            <a:ext cx="5612015" cy="2987414"/>
          </a:xfrm>
          <a:prstGeom prst="rect">
            <a:avLst/>
          </a:prstGeom>
        </p:spPr>
      </p:pic>
    </p:spTree>
    <p:extLst>
      <p:ext uri="{BB962C8B-B14F-4D97-AF65-F5344CB8AC3E}">
        <p14:creationId xmlns:p14="http://schemas.microsoft.com/office/powerpoint/2010/main" val="336449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4BB1A2D5-6239-972F-6A04-EBEADBCA4602}"/>
              </a:ext>
            </a:extLst>
          </p:cNvPr>
          <p:cNvPicPr>
            <a:picLocks noChangeAspect="1"/>
          </p:cNvPicPr>
          <p:nvPr/>
        </p:nvPicPr>
        <p:blipFill>
          <a:blip r:embed="rId2"/>
          <a:stretch>
            <a:fillRect/>
          </a:stretch>
        </p:blipFill>
        <p:spPr>
          <a:xfrm>
            <a:off x="878176" y="1105445"/>
            <a:ext cx="7392845" cy="4643846"/>
          </a:xfrm>
          <a:prstGeom prst="rect">
            <a:avLst/>
          </a:prstGeom>
        </p:spPr>
      </p:pic>
    </p:spTree>
    <p:extLst>
      <p:ext uri="{BB962C8B-B14F-4D97-AF65-F5344CB8AC3E}">
        <p14:creationId xmlns:p14="http://schemas.microsoft.com/office/powerpoint/2010/main" val="1575275286"/>
      </p:ext>
    </p:extLst>
  </p:cSld>
  <p:clrMapOvr>
    <a:masterClrMapping/>
  </p:clrMapOvr>
</p:sld>
</file>

<file path=ppt/theme/theme1.xml><?xml version="1.0" encoding="utf-8"?>
<a:theme xmlns:a="http://schemas.openxmlformats.org/drawingml/2006/main" name="Θέμα του Offic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331</TotalTime>
  <Words>639</Words>
  <Application>Microsoft Office PowerPoint</Application>
  <PresentationFormat>Προβολή στην οθόνη (4:3)</PresentationFormat>
  <Paragraphs>37</Paragraphs>
  <Slides>26</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26</vt:i4>
      </vt:variant>
    </vt:vector>
  </HeadingPairs>
  <TitlesOfParts>
    <vt:vector size="33" baseType="lpstr">
      <vt:lpstr>Arial</vt:lpstr>
      <vt:lpstr>Calibri</vt:lpstr>
      <vt:lpstr>Calibri Light</vt:lpstr>
      <vt:lpstr>Cambria Math</vt:lpstr>
      <vt:lpstr>Open Sans</vt:lpstr>
      <vt:lpstr>Times New Roman</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Sofia Aravani</dc:creator>
  <cp:lastModifiedBy>Sofia Aravani</cp:lastModifiedBy>
  <cp:revision>35</cp:revision>
  <dcterms:created xsi:type="dcterms:W3CDTF">2023-12-18T17:00:54Z</dcterms:created>
  <dcterms:modified xsi:type="dcterms:W3CDTF">2025-11-05T18:20:19Z</dcterms:modified>
</cp:coreProperties>
</file>