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8" r:id="rId3"/>
    <p:sldId id="259" r:id="rId4"/>
    <p:sldId id="267" r:id="rId5"/>
    <p:sldId id="261" r:id="rId6"/>
    <p:sldId id="262" r:id="rId7"/>
    <p:sldId id="263" r:id="rId8"/>
    <p:sldId id="266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2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2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2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2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2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2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2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2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2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2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wheel spokes="2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40654-408C-4FBD-82DF-C700B398F186}" type="datetimeFigureOut">
              <a:rPr lang="el-GR" smtClean="0"/>
              <a:pPr/>
              <a:t>22/9/2016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178A7-089A-4E93-89F7-2A08042D1AC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heel spokes="2"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audio" Target="../media/audio6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967;&#961;&#953;&#963;&#964;&#953;&#957;&#945;\Videos\&#914;&#943;&#957;&#964;&#949;&#959;%20&#914;!%20&#964;&#940;&#958;&#951;&#962;\&#921;&#927;&#925;%20%20&#915;&#921;&#913;%20&#916;&#921;&#913;&#934;&#913;&#925;&#917;&#921;&#913;.wmv" TargetMode="External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images (24)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39552" y="1412776"/>
            <a:ext cx="7992888" cy="4320480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251520" y="260648"/>
            <a:ext cx="8676456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Ορισμός και  οργάνωση</a:t>
            </a:r>
          </a:p>
          <a:p>
            <a:pPr algn="ctr"/>
            <a:r>
              <a:rPr lang="el-GR" sz="3600" b="1" smtClean="0"/>
              <a:t>ΠΑΡΑΓΩΓΙΚΗΣ ΜΟΝΑΔΑΣ (ΕΠΙΧΕΙΡΗΣΗΣ)</a:t>
            </a:r>
            <a:endParaRPr lang="el-GR" sz="3600" b="1" dirty="0"/>
          </a:p>
        </p:txBody>
      </p:sp>
    </p:spTree>
  </p:cSld>
  <p:clrMapOvr>
    <a:masterClrMapping/>
  </p:clrMapOvr>
  <p:transition spd="med">
    <p:wheel spokes="2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Σειρήνα ήχο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611560" y="260648"/>
            <a:ext cx="7920880" cy="707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4000" b="1" dirty="0"/>
              <a:t>Η παραγωγική μονάδα ως σύστημα.</a:t>
            </a:r>
          </a:p>
        </p:txBody>
      </p:sp>
      <p:sp>
        <p:nvSpPr>
          <p:cNvPr id="1026" name="AutoShape 2" descr="C:\Users\%CF%87%CF%81%CE%B9%CF%83%CF%84%CE%B9%CE%BD%CE%B1\Pictures\%CE%95%CE%B9%CE%BA%CF%8C%CE%BD%CE%B5%CF%82 %CE%A4%CE%B5%CF%87%CE%BD%CE%BF%CE%BB%CE%BF%CE%B3%CE%AF%CE%B1%CF%82 %CE%92! %CE%A4%CE%AC%CE%BE%CE%B7%CF%82\%CE%B1%CF%81%CF%87%CE%B5%CE%AF%CE%BF %CE%BB%CE%AE%CF%88%CE%B7%CF%82 (3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1028" name="AutoShape 4" descr="C:\Users\%CF%87%CF%81%CE%B9%CF%83%CF%84%CE%B9%CE%BD%CE%B1\Pictures\%CE%95%CE%B9%CE%BA%CF%8C%CE%BD%CE%B5%CF%82 %CE%A4%CE%B5%CF%87%CE%BD%CE%BF%CE%BB%CE%BF%CE%B3%CE%AF%CE%B1%CF%82 %CE%92! %CE%A4%CE%AC%CE%BE%CE%B7%CF%82\%CE%B1%CF%81%CF%87%CE%B5%CE%AF%CE%BF %CE%BB%CE%AE%CF%88%CE%B7%CF%82 (3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4139952" y="1412776"/>
            <a:ext cx="4680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</a:rPr>
              <a:t>Παραγωγική μονάδα </a:t>
            </a:r>
            <a:r>
              <a:rPr lang="el-GR" sz="2400" dirty="0" smtClean="0"/>
              <a:t>ονομάζουμε το χώρο μέσα στον οποίο, μέσω μιας συγκεκριμένης διαδικασίας παράγεται ένα τελικό προϊόν ή προσφέρεται μία υπηρεσία.</a:t>
            </a:r>
          </a:p>
          <a:p>
            <a:r>
              <a:rPr lang="el-GR" sz="2400" dirty="0" smtClean="0"/>
              <a:t>  Για να πετύχει μία μονάδα χρειάζεται να συνδυάζονται  κατάλληλα οι συντελεστές παραγωγής </a:t>
            </a:r>
            <a:r>
              <a:rPr lang="el-GR" sz="2400" i="1" dirty="0" smtClean="0"/>
              <a:t> δηλ.</a:t>
            </a:r>
          </a:p>
          <a:p>
            <a:r>
              <a:rPr lang="el-GR" sz="2400" b="1" i="1" u="sng" dirty="0" smtClean="0"/>
              <a:t>κεφάλαια, εργασία, εγκαταστάσεις και</a:t>
            </a:r>
            <a:endParaRPr lang="el-GR" sz="2400" dirty="0" smtClean="0"/>
          </a:p>
          <a:p>
            <a:r>
              <a:rPr lang="el-GR" sz="2400" b="1" i="1" u="sng" dirty="0" smtClean="0"/>
              <a:t>επιχειρηματικότητα</a:t>
            </a:r>
            <a:r>
              <a:rPr lang="el-GR" sz="2400" dirty="0" smtClean="0"/>
              <a:t>.</a:t>
            </a:r>
            <a:endParaRPr lang="el-GR" sz="2400" dirty="0"/>
          </a:p>
        </p:txBody>
      </p:sp>
      <p:pic>
        <p:nvPicPr>
          <p:cNvPr id="7" name="6 - Εικόνα" descr="images (33).jpg"/>
          <p:cNvPicPr>
            <a:picLocks noChangeAspect="1"/>
          </p:cNvPicPr>
          <p:nvPr/>
        </p:nvPicPr>
        <p:blipFill>
          <a:blip r:embed="rId6" cstate="email">
            <a:lum contrast="10000"/>
          </a:blip>
          <a:srcRect b="7163"/>
          <a:stretch>
            <a:fillRect/>
          </a:stretch>
        </p:blipFill>
        <p:spPr>
          <a:xfrm>
            <a:off x="683568" y="1499186"/>
            <a:ext cx="3240360" cy="4666118"/>
          </a:xfrm>
          <a:prstGeom prst="rect">
            <a:avLst/>
          </a:prstGeom>
        </p:spPr>
      </p:pic>
    </p:spTree>
  </p:cSld>
  <p:clrMapOvr>
    <a:masterClrMapping/>
  </p:clrMapOvr>
  <p:transition spd="med">
    <p:wheel spokes="2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Σειρήνα ήχο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528" y="1124744"/>
            <a:ext cx="8517806" cy="5544616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2195736" y="1124744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: </a:t>
            </a:r>
            <a:r>
              <a:rPr lang="el-GR" i="1" dirty="0" smtClean="0">
                <a:cs typeface="Aharoni" pitchFamily="2" charset="-79"/>
              </a:rPr>
              <a:t>είναι όλα τα στοιχεία που χρειάζονται για να παραχθεί το τελικό προϊόν ή να δοθεί μία υπηρεσία.</a:t>
            </a:r>
            <a:endParaRPr lang="el-GR" i="1" dirty="0">
              <a:cs typeface="Aharoni" pitchFamily="2" charset="-79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359532" y="260648"/>
            <a:ext cx="8424936" cy="58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/>
              <a:t>Διάγραμμα ενός απλού μοντέλου παραγωγής</a:t>
            </a:r>
            <a:endParaRPr lang="el-GR" sz="3200" b="1" dirty="0"/>
          </a:p>
        </p:txBody>
      </p:sp>
    </p:spTree>
  </p:cSld>
  <p:clrMapOvr>
    <a:masterClrMapping/>
  </p:clrMapOvr>
  <p:transition spd="med">
    <p:wheel spokes="2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Σειρήνα ήχο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-Μπετόβεν συμφωνία Νο 5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-Μπετόβεν συμφωνία Νο 5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χριστινα\Documents\2-ΤΕΧΝΟΛΟΓΙΑ Β! ΤΑΞΗΣ\00 Οργάνωση ύλης - δραστηριότητες\Παρουσιάσεις β! τάξης\img6.jpg"/>
          <p:cNvPicPr>
            <a:picLocks noChangeAspect="1" noChangeArrowheads="1"/>
          </p:cNvPicPr>
          <p:nvPr/>
        </p:nvPicPr>
        <p:blipFill>
          <a:blip r:embed="rId5" cstate="print"/>
          <a:srcRect b="12437"/>
          <a:stretch>
            <a:fillRect/>
          </a:stretch>
        </p:blipFill>
        <p:spPr bwMode="auto">
          <a:xfrm>
            <a:off x="323528" y="1700808"/>
            <a:ext cx="8640960" cy="4752528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359532" y="260648"/>
            <a:ext cx="8424936" cy="1077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/>
              <a:t>Διάγραμμα  παραγωγής ΕΠΙΧΕΙΡΗΣΗΣ ΤΡΟΦΙΜΩΝ ΚΑΙ ΠΟΤΩΝ</a:t>
            </a:r>
            <a:endParaRPr lang="el-GR" sz="3200" b="1" dirty="0"/>
          </a:p>
        </p:txBody>
      </p:sp>
    </p:spTree>
  </p:cSld>
  <p:clrMapOvr>
    <a:masterClrMapping/>
  </p:clrMapOvr>
  <p:transition spd="med">
    <p:wheel spokes="2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Σειρήνα ήχο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-Μπετόβεν συμφωνία Νο 5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395536" y="620688"/>
            <a:ext cx="8352928" cy="6048672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395536" y="593304"/>
          <a:ext cx="8496944" cy="6156960"/>
        </p:xfrm>
        <a:graphic>
          <a:graphicData uri="http://schemas.openxmlformats.org/drawingml/2006/table">
            <a:tbl>
              <a:tblPr/>
              <a:tblGrid>
                <a:gridCol w="4248472"/>
                <a:gridCol w="4248472"/>
              </a:tblGrid>
              <a:tr h="586003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endParaRPr lang="el-GR" sz="1800" dirty="0" smtClean="0">
                        <a:latin typeface="Arial Black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2000" dirty="0" smtClean="0">
                          <a:latin typeface="Arial Black"/>
                          <a:ea typeface="Times New Roman"/>
                        </a:rPr>
                        <a:t>     </a:t>
                      </a:r>
                      <a:r>
                        <a:rPr lang="el-GR" sz="2000" b="1" dirty="0" smtClean="0">
                          <a:latin typeface="Arial Black"/>
                          <a:ea typeface="Times New Roman"/>
                        </a:rPr>
                        <a:t>*</a:t>
                      </a:r>
                      <a:r>
                        <a:rPr lang="el-GR" sz="2000" b="1" u="sng" dirty="0">
                          <a:latin typeface="Times New Roman"/>
                          <a:ea typeface="Times New Roman"/>
                        </a:rPr>
                        <a:t>Κεφάλαια</a:t>
                      </a:r>
                      <a:r>
                        <a:rPr lang="el-GR" sz="20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:   Πολύ</a:t>
                      </a:r>
                      <a:r>
                        <a:rPr lang="el-GR" sz="1800" baseline="0" dirty="0" smtClean="0">
                          <a:latin typeface="Times New Roman"/>
                          <a:ea typeface="Times New Roman"/>
                        </a:rPr>
                        <a:t> μεγάλης αξίας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endParaRPr lang="el-GR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2000" b="1" u="none" baseline="0" dirty="0" smtClean="0">
                          <a:latin typeface="Times New Roman"/>
                          <a:ea typeface="Times New Roman"/>
                        </a:rPr>
                        <a:t>       </a:t>
                      </a:r>
                      <a:r>
                        <a:rPr lang="el-GR" sz="2000" b="1" u="sng" dirty="0" smtClean="0">
                          <a:latin typeface="Times New Roman"/>
                          <a:ea typeface="Times New Roman"/>
                        </a:rPr>
                        <a:t>*</a:t>
                      </a:r>
                      <a:r>
                        <a:rPr lang="el-GR" sz="2000" b="1" u="sng" dirty="0">
                          <a:latin typeface="Times New Roman"/>
                          <a:ea typeface="Times New Roman"/>
                        </a:rPr>
                        <a:t>Χρόνος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: 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  24-ωρη λειτουργία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endParaRPr lang="el-GR" sz="1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1800" u="none" dirty="0" smtClean="0">
                          <a:latin typeface="Arial Black"/>
                          <a:ea typeface="Times New Roman"/>
                        </a:rPr>
                        <a:t>      </a:t>
                      </a:r>
                      <a:r>
                        <a:rPr lang="el-GR" sz="2000" b="1" u="sng" dirty="0" smtClean="0">
                          <a:latin typeface="Arial Black"/>
                          <a:ea typeface="Times New Roman"/>
                        </a:rPr>
                        <a:t>*</a:t>
                      </a:r>
                      <a:r>
                        <a:rPr lang="el-GR" sz="2000" b="1" u="sng" dirty="0" smtClean="0">
                          <a:latin typeface="Times New Roman"/>
                          <a:ea typeface="Times New Roman"/>
                        </a:rPr>
                        <a:t>Ενέργεια</a:t>
                      </a:r>
                      <a:r>
                        <a:rPr lang="el-GR" sz="1800" u="sng" dirty="0" smtClean="0">
                          <a:latin typeface="Times New Roman"/>
                          <a:ea typeface="Times New Roman"/>
                        </a:rPr>
                        <a:t>:</a:t>
                      </a:r>
                      <a:endParaRPr lang="el-GR" sz="1800" u="sng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              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        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  <a:sym typeface="Webdings"/>
                        </a:rPr>
                        <a:t>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Ηλεκτρική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             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  <a:sym typeface="Webdings"/>
                        </a:rPr>
                        <a:t>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 Χημική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1800" dirty="0">
                          <a:latin typeface="Times New Roman"/>
                        </a:rPr>
                        <a:t/>
                      </a:r>
                      <a:br>
                        <a:rPr lang="el-GR" sz="1800" dirty="0">
                          <a:latin typeface="Times New Roman"/>
                        </a:rPr>
                      </a:br>
                      <a:r>
                        <a:rPr lang="el-GR" sz="1800" dirty="0" smtClean="0">
                          <a:latin typeface="Times New Roman"/>
                        </a:rPr>
                        <a:t>        </a:t>
                      </a:r>
                      <a:r>
                        <a:rPr lang="el-GR" sz="1800" b="1" u="sng" dirty="0" smtClean="0">
                          <a:latin typeface="Arial Black"/>
                          <a:ea typeface="Times New Roman"/>
                        </a:rPr>
                        <a:t>*</a:t>
                      </a:r>
                      <a:r>
                        <a:rPr lang="el-GR" sz="2000" b="1" u="sng" dirty="0" smtClean="0">
                          <a:latin typeface="Times New Roman"/>
                          <a:ea typeface="Times New Roman"/>
                        </a:rPr>
                        <a:t>Υλικά </a:t>
                      </a:r>
                      <a:r>
                        <a:rPr lang="el-GR" sz="2000" b="1" u="sng" dirty="0">
                          <a:latin typeface="Times New Roman"/>
                          <a:ea typeface="Times New Roman"/>
                        </a:rPr>
                        <a:t>( πρώτες ύλες </a:t>
                      </a:r>
                      <a:r>
                        <a:rPr lang="el-GR" sz="2000" b="1" u="sng" dirty="0" smtClean="0">
                          <a:latin typeface="Times New Roman"/>
                          <a:ea typeface="Times New Roman"/>
                        </a:rPr>
                        <a:t>)</a:t>
                      </a:r>
                      <a:endParaRPr lang="el-GR" sz="2000" b="1" u="none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 1.  σκόνη κακάο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 2. βούτυρο </a:t>
                      </a: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κακάο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 3.ζάχαρη</a:t>
                      </a:r>
                      <a:endParaRPr lang="el-GR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 4.γαλακτοματοποιητής </a:t>
                      </a: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(λεκιθίνη)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 5.αρωματικές </a:t>
                      </a: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ουσίες(βανίλια, 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     κανέλα, μοσχοκάρυδο) .                         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6.σκόνη </a:t>
                      </a: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γάλακτος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7.ηλιέλαιο(σε </a:t>
                      </a: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ελάχιστη ποσότητα)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8.ξηροί </a:t>
                      </a: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καρποί(σε κάποια είδη)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</a:rPr>
                        <a:t/>
                      </a:r>
                      <a:br>
                        <a:rPr lang="el-GR" sz="1800" dirty="0">
                          <a:latin typeface="Times New Roman"/>
                        </a:rPr>
                      </a:br>
                      <a:endParaRPr lang="el-GR" sz="18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37431" marR="37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u="sng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2000" b="1" dirty="0" smtClean="0">
                          <a:latin typeface="Times New Roman"/>
                        </a:rPr>
                        <a:t> </a:t>
                      </a:r>
                      <a:r>
                        <a:rPr lang="el-GR" sz="2000" b="1" u="sng" dirty="0" smtClean="0">
                          <a:latin typeface="Arial Black"/>
                          <a:ea typeface="Times New Roman"/>
                        </a:rPr>
                        <a:t>*</a:t>
                      </a:r>
                      <a:r>
                        <a:rPr lang="el-GR" sz="2000" b="1" u="sng" dirty="0" smtClean="0">
                          <a:latin typeface="Times New Roman"/>
                          <a:ea typeface="Times New Roman"/>
                        </a:rPr>
                        <a:t>Άνθρωποι (ειδικότητες)</a:t>
                      </a:r>
                      <a:endParaRPr lang="el-GR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                     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  <a:sym typeface="Wingdings"/>
                        </a:rPr>
                        <a:t>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Τεχνολόγοι τροφίμων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1800" dirty="0" smtClean="0">
                          <a:latin typeface="Times New Roman"/>
                          <a:ea typeface="Times New Roman"/>
                          <a:sym typeface="Wingdings"/>
                        </a:rPr>
                        <a:t>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Χημικοί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  <a:sym typeface="Wingdings"/>
                        </a:rPr>
                        <a:t>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Μηχανολόγοι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                  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  <a:sym typeface="Wingdings"/>
                        </a:rPr>
                        <a:t></a:t>
                      </a:r>
                      <a:r>
                        <a:rPr lang="el-GR" sz="1800" dirty="0" smtClean="0">
                          <a:latin typeface="Times New Roman"/>
                          <a:ea typeface="Times New Roman"/>
                        </a:rPr>
                        <a:t>Ηλεκτρολόγοι κ.ά.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endParaRPr lang="el-GR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latin typeface="Times New Roman"/>
                        </a:rPr>
                        <a:t> </a:t>
                      </a:r>
                      <a:r>
                        <a:rPr lang="el-GR" sz="2000" b="1" u="sng" dirty="0" smtClean="0">
                          <a:latin typeface="Arial Black"/>
                          <a:ea typeface="Times New Roman"/>
                        </a:rPr>
                        <a:t>*</a:t>
                      </a:r>
                      <a:r>
                        <a:rPr lang="el-GR" sz="2000" b="1" u="sng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Εργαλεία – μηχανήματα</a:t>
                      </a:r>
                      <a:endParaRPr lang="el-GR" sz="2000" b="1" u="none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u="none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               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sym typeface="Wingdings 3"/>
                        </a:rPr>
                        <a:t>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Μηχανές καθαρισμού</a:t>
                      </a:r>
                      <a:endParaRPr lang="el-GR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sym typeface="Wingdings 3"/>
                        </a:rPr>
                        <a:t>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Αναμικτήρες,</a:t>
                      </a:r>
                      <a:endParaRPr lang="el-GR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sym typeface="Wingdings 3"/>
                        </a:rPr>
                        <a:t>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Πεντακύλινδρο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sym typeface="Wingdings 3"/>
                        </a:rPr>
                        <a:t>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Καλούπια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               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sym typeface="Wingdings 3"/>
                        </a:rPr>
                        <a:t>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Κόνσες </a:t>
                      </a:r>
                      <a:endParaRPr lang="el-GR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   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sym typeface="Wingdings 3"/>
                        </a:rPr>
                        <a:t>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Αυτόματες μηχανές </a:t>
                      </a:r>
                      <a:endParaRPr lang="el-GR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  συσκευασίας-περιτυλίγματος</a:t>
                      </a:r>
                      <a:endParaRPr lang="el-GR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sym typeface="Wingdings 3"/>
                        </a:rPr>
                        <a:t></a:t>
                      </a: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Αυτόματα ειδικά  </a:t>
                      </a:r>
                      <a:endParaRPr lang="el-GR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             μηχανήματα όπου γίνεται</a:t>
                      </a:r>
                      <a:endParaRPr lang="el-GR" sz="1800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    το καβούρντισμα.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1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b="1" dirty="0" smtClean="0">
                          <a:latin typeface="Times New Roman"/>
                        </a:rPr>
                        <a:t> </a:t>
                      </a:r>
                      <a:r>
                        <a:rPr lang="el-GR" sz="2000" b="1" u="sng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*Γνώσεις ( πληροφορίες )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  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</a:txBody>
                  <a:tcPr marL="37431" marR="37431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2 - TextBox"/>
          <p:cNvSpPr txBox="1"/>
          <p:nvPr/>
        </p:nvSpPr>
        <p:spPr>
          <a:xfrm>
            <a:off x="395536" y="0"/>
            <a:ext cx="8280920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Παράδειγμα   ΕΙΣΡΟΩΝ σε  Σοκολατοβιομηχανία</a:t>
            </a:r>
            <a:endParaRPr lang="el-GR" sz="2800" b="1" dirty="0"/>
          </a:p>
        </p:txBody>
      </p:sp>
    </p:spTree>
  </p:cSld>
  <p:clrMapOvr>
    <a:masterClrMapping/>
  </p:clrMapOvr>
  <p:transition spd="med">
    <p:wheel spokes="2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Σειρήνα ήχο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467544" y="188640"/>
          <a:ext cx="8352928" cy="6398463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7483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2400" dirty="0" smtClean="0">
                          <a:latin typeface="Arial Black"/>
                          <a:ea typeface="Times New Roman"/>
                        </a:rPr>
                        <a:t>Παράδειγμα</a:t>
                      </a:r>
                      <a:r>
                        <a:rPr lang="el-GR" sz="2400" baseline="0" dirty="0" smtClean="0">
                          <a:latin typeface="Arial Black"/>
                          <a:ea typeface="Times New Roman"/>
                        </a:rPr>
                        <a:t> </a:t>
                      </a:r>
                      <a:r>
                        <a:rPr lang="el-GR" sz="2400" dirty="0" smtClean="0">
                          <a:latin typeface="Arial Black"/>
                          <a:ea typeface="Times New Roman"/>
                        </a:rPr>
                        <a:t>Διαδικασίας παραγωγής σε Σοκολατοβιομηχανία</a:t>
                      </a:r>
                      <a:endParaRPr lang="el-GR" sz="2400" dirty="0">
                        <a:latin typeface="Times New Roman"/>
                        <a:ea typeface="Times New Roman"/>
                      </a:endParaRPr>
                    </a:p>
                  </a:txBody>
                  <a:tcPr marL="37431" marR="37431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0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6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"/>
                        </a:rPr>
                        <a:t>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Συγκομιδή καρπών κακάο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 3"/>
                        </a:rPr>
                        <a:t>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"/>
                        </a:rPr>
                        <a:t>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Καβούρντισμα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 3"/>
                        </a:rPr>
                        <a:t>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  <a:sym typeface="Wingdings"/>
                        </a:rPr>
                        <a:t>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Ξεφλούδισμα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 3"/>
                        </a:rPr>
                        <a:t>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"/>
                        </a:rPr>
                        <a:t>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Άλεση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 3"/>
                        </a:rPr>
                        <a:t>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"/>
                        </a:rPr>
                        <a:t>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Ανάμειξη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 3"/>
                        </a:rPr>
                        <a:t>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"/>
                        </a:rPr>
                        <a:t>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Ραφινάρισμα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 3"/>
                        </a:rPr>
                        <a:t>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"/>
                        </a:rPr>
                        <a:t>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Κονσάρισμα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 3"/>
                        </a:rPr>
                        <a:t>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"/>
                        </a:rPr>
                        <a:t>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Στερεοποίηση σε φόρμες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 3"/>
                        </a:rPr>
                        <a:t>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"/>
                        </a:rPr>
                        <a:t>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Συσκευασία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 3"/>
                        </a:rPr>
                        <a:t></a:t>
                      </a:r>
                      <a:endParaRPr lang="el-GR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l-GR" sz="1800" dirty="0">
                          <a:latin typeface="Times New Roman"/>
                          <a:ea typeface="Times New Roman"/>
                          <a:sym typeface="Wingdings"/>
                        </a:rPr>
                        <a:t></a:t>
                      </a:r>
                      <a:r>
                        <a:rPr lang="el-GR" sz="1800" dirty="0">
                          <a:latin typeface="Times New Roman"/>
                          <a:ea typeface="Times New Roman"/>
                        </a:rPr>
                        <a:t> Αποθήκευση</a:t>
                      </a:r>
                    </a:p>
                  </a:txBody>
                  <a:tcPr marL="37431" marR="37431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heel spokes="2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251520" y="332656"/>
          <a:ext cx="8640960" cy="6170947"/>
        </p:xfrm>
        <a:graphic>
          <a:graphicData uri="http://schemas.openxmlformats.org/drawingml/2006/table">
            <a:tbl>
              <a:tblPr/>
              <a:tblGrid>
                <a:gridCol w="4320480"/>
                <a:gridCol w="4320480"/>
              </a:tblGrid>
              <a:tr h="3745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  <a:tab pos="4914900" algn="r"/>
                        </a:tabLst>
                      </a:pPr>
                      <a:r>
                        <a:rPr lang="el-GR" sz="2400" u="none" dirty="0" smtClean="0">
                          <a:latin typeface="Arial Black"/>
                          <a:ea typeface="Times New Roman"/>
                        </a:rPr>
                        <a:t>Παράδειγμα εκροών</a:t>
                      </a:r>
                      <a:r>
                        <a:rPr lang="el-GR" sz="2400" u="none" baseline="0" dirty="0" smtClean="0">
                          <a:latin typeface="Arial Black"/>
                          <a:ea typeface="Times New Roman"/>
                        </a:rPr>
                        <a:t> σε Σοκολατοβιομηχανία</a:t>
                      </a:r>
                      <a:endParaRPr lang="el-GR" sz="2400" u="none" dirty="0">
                        <a:latin typeface="Times New Roman"/>
                        <a:ea typeface="Times New Roman"/>
                      </a:endParaRPr>
                    </a:p>
                  </a:txBody>
                  <a:tcPr marL="37431" marR="37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7964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l-GR" sz="2400" u="sng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l-GR" sz="2400" u="none" baseline="0" dirty="0" smtClean="0">
                          <a:latin typeface="Times New Roman"/>
                          <a:ea typeface="Times New Roman"/>
                        </a:rPr>
                        <a:t>          </a:t>
                      </a:r>
                      <a:r>
                        <a:rPr lang="el-GR" sz="2800" u="sng" dirty="0" smtClean="0">
                          <a:latin typeface="Times New Roman"/>
                          <a:ea typeface="Times New Roman"/>
                          <a:sym typeface="Wingdings"/>
                        </a:rPr>
                        <a:t></a:t>
                      </a:r>
                      <a:r>
                        <a:rPr lang="el-GR" sz="2800" u="none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l-GR" sz="2800" u="sng" dirty="0" smtClean="0">
                          <a:latin typeface="Times New Roman"/>
                          <a:ea typeface="Times New Roman"/>
                        </a:rPr>
                        <a:t>Προϊόντα</a:t>
                      </a:r>
                    </a:p>
                    <a:p>
                      <a:pPr algn="l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el-GR" sz="2400" u="sng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  <a:sym typeface="Wingdings"/>
                        </a:rPr>
                        <a:t>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Σοκολάτες  διάφορες .</a:t>
                      </a:r>
                      <a:endParaRPr lang="el-GR" sz="2400" u="non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  <a:sym typeface="Wingdings"/>
                        </a:rPr>
                        <a:t>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Ταμπλέτες  </a:t>
                      </a:r>
                      <a:r>
                        <a:rPr lang="el-GR" sz="2400" u="none" dirty="0">
                          <a:latin typeface="Times New Roman"/>
                          <a:ea typeface="Times New Roman"/>
                        </a:rPr>
                        <a:t>(με   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βάφλα,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                                  μπισκότα).      </a:t>
                      </a:r>
                      <a:endParaRPr lang="el-GR" sz="2400" u="non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  <a:sym typeface="Wingdings"/>
                        </a:rPr>
                        <a:t>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Γκοφρέτες </a:t>
                      </a:r>
                      <a:endParaRPr lang="el-GR" sz="2400" u="non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  <a:sym typeface="Wingdings"/>
                        </a:rPr>
                        <a:t>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Σοκοφρέτες </a:t>
                      </a:r>
                      <a:endParaRPr lang="el-GR" sz="2400" u="non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  <a:sym typeface="Wingdings"/>
                        </a:rPr>
                        <a:t>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Σοκολατάκια      μικρού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                                     μεγέθους</a:t>
                      </a:r>
                      <a:endParaRPr lang="el-GR" sz="2400" u="non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  <a:sym typeface="Wingdings"/>
                        </a:rPr>
                        <a:t>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Σοκολατένια  ροφήματα 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        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  <a:sym typeface="Wingdings"/>
                        </a:rPr>
                        <a:t></a:t>
                      </a:r>
                      <a:r>
                        <a:rPr lang="el-GR" sz="2400" u="none" dirty="0" smtClean="0">
                          <a:latin typeface="Times New Roman"/>
                          <a:ea typeface="Times New Roman"/>
                        </a:rPr>
                        <a:t> Κακάο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457200" algn="l"/>
                        </a:tabLst>
                      </a:pPr>
                      <a:endParaRPr lang="el-GR" sz="2400" u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2400" u="sng" dirty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l-GR" sz="2400" u="sng" dirty="0" smtClean="0">
                          <a:latin typeface="Times New Roman"/>
                          <a:ea typeface="Times New Roman"/>
                        </a:rPr>
                        <a:t>.</a:t>
                      </a:r>
                      <a:endParaRPr lang="el-GR" sz="2400" u="sng" dirty="0">
                        <a:latin typeface="Times New Roman"/>
                        <a:ea typeface="Times New Roman"/>
                      </a:endParaRPr>
                    </a:p>
                  </a:txBody>
                  <a:tcPr marL="37431" marR="37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800" u="none" dirty="0" smtClean="0">
                          <a:latin typeface="Times New Roman"/>
                          <a:ea typeface="Times New Roman"/>
                          <a:sym typeface="Wingdings"/>
                        </a:rPr>
                        <a:t>            </a:t>
                      </a:r>
                      <a:r>
                        <a:rPr lang="el-GR" sz="2800" u="sng" dirty="0" smtClean="0">
                          <a:latin typeface="Times New Roman"/>
                          <a:ea typeface="Times New Roman"/>
                          <a:sym typeface="Wingdings"/>
                        </a:rPr>
                        <a:t></a:t>
                      </a:r>
                      <a:r>
                        <a:rPr lang="el-GR" sz="2800" u="sng" dirty="0" smtClean="0">
                          <a:latin typeface="Times New Roman"/>
                          <a:ea typeface="Times New Roman"/>
                        </a:rPr>
                        <a:t> Απόβλητα</a:t>
                      </a:r>
                      <a:endParaRPr lang="el-GR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         </a:t>
                      </a:r>
                      <a:r>
                        <a:rPr lang="el-GR" sz="2400" dirty="0" smtClean="0">
                          <a:latin typeface="Times New Roman"/>
                          <a:ea typeface="Times New Roman"/>
                          <a:sym typeface="Wingdings 2"/>
                        </a:rPr>
                        <a:t></a:t>
                      </a: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Τα υγρά τα οποία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              προέρχονται από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              τον καθαρισµό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              του εξοπλισμού καθώς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               και τα λύματα.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el-GR" sz="2400" dirty="0" smtClean="0">
                          <a:latin typeface="Times New Roman"/>
                          <a:ea typeface="Times New Roman"/>
                          <a:sym typeface="Wingdings 2"/>
                        </a:rPr>
                        <a:t></a:t>
                      </a: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Διάφορα στερεά.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l-GR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l-GR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400" u="none" baseline="0" dirty="0" smtClean="0">
                          <a:latin typeface="Times New Roman"/>
                          <a:ea typeface="Times New Roman"/>
                          <a:sym typeface="Wingdings"/>
                        </a:rPr>
                        <a:t>            </a:t>
                      </a:r>
                      <a:r>
                        <a:rPr lang="el-GR" sz="2800" u="sng" dirty="0" smtClean="0">
                          <a:latin typeface="Times New Roman"/>
                          <a:ea typeface="Times New Roman"/>
                          <a:sym typeface="Wingdings"/>
                        </a:rPr>
                        <a:t></a:t>
                      </a:r>
                      <a:r>
                        <a:rPr lang="el-GR" sz="2800" u="sng" dirty="0" smtClean="0">
                          <a:latin typeface="Times New Roman"/>
                          <a:ea typeface="Times New Roman"/>
                        </a:rPr>
                        <a:t> Απώλειες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l-GR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             </a:t>
                      </a:r>
                      <a:r>
                        <a:rPr lang="el-GR" sz="2400" dirty="0" smtClean="0">
                          <a:latin typeface="Times New Roman"/>
                          <a:ea typeface="Times New Roman"/>
                          <a:sym typeface="Wingdings 2"/>
                        </a:rPr>
                        <a:t></a:t>
                      </a: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Καυσαέρια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             </a:t>
                      </a:r>
                      <a:r>
                        <a:rPr lang="el-GR" sz="2400" dirty="0" smtClean="0">
                          <a:latin typeface="Times New Roman"/>
                          <a:ea typeface="Times New Roman"/>
                          <a:sym typeface="Wingdings 2"/>
                        </a:rPr>
                        <a:t></a:t>
                      </a:r>
                      <a:r>
                        <a:rPr lang="el-GR" sz="2400" dirty="0" smtClean="0">
                          <a:latin typeface="Times New Roman"/>
                          <a:ea typeface="Times New Roman"/>
                        </a:rPr>
                        <a:t> Αέριοι ρύποι  κ.ά.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l-GR" sz="2400" dirty="0">
                        <a:latin typeface="Times New Roman"/>
                        <a:ea typeface="Times New Roman"/>
                      </a:endParaRPr>
                    </a:p>
                  </a:txBody>
                  <a:tcPr marL="37431" marR="37431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heel spokes="2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ΙΟΝ  ΓΙΑ ΔΙΑΦΑΝΕΙΑ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67545" y="1412776"/>
            <a:ext cx="7992888" cy="4968552"/>
          </a:xfrm>
          <a:prstGeom prst="rect">
            <a:avLst/>
          </a:prstGeom>
        </p:spPr>
      </p:pic>
      <p:sp>
        <p:nvSpPr>
          <p:cNvPr id="3" name="2 - TextBox"/>
          <p:cNvSpPr txBox="1"/>
          <p:nvPr/>
        </p:nvSpPr>
        <p:spPr>
          <a:xfrm>
            <a:off x="359532" y="260648"/>
            <a:ext cx="8424936" cy="58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/>
              <a:t>ΠΑΡΑΓΩΓΗ  ΣΟΛΟΛΑΤΑΣ  ΣΕ ΒΙΝΤΕΟ</a:t>
            </a:r>
            <a:endParaRPr lang="el-GR" sz="3200" b="1" dirty="0"/>
          </a:p>
        </p:txBody>
      </p:sp>
    </p:spTree>
  </p:cSld>
  <p:clrMapOvr>
    <a:masterClrMapping/>
  </p:clrMapOvr>
  <p:transition spd="med">
    <p:wheel spokes="2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Σειρήνα ήχο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0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</TotalTime>
  <Words>331</Words>
  <Application>Microsoft Office PowerPoint</Application>
  <PresentationFormat>Προβολή στην οθόνη (4:3)</PresentationFormat>
  <Paragraphs>104</Paragraphs>
  <Slides>8</Slides>
  <Notes>0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Τεχν_β΄_γυμν.-Οργάνωση επιχείρησης</dc:title>
  <dc:subject>Παρουσίαση της έννοιας, της οργάνωσης και των λειτουργιών των επιχειρήσεων ,για το μάθημα της τεχνολογίας στην β΄τάξη γυμνασίου</dc:subject>
  <dc:creator>ΚΑΘΗΓΗΤΗΣ ΗΡΑΚΛΗΣ ΝΤΟΥΣΗΣ</dc:creator>
  <cp:keywords>τεχνολογίαγυμνασίου,μάθηματεχνολογία,,τεχνολογίαβ΄γυμνασίου,εργασίεςτεχνολογίας,έργασίατεχνολογίαςβ΄γυμνασίου,Ντούσης,1ογυμνάσιοΡέντη,ομαδικόέργο,γραπτήεργασίατεχνολογίας,ομαδικόέργο,ανάθεσηεργασίαςστηντεχνολογία,επιχείρηση,παραγωγή,μακέτα,κατασκευή,παρουσίαση,δραστηριότητεςβ΄τάξης,οργάνωσηεπιχείρησης,λειτουργία,παραγωγικήμονάδα</cp:keywords>
  <cp:lastModifiedBy>Gymnasio Inois</cp:lastModifiedBy>
  <cp:revision>74</cp:revision>
  <dcterms:created xsi:type="dcterms:W3CDTF">2011-08-30T11:09:47Z</dcterms:created>
  <dcterms:modified xsi:type="dcterms:W3CDTF">2016-09-22T06:36:01Z</dcterms:modified>
</cp:coreProperties>
</file>