
<file path=[Content_Types].xml><?xml version="1.0" encoding="utf-8"?>
<Types xmlns="http://schemas.openxmlformats.org/package/2006/content-types"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3" r:id="rId2"/>
    <p:sldId id="289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F3D4C-261B-4B2A-A5F6-F36E82796C82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56E21-6ABE-43F7-9147-8EAD037F5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752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3368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3753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6727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988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40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3910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2210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9069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8560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97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BE22FB-4E66-4B3D-ADD3-CA8560CFD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46F4A5D-F515-410C-AD8B-CBBB34182B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DF684C9-BBA3-4DA4-81D8-B96014075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1070E7-421D-4ACB-96D9-FF0B0C58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41750D-C036-43A7-BC5E-B97F5625A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7548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1BD923-0B84-4805-8938-B20E9A370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1C11BC9-7A09-435F-A6BD-88E9C8A4C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BA6D68-2C28-49C3-A493-B2D22E8CF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1C2D4CF-1AA8-4E1E-B91F-A1EE4999A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A839A59-1EA2-470F-B308-326C0320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4356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5C6F009-24DB-41BB-B984-9589DEEA32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24362FB-F2BA-4102-8405-37F32CA08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C599CAB-77E6-4AD9-B7DF-251D68568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946CD1-020D-4F09-B83D-2354A7EFF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30DA3AD-2493-4D2D-A186-017F6EE4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280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76A3F3-6D97-4943-8A41-3F6A4974E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4D6A23-5763-4020-BAAA-31BDA4CA6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D80E7EA-0FA6-47B3-8D01-50E640053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397E7EB-5369-424A-AA42-96032AFE6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9E39FF8-8CBD-4D51-9A0C-543FBC7F6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388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555BC9-F098-4A0E-9945-11F2360D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AD4B49-F903-49D1-9552-BCF972432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B712C67-F602-48F1-B412-7A034D79B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EAA86F-8C35-452E-95D9-8E7A28424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3AA3702-78E4-4DAE-B062-AC0DBF1CF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40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C39F50-3BC1-4FAE-B654-94CF9E265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1F1D23-302F-4CE8-8A93-77259DD74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C46ACE9-3AF5-47B7-AFE8-E9D349E57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46A9ACB-FC48-41B0-B704-1D8F4E80F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79043CB-4A16-4A7F-9408-E90683A37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8A7ADF7-2169-4146-A102-83B975FF5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551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072647-2F51-4326-980F-4DD00FD5C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2C3EC98-EF09-4E69-819A-F11830869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4E2C933-8E0A-4CDF-AB7B-60E2CD4D6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F98A934-54F0-471E-AF4A-34E99021D2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FCA5C38-C231-454B-AC83-F7E94BF42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40541A-542B-4D14-BAD0-0CEF261B4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7F902A4-1825-43B4-9BE7-A5E91C675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901430B-CFC8-4CD8-97AD-7FAF6C2EA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55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A1C3F9-2858-4A10-9EBC-33C6DC0ED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217D5B8-12CE-4FC1-9577-B12FE39BA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B79C892-6042-410E-8435-A8EEF44C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22E1034-7D9C-42A2-A747-28D4D5270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573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284C12F-DF19-4D52-B583-573B381F3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E59083B-04EB-46BF-AFA9-140FC665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07B829D-2F72-4CE5-BB1B-C980F80D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509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83D343-67AB-491D-9054-5501E0FAA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071F07-6761-43F0-8722-D89FD9E84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332F48A-A086-4049-98CF-C1F4D6C72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68EBAEF-95DA-43F7-B20C-9468F1E5F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AAC6ED5-6CF6-4379-9E7D-BCEFCB77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96B716D-E5D4-4929-B1C8-EB17E85B9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1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0C3257-6333-44B7-99B9-54097BA3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0366238-7BA3-4A03-B82D-7308FBB54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91C4973-563D-418D-9BD2-B80155830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54CEBA-85FB-47D1-BF83-BA5E84D6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FCB09C8-EF98-4068-8A02-776A935C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A3940CF-16DC-48ED-B6F2-D800E87F8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82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1C67A10-35DB-4C8A-973B-F7E5FB90B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7A63809-2EE6-443F-A326-8D4CE3237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C8C209-2431-48A9-97B0-A641576DA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16155-0D23-4895-91AF-50ABF6E8553C}" type="datetimeFigureOut">
              <a:rPr lang="el-GR" smtClean="0"/>
              <a:t>18/5/2020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3B37440-8A64-4D4C-BF82-F597FB15A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F8D24A-E7A2-4586-AAFD-B3462A87D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4AC9-79EF-4EA1-8414-2FBF1D284D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779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υπογραφή&#10;&#10;Περιγραφή που δημιουργήθηκε αυτόματα">
            <a:extLst>
              <a:ext uri="{FF2B5EF4-FFF2-40B4-BE49-F238E27FC236}">
                <a16:creationId xmlns:a16="http://schemas.microsoft.com/office/drawing/2014/main" id="{F47905CC-3C3F-49C0-BD6C-7335F5045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904" y="0"/>
            <a:ext cx="48241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25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2"/>
                </a:solidFill>
              </a:rPr>
              <a:t>Υποσιτισμός 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773" y="1982804"/>
            <a:ext cx="6622181" cy="44179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6221558" y="3146296"/>
            <a:ext cx="5190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Συμπτώματα οστεοπόρωσης</a:t>
            </a:r>
          </a:p>
          <a:p>
            <a:endParaRPr lang="en-US" u="sng" dirty="0"/>
          </a:p>
          <a:p>
            <a:r>
              <a:rPr lang="el-GR" dirty="0"/>
              <a:t>τα κόκαλά του ατόμου ενδέχεται να μην αναπτυχθούν φυσιολογικά και αργότερα, ως ενήλικας, να υποφέρει από οστεοπόρωση, με πόνους στα οστά και αυξημένο κίνδυνο για σπάσιμό τους. </a:t>
            </a:r>
          </a:p>
        </p:txBody>
      </p:sp>
    </p:spTree>
    <p:extLst>
      <p:ext uri="{BB962C8B-B14F-4D97-AF65-F5344CB8AC3E}">
        <p14:creationId xmlns:p14="http://schemas.microsoft.com/office/powerpoint/2010/main" val="258313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err="1">
                <a:solidFill>
                  <a:schemeClr val="tx2"/>
                </a:solidFill>
              </a:rPr>
              <a:t>Υπερφαγία</a:t>
            </a:r>
            <a:r>
              <a:rPr lang="el-GR" sz="3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Φυσαλίδα ομιλίας: Έλλειψη 4">
            <a:extLst>
              <a:ext uri="{FF2B5EF4-FFF2-40B4-BE49-F238E27FC236}">
                <a16:creationId xmlns:a16="http://schemas.microsoft.com/office/drawing/2014/main" id="{4D470162-09CE-42C2-BC54-38A989AF5C6D}"/>
              </a:ext>
            </a:extLst>
          </p:cNvPr>
          <p:cNvSpPr/>
          <p:nvPr/>
        </p:nvSpPr>
        <p:spPr>
          <a:xfrm>
            <a:off x="833855" y="1567572"/>
            <a:ext cx="3747769" cy="245578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Ονομάζεται η αυξημένη κατανάλωση τροφής</a:t>
            </a:r>
          </a:p>
        </p:txBody>
      </p:sp>
    </p:spTree>
    <p:extLst>
      <p:ext uri="{BB962C8B-B14F-4D97-AF65-F5344CB8AC3E}">
        <p14:creationId xmlns:p14="http://schemas.microsoft.com/office/powerpoint/2010/main" val="352535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err="1">
                <a:solidFill>
                  <a:schemeClr val="tx2"/>
                </a:solidFill>
              </a:rPr>
              <a:t>Υπερφαγία</a:t>
            </a:r>
            <a:r>
              <a:rPr lang="el-GR" sz="3200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773" y="1982804"/>
            <a:ext cx="6622181" cy="44179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6221558" y="3146296"/>
            <a:ext cx="51905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</a:t>
            </a:r>
            <a:r>
              <a:rPr lang="el-GR" dirty="0" err="1"/>
              <a:t>υπερφαγία</a:t>
            </a:r>
            <a:r>
              <a:rPr lang="el-GR" dirty="0"/>
              <a:t> μπορεί να προκαλέσει παχυσαρκία (υπερβολική αποθήκευση λίπους), διαβήτη (διαταραχή στο μεταβολισμό των υδατανθράκων), υπέρταση (αυξημένη αρτηριακή πίεση), καρδιαγγειακά νοσήματα (έμφραγμα μυοκαρδίου), εγκεφαλικό επεισόδιο, ακόμα και καρκίνο.</a:t>
            </a:r>
          </a:p>
          <a:p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92798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2"/>
                </a:solidFill>
              </a:rPr>
              <a:t>Διατροφική συμπεριφορά – παράγοντες που την επηρεάζουν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773" y="1982804"/>
            <a:ext cx="6622181" cy="44179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6221558" y="3146296"/>
            <a:ext cx="51905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Η οικογένειά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Οι φίλοι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Το σχολείο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Τα μέσα μαζικής επικοινωνίας καθώς και τα πρότυπα της κάθε εποχής.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Η γεύση (τρώμε ό,τι προτιμάμε γευστικά, δηλαδή ό,τι μας φαίνεται νόστιμο.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Ψυχολογικοί παράγοντες. (τρώμε όχι μόνο όταν πεινάμε αλλά και όταν είμαστε κακοδιάθετοι)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 κληρονομική προδιάθεση για παχυσαρκία 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68568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2"/>
                </a:solidFill>
              </a:rPr>
              <a:t>Διατροφική συμπεριφορά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773" y="1982804"/>
            <a:ext cx="6622181" cy="44179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6221558" y="3146296"/>
            <a:ext cx="5190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Σε περίπτωση που δεν ακολουθήσουμε από μικρή ηλικία σωστές διατροφικές συνήθειες, θα δυσκολευτούμε να τις αλλάξουμε αργότερα όταν αποκτήσουμε διατροφική συνείδηση.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19917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2465848" y="2490008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2"/>
                </a:solidFill>
              </a:rPr>
              <a:t>ΤΕΛΟΣ</a:t>
            </a:r>
          </a:p>
        </p:txBody>
      </p:sp>
    </p:spTree>
    <p:extLst>
      <p:ext uri="{BB962C8B-B14F-4D97-AF65-F5344CB8AC3E}">
        <p14:creationId xmlns:p14="http://schemas.microsoft.com/office/powerpoint/2010/main" val="424107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 descr="Εικόνα που περιέχει φαγητό, πίνακας, φρούτο, πιάτο&#10;&#10;Περιγραφή που δημιουργήθηκε αυτόματα">
            <a:extLst>
              <a:ext uri="{FF2B5EF4-FFF2-40B4-BE49-F238E27FC236}">
                <a16:creationId xmlns:a16="http://schemas.microsoft.com/office/drawing/2014/main" id="{79237F33-0E7A-4BD5-A373-13DB2F2254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6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C43D3BF-3F92-4899-9A49-86B7C49E9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el-GR" sz="3600">
                <a:solidFill>
                  <a:schemeClr val="tx1">
                    <a:lumMod val="85000"/>
                    <a:lumOff val="15000"/>
                  </a:schemeClr>
                </a:solidFill>
              </a:rPr>
              <a:t>3.1 ΤΡΟΦΗ ΚΑΙ ΤΡΟΦΙΜΑ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63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CEECEA-6BC1-4149-9531-6937E4A8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l-GR"/>
              <a:t>ΤΡΟΦΙΜΟ ΚΑΙ Ο ΡΟΛΟΣ ΤΟΥ</a:t>
            </a:r>
            <a:endParaRPr lang="el-GR" dirty="0"/>
          </a:p>
        </p:txBody>
      </p:sp>
      <p:sp>
        <p:nvSpPr>
          <p:cNvPr id="3" name="Φυσαλίδα ομιλίας: Έλλειψη 2">
            <a:extLst>
              <a:ext uri="{FF2B5EF4-FFF2-40B4-BE49-F238E27FC236}">
                <a16:creationId xmlns:a16="http://schemas.microsoft.com/office/drawing/2014/main" id="{092AE2F3-BE90-4584-ABCF-73360A5CC5F1}"/>
              </a:ext>
            </a:extLst>
          </p:cNvPr>
          <p:cNvSpPr/>
          <p:nvPr/>
        </p:nvSpPr>
        <p:spPr>
          <a:xfrm>
            <a:off x="450887" y="1579417"/>
            <a:ext cx="4266728" cy="298419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ΤΙ ΟΝΟΜΑΖΟΥΜΕ ΤΡΟΦΙΜΟ? </a:t>
            </a:r>
          </a:p>
        </p:txBody>
      </p:sp>
      <p:pic>
        <p:nvPicPr>
          <p:cNvPr id="4" name="Εικόνα 3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C306E415-3FF4-48FB-BBCD-BAFD474CB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693" y="1579416"/>
            <a:ext cx="6194108" cy="52785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D6817B-F19C-449D-84C9-737C0D1E7371}"/>
              </a:ext>
            </a:extLst>
          </p:cNvPr>
          <p:cNvSpPr txBox="1"/>
          <p:nvPr/>
        </p:nvSpPr>
        <p:spPr>
          <a:xfrm>
            <a:off x="7064944" y="2858703"/>
            <a:ext cx="31415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Τρόφιμο ονομάζουμε κάθε ουσία, φυσική, επεξεργασμένη ή </a:t>
            </a:r>
            <a:r>
              <a:rPr lang="el-GR" dirty="0" err="1"/>
              <a:t>ημιεπεξεργασμένη</a:t>
            </a:r>
            <a:r>
              <a:rPr lang="el-GR" dirty="0"/>
              <a:t>, η οποία προορίζεται για κατανάλωση από τον άνθρωπο</a:t>
            </a:r>
          </a:p>
          <a:p>
            <a:r>
              <a:rPr lang="el-GR" dirty="0"/>
              <a:t> Στα τρόφιμα ανήκουν συνεπώς και τα ποτά, οι καραμέλες, καθώς και συστατικά που χρησιμοποιούνται για την παραγωγή της τροφής (π.χ. μαγιά για το ψωμί).</a:t>
            </a:r>
          </a:p>
        </p:txBody>
      </p:sp>
    </p:spTree>
    <p:extLst>
      <p:ext uri="{BB962C8B-B14F-4D97-AF65-F5344CB8AC3E}">
        <p14:creationId xmlns:p14="http://schemas.microsoft.com/office/powerpoint/2010/main" val="374949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CEECEA-6BC1-4149-9531-6937E4A8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l-GR"/>
              <a:t>ΤΡΟΦΙΜΟ ΚΑΙ Ο ΡΟΛΟΣ ΤΟΥ</a:t>
            </a:r>
            <a:endParaRPr lang="el-GR" dirty="0"/>
          </a:p>
        </p:txBody>
      </p:sp>
      <p:sp>
        <p:nvSpPr>
          <p:cNvPr id="3" name="Φυσαλίδα ομιλίας: Έλλειψη 2">
            <a:extLst>
              <a:ext uri="{FF2B5EF4-FFF2-40B4-BE49-F238E27FC236}">
                <a16:creationId xmlns:a16="http://schemas.microsoft.com/office/drawing/2014/main" id="{092AE2F3-BE90-4584-ABCF-73360A5CC5F1}"/>
              </a:ext>
            </a:extLst>
          </p:cNvPr>
          <p:cNvSpPr/>
          <p:nvPr/>
        </p:nvSpPr>
        <p:spPr>
          <a:xfrm>
            <a:off x="450887" y="1579417"/>
            <a:ext cx="4266728" cy="298419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/>
              <a:t>Από την τροφή ο οργανισμός μας θα πάρει ό,τι χρειάζεται για: </a:t>
            </a:r>
            <a:endParaRPr lang="el-GR" dirty="0"/>
          </a:p>
        </p:txBody>
      </p:sp>
      <p:pic>
        <p:nvPicPr>
          <p:cNvPr id="4" name="Εικόνα 3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C306E415-3FF4-48FB-BBCD-BAFD474CB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818" y="1469366"/>
            <a:ext cx="6323247" cy="53886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D6817B-F19C-449D-84C9-737C0D1E7371}"/>
              </a:ext>
            </a:extLst>
          </p:cNvPr>
          <p:cNvSpPr txBox="1"/>
          <p:nvPr/>
        </p:nvSpPr>
        <p:spPr>
          <a:xfrm>
            <a:off x="6246796" y="2810577"/>
            <a:ext cx="44179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  να αναπτυχθεί, δηλαδή να μεγαλώσει φυσιολογικά από τη γέννηση μέχρι την ενηλικίωση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 να μπορεί να είναι δραστήριος στο σπίτι, στην εργασία, στο σχολείο, στο παιχνίδι αλλά και όπου αλλού χρειαστεί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 να προλάβει τις ασθένειες ή να τις αντιμετωπίσει σε περίπτωση που αρρωστήσει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 να επουλώσει πληγές (π.χ. μια γρατσουνιά) ή να επανορθώσει βλάβες (π.χ. σπασμένο κόκαλο). </a:t>
            </a:r>
          </a:p>
        </p:txBody>
      </p:sp>
    </p:spTree>
    <p:extLst>
      <p:ext uri="{BB962C8B-B14F-4D97-AF65-F5344CB8AC3E}">
        <p14:creationId xmlns:p14="http://schemas.microsoft.com/office/powerpoint/2010/main" val="452682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CEECEA-6BC1-4149-9531-6937E4A8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l-GR" dirty="0"/>
              <a:t>Στόχοι της υγιεινής διατροφής</a:t>
            </a:r>
          </a:p>
        </p:txBody>
      </p:sp>
      <p:pic>
        <p:nvPicPr>
          <p:cNvPr id="4" name="Εικόνα 3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C306E415-3FF4-48FB-BBCD-BAFD474CB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818" y="1469366"/>
            <a:ext cx="6323247" cy="53886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D6817B-F19C-449D-84C9-737C0D1E7371}"/>
              </a:ext>
            </a:extLst>
          </p:cNvPr>
          <p:cNvSpPr txBox="1"/>
          <p:nvPr/>
        </p:nvSpPr>
        <p:spPr>
          <a:xfrm>
            <a:off x="6246796" y="2810577"/>
            <a:ext cx="4417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dirty="0"/>
              <a:t> η κάλυψη των αναγκών του κάθε οργανισμού ως προς τα απαραίτητα θρεπτικά συστατικά 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/>
              <a:t> η πρόληψη ασθένειας</a:t>
            </a:r>
          </a:p>
        </p:txBody>
      </p:sp>
    </p:spTree>
    <p:extLst>
      <p:ext uri="{BB962C8B-B14F-4D97-AF65-F5344CB8AC3E}">
        <p14:creationId xmlns:p14="http://schemas.microsoft.com/office/powerpoint/2010/main" val="149608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2"/>
                </a:solidFill>
              </a:rPr>
              <a:t>Υποσιτισμός 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219" y="1584244"/>
            <a:ext cx="5535281" cy="471713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5254318" y="3059668"/>
            <a:ext cx="23831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 άτομο υποσιτίζεται όταν </a:t>
            </a:r>
            <a:r>
              <a:rPr lang="el-GR" b="1" u="sng" dirty="0"/>
              <a:t>δεν προσλαμβάνει όλα τα απαραίτητα θρεπτικά συστατικά </a:t>
            </a:r>
            <a:r>
              <a:rPr lang="el-GR" dirty="0"/>
              <a:t>και </a:t>
            </a:r>
            <a:r>
              <a:rPr lang="el-GR" b="1" u="sng" dirty="0"/>
              <a:t>την ενέργεια που χρειάζεται</a:t>
            </a:r>
          </a:p>
        </p:txBody>
      </p:sp>
      <p:pic>
        <p:nvPicPr>
          <p:cNvPr id="3" name="Εικόνα 2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0B55EC75-186F-4405-A9CD-5061E6F8B8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79" y="3059669"/>
            <a:ext cx="2640075" cy="289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6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2"/>
                </a:solidFill>
              </a:rPr>
              <a:t>Υποσιτισμός 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773" y="1982804"/>
            <a:ext cx="6602929" cy="447574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6096000" y="3059668"/>
            <a:ext cx="51905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/>
              <a:t>είτε γιατί δεν τρώνε απ’ όλες τις ομάδες τροφίμων, δηλαδή δεν υπάρχει ποικιλία στη διατροφή τους, π.χ. δεν τρώνε καθημερινά γαλακτοκομικά προϊόντα, φρούτα, λαχανικά κ.ά.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/>
              <a:t> είτε γιατί προτιμούν να χορταίνουν με τροφές που δεν περιέχουν τα απαραίτητα θρεπτικά συστατικά, όπως γλυκά, </a:t>
            </a:r>
            <a:r>
              <a:rPr lang="el-GR" dirty="0" err="1"/>
              <a:t>σνακς</a:t>
            </a:r>
            <a:r>
              <a:rPr lang="el-GR" dirty="0"/>
              <a:t>, αναψυκτικά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/>
              <a:t>είτε γιατί ακολουθούν μια ανθυγιεινή δίαιτα, για να είναι πολύ λεπτά, ιδιαίτερα τα κορίτσια, επηρεαζόμενα από τα πρότυπα ομορφιάς</a:t>
            </a:r>
          </a:p>
        </p:txBody>
      </p:sp>
      <p:sp>
        <p:nvSpPr>
          <p:cNvPr id="7" name="Φυσαλίδα ομιλίας: Έλλειψη 6">
            <a:extLst>
              <a:ext uri="{FF2B5EF4-FFF2-40B4-BE49-F238E27FC236}">
                <a16:creationId xmlns:a16="http://schemas.microsoft.com/office/drawing/2014/main" id="{C3BAFA39-E1E3-4AF7-B12F-BBB871B90986}"/>
              </a:ext>
            </a:extLst>
          </p:cNvPr>
          <p:cNvSpPr/>
          <p:nvPr/>
        </p:nvSpPr>
        <p:spPr>
          <a:xfrm>
            <a:off x="833856" y="1567572"/>
            <a:ext cx="3690018" cy="234028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Πώς μπορεί να προκύψει ο υποσιτισμός?</a:t>
            </a:r>
          </a:p>
        </p:txBody>
      </p:sp>
    </p:spTree>
    <p:extLst>
      <p:ext uri="{BB962C8B-B14F-4D97-AF65-F5344CB8AC3E}">
        <p14:creationId xmlns:p14="http://schemas.microsoft.com/office/powerpoint/2010/main" val="98140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2"/>
                </a:solidFill>
              </a:rPr>
              <a:t>Υποσιτισμός 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774" y="1982804"/>
            <a:ext cx="5623138" cy="38116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6096000" y="3059668"/>
            <a:ext cx="51905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Ο υποσιτισμός μπορεί να οδηγήσει σε</a:t>
            </a:r>
            <a:r>
              <a:rPr lang="en-US" u="sng" dirty="0"/>
              <a:t>:</a:t>
            </a:r>
            <a:endParaRPr lang="el-GR" u="sng" dirty="0"/>
          </a:p>
          <a:p>
            <a:endParaRPr lang="en-US" u="sng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Αναιμία (έλλειψη σιδήρου)</a:t>
            </a:r>
          </a:p>
          <a:p>
            <a:endParaRPr lang="el-G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Οστεοπόρωση ( έλλειψη ασβεστίου)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21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2"/>
                </a:solidFill>
              </a:rPr>
              <a:t>Υποσιτισμός 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773" y="1982804"/>
            <a:ext cx="6517729" cy="44179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6096000" y="3059668"/>
            <a:ext cx="51905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Συμπτώματα αναιμίας</a:t>
            </a:r>
          </a:p>
          <a:p>
            <a:endParaRPr lang="en-US" u="sng" dirty="0"/>
          </a:p>
          <a:p>
            <a:r>
              <a:rPr lang="el-GR" dirty="0"/>
              <a:t>Στην αρχή  το άτομο κουράζεται εύκολα, είναι χλωμό και δυσκολεύεται να συγκεντρωθεί. Όταν η έλλειψη σιδήρου αυξάνεται, νιώθει ζαλάδα και αδυναμία, ενώ σε προχωρημένο στάδιο πρέπει να νοσηλευτεί.</a:t>
            </a:r>
          </a:p>
        </p:txBody>
      </p:sp>
    </p:spTree>
    <p:extLst>
      <p:ext uri="{BB962C8B-B14F-4D97-AF65-F5344CB8AC3E}">
        <p14:creationId xmlns:p14="http://schemas.microsoft.com/office/powerpoint/2010/main" val="142847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515</Words>
  <Application>Microsoft Office PowerPoint</Application>
  <PresentationFormat>Ευρεία οθόνη</PresentationFormat>
  <Paragraphs>60</Paragraphs>
  <Slides>15</Slides>
  <Notes>10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Θέμα του Office</vt:lpstr>
      <vt:lpstr>Παρουσίαση του PowerPoint</vt:lpstr>
      <vt:lpstr>3.1 ΤΡΟΦΗ ΚΑΙ ΤΡΟΦΙΜΑ</vt:lpstr>
      <vt:lpstr>ΤΡΟΦΙΜΟ ΚΑΙ Ο ΡΟΛΟΣ ΤΟΥ</vt:lpstr>
      <vt:lpstr>ΤΡΟΦΙΜΟ ΚΑΙ Ο ΡΟΛΟΣ ΤΟΥ</vt:lpstr>
      <vt:lpstr>Στόχοι της υγιεινής διατροφής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Damianos Maniatakos</dc:creator>
  <cp:lastModifiedBy>Damianos Maniatakos</cp:lastModifiedBy>
  <cp:revision>17</cp:revision>
  <dcterms:created xsi:type="dcterms:W3CDTF">2020-05-18T05:32:36Z</dcterms:created>
  <dcterms:modified xsi:type="dcterms:W3CDTF">2020-05-18T06:57:46Z</dcterms:modified>
</cp:coreProperties>
</file>