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76" r:id="rId7"/>
    <p:sldId id="277" r:id="rId8"/>
    <p:sldId id="278" r:id="rId9"/>
    <p:sldId id="261" r:id="rId10"/>
    <p:sldId id="262" r:id="rId11"/>
    <p:sldId id="294" r:id="rId12"/>
    <p:sldId id="296" r:id="rId13"/>
    <p:sldId id="279" r:id="rId14"/>
    <p:sldId id="263" r:id="rId15"/>
    <p:sldId id="280" r:id="rId16"/>
    <p:sldId id="283" r:id="rId17"/>
    <p:sldId id="264" r:id="rId18"/>
    <p:sldId id="265" r:id="rId19"/>
    <p:sldId id="282" r:id="rId20"/>
    <p:sldId id="293" r:id="rId21"/>
    <p:sldId id="266" r:id="rId22"/>
    <p:sldId id="284" r:id="rId23"/>
    <p:sldId id="267" r:id="rId24"/>
    <p:sldId id="268" r:id="rId25"/>
    <p:sldId id="285" r:id="rId26"/>
    <p:sldId id="269" r:id="rId27"/>
    <p:sldId id="286" r:id="rId28"/>
    <p:sldId id="270" r:id="rId29"/>
    <p:sldId id="287" r:id="rId30"/>
    <p:sldId id="288" r:id="rId31"/>
    <p:sldId id="271" r:id="rId32"/>
    <p:sldId id="272" r:id="rId33"/>
    <p:sldId id="273" r:id="rId34"/>
    <p:sldId id="295" r:id="rId35"/>
    <p:sldId id="289" r:id="rId36"/>
    <p:sldId id="290" r:id="rId37"/>
    <p:sldId id="274" r:id="rId38"/>
    <p:sldId id="291" r:id="rId39"/>
    <p:sldId id="275" r:id="rId40"/>
    <p:sldId id="2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76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autoAdjust="0"/>
  </p:normalViewPr>
  <p:slideViewPr>
    <p:cSldViewPr snapToGrid="0">
      <p:cViewPr varScale="1">
        <p:scale>
          <a:sx n="69" d="100"/>
          <a:sy n="69" d="100"/>
        </p:scale>
        <p:origin x="581" y="72"/>
      </p:cViewPr>
      <p:guideLst>
        <p:guide orient="horz" pos="2160"/>
        <p:guide pos="3840"/>
      </p:guideLst>
    </p:cSldViewPr>
  </p:slideViewPr>
  <p:outlineViewPr>
    <p:cViewPr>
      <p:scale>
        <a:sx n="33" d="100"/>
        <a:sy n="33" d="100"/>
      </p:scale>
      <p:origin x="0" y="-33595"/>
    </p:cViewPr>
  </p:outlineViewPr>
  <p:notesTextViewPr>
    <p:cViewPr>
      <p:scale>
        <a:sx n="1" d="1"/>
        <a:sy n="1" d="1"/>
      </p:scale>
      <p:origin x="0" y="0"/>
    </p:cViewPr>
  </p:notesTextViewPr>
  <p:sorterViewPr>
    <p:cViewPr>
      <p:scale>
        <a:sx n="100" d="100"/>
        <a:sy n="100" d="100"/>
      </p:scale>
      <p:origin x="0" y="-41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802228" y="4497935"/>
            <a:ext cx="10587547" cy="1068935"/>
          </a:xfrm>
          <a:effectLst/>
        </p:spPr>
        <p:txBody>
          <a:bodyPr>
            <a:normAutofit/>
          </a:bodyPr>
          <a:lstStyle>
            <a:lvl1pPr algn="ctr">
              <a:defRPr sz="3600">
                <a:solidFill>
                  <a:schemeClr val="bg1"/>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802227" y="5566870"/>
            <a:ext cx="10587547" cy="610820"/>
          </a:xfrm>
        </p:spPr>
        <p:txBody>
          <a:bodyPr>
            <a:normAutofit/>
          </a:bodyPr>
          <a:lstStyle>
            <a:lvl1pPr marL="0" indent="0" algn="ctr">
              <a:buNone/>
              <a:defRPr sz="2800">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l-GR" smtClean="0"/>
              <a:t>Στυλ κύριου τίτλου</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53074F12-AA26-4AC8-9962-C36BB8F32554}" type="datetimeFigureOut">
              <a:rPr lang="en-US" smtClean="0"/>
              <a:pPr/>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l-GR" smtClean="0"/>
              <a:t>Στυλ κύριου τίτλου</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598620" y="1443836"/>
            <a:ext cx="10972800" cy="458115"/>
          </a:xfrm>
        </p:spPr>
        <p:txBody>
          <a:bodyPr>
            <a:normAutofit/>
          </a:bodyPr>
          <a:lstStyle>
            <a:lvl1pPr algn="l">
              <a:defRPr sz="3600">
                <a:solidFill>
                  <a:schemeClr val="tx2">
                    <a:lumMod val="40000"/>
                    <a:lumOff val="60000"/>
                  </a:schemeClr>
                </a:solidFill>
              </a:defRPr>
            </a:lvl1pPr>
          </a:lstStyle>
          <a:p>
            <a:r>
              <a:rPr lang="el-GR" smtClean="0"/>
              <a:t>Στυλ κύριου τίτλου</a:t>
            </a:r>
            <a:endParaRPr lang="en-US" dirty="0"/>
          </a:p>
        </p:txBody>
      </p:sp>
      <p:sp>
        <p:nvSpPr>
          <p:cNvPr id="3" name="Content Placeholder 2"/>
          <p:cNvSpPr>
            <a:spLocks noGrp="1"/>
          </p:cNvSpPr>
          <p:nvPr>
            <p:ph idx="1"/>
          </p:nvPr>
        </p:nvSpPr>
        <p:spPr>
          <a:xfrm>
            <a:off x="598620" y="2054656"/>
            <a:ext cx="10972800" cy="3817625"/>
          </a:xfrm>
        </p:spPr>
        <p:txBody>
          <a:bodyPr/>
          <a:lstStyle>
            <a:lvl1pPr>
              <a:defRPr sz="2800">
                <a:solidFill>
                  <a:srgbClr val="253600"/>
                </a:solidFill>
              </a:defRPr>
            </a:lvl1pPr>
            <a:lvl2pPr>
              <a:defRPr>
                <a:solidFill>
                  <a:srgbClr val="253600"/>
                </a:solidFill>
              </a:defRPr>
            </a:lvl2pPr>
            <a:lvl3pPr>
              <a:defRPr>
                <a:solidFill>
                  <a:srgbClr val="253600"/>
                </a:solidFill>
              </a:defRPr>
            </a:lvl3pPr>
            <a:lvl4pPr>
              <a:defRPr>
                <a:solidFill>
                  <a:srgbClr val="253600"/>
                </a:solidFill>
              </a:defRPr>
            </a:lvl4pPr>
            <a:lvl5pPr>
              <a:defRPr>
                <a:solidFill>
                  <a:srgbClr val="253600"/>
                </a:solidFill>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38292" y="527605"/>
            <a:ext cx="8755085" cy="763525"/>
          </a:xfrm>
        </p:spPr>
        <p:txBody>
          <a:bodyPr>
            <a:normAutofit/>
          </a:bodyPr>
          <a:lstStyle>
            <a:lvl1pPr algn="l">
              <a:defRPr sz="3600">
                <a:solidFill>
                  <a:schemeClr val="tx2">
                    <a:lumMod val="60000"/>
                    <a:lumOff val="40000"/>
                  </a:schemeClr>
                </a:solidFill>
              </a:defRPr>
            </a:lvl1pPr>
          </a:lstStyle>
          <a:p>
            <a:r>
              <a:rPr lang="el-GR" smtClean="0"/>
              <a:t>Στυλ κύριου τίτλου</a:t>
            </a:r>
            <a:endParaRPr lang="en-US" dirty="0"/>
          </a:p>
        </p:txBody>
      </p:sp>
      <p:sp>
        <p:nvSpPr>
          <p:cNvPr id="3" name="Content Placeholder 2"/>
          <p:cNvSpPr>
            <a:spLocks noGrp="1"/>
          </p:cNvSpPr>
          <p:nvPr>
            <p:ph idx="1"/>
          </p:nvPr>
        </p:nvSpPr>
        <p:spPr>
          <a:xfrm>
            <a:off x="2838294" y="1291131"/>
            <a:ext cx="8755085" cy="4428445"/>
          </a:xfrm>
        </p:spPr>
        <p:txBody>
          <a:bodyPr/>
          <a:lstStyle>
            <a:lvl1pPr>
              <a:defRPr sz="2800">
                <a:solidFill>
                  <a:srgbClr val="253600"/>
                </a:solidFill>
              </a:defRPr>
            </a:lvl1pPr>
            <a:lvl2pPr>
              <a:defRPr>
                <a:solidFill>
                  <a:srgbClr val="253600"/>
                </a:solidFill>
              </a:defRPr>
            </a:lvl2pPr>
            <a:lvl3pPr>
              <a:defRPr>
                <a:solidFill>
                  <a:srgbClr val="253600"/>
                </a:solidFill>
              </a:defRPr>
            </a:lvl3pPr>
            <a:lvl4pPr>
              <a:defRPr>
                <a:solidFill>
                  <a:srgbClr val="253600"/>
                </a:solidFill>
              </a:defRPr>
            </a:lvl4pPr>
            <a:lvl5pPr>
              <a:defRPr>
                <a:solidFill>
                  <a:srgbClr val="253600"/>
                </a:solidFill>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l-GR" smtClean="0"/>
              <a:t>Στυλ κύριου τίτλου</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53074F12-AA26-4AC8-9962-C36BB8F32554}" type="datetimeFigureOut">
              <a:rPr lang="en-US" smtClean="0"/>
              <a:pPr/>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609600" y="833015"/>
            <a:ext cx="10972800" cy="584623"/>
          </a:xfrm>
        </p:spPr>
        <p:txBody>
          <a:bodyPr/>
          <a:lstStyle/>
          <a:p>
            <a:r>
              <a:rPr lang="el-GR" smtClean="0"/>
              <a:t>Στυλ κύριου τίτλου</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598620" y="1443835"/>
            <a:ext cx="10972800" cy="532180"/>
          </a:xfrm>
        </p:spPr>
        <p:txBody>
          <a:bodyPr>
            <a:normAutofit/>
          </a:bodyPr>
          <a:lstStyle>
            <a:lvl1pPr algn="l">
              <a:defRPr sz="3600">
                <a:solidFill>
                  <a:schemeClr val="tx2">
                    <a:lumMod val="40000"/>
                    <a:lumOff val="60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598620" y="2035612"/>
            <a:ext cx="5386917" cy="639762"/>
          </a:xfrm>
        </p:spPr>
        <p:txBody>
          <a:bodyPr anchor="b"/>
          <a:lstStyle>
            <a:lvl1pPr marL="0" indent="0">
              <a:buNone/>
              <a:defRPr sz="2400" b="1">
                <a:solidFill>
                  <a:srgbClr val="253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598620" y="2665475"/>
            <a:ext cx="5386917" cy="3035058"/>
          </a:xfrm>
        </p:spPr>
        <p:txBody>
          <a:bodyPr/>
          <a:lstStyle>
            <a:lvl1pPr>
              <a:defRPr sz="2400">
                <a:solidFill>
                  <a:srgbClr val="253600"/>
                </a:solidFill>
              </a:defRPr>
            </a:lvl1pPr>
            <a:lvl2pPr>
              <a:defRPr sz="2000">
                <a:solidFill>
                  <a:srgbClr val="253600"/>
                </a:solidFill>
              </a:defRPr>
            </a:lvl2pPr>
            <a:lvl3pPr>
              <a:defRPr sz="1800">
                <a:solidFill>
                  <a:srgbClr val="253600"/>
                </a:solidFill>
              </a:defRPr>
            </a:lvl3pPr>
            <a:lvl4pPr>
              <a:defRPr sz="1600">
                <a:solidFill>
                  <a:srgbClr val="253600"/>
                </a:solidFill>
              </a:defRPr>
            </a:lvl4pPr>
            <a:lvl5pPr>
              <a:defRPr sz="1600">
                <a:solidFill>
                  <a:srgbClr val="253600"/>
                </a:solidFill>
              </a:defRPr>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82388" y="2035612"/>
            <a:ext cx="5389033" cy="639762"/>
          </a:xfrm>
        </p:spPr>
        <p:txBody>
          <a:bodyPr anchor="b"/>
          <a:lstStyle>
            <a:lvl1pPr marL="0" indent="0">
              <a:buNone/>
              <a:defRPr sz="2400" b="1">
                <a:solidFill>
                  <a:srgbClr val="2536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82388" y="2665475"/>
            <a:ext cx="5389033" cy="3035058"/>
          </a:xfrm>
        </p:spPr>
        <p:txBody>
          <a:bodyPr/>
          <a:lstStyle>
            <a:lvl1pPr>
              <a:defRPr sz="2400">
                <a:solidFill>
                  <a:srgbClr val="253600"/>
                </a:solidFill>
              </a:defRPr>
            </a:lvl1pPr>
            <a:lvl2pPr>
              <a:defRPr sz="2000">
                <a:solidFill>
                  <a:srgbClr val="253600"/>
                </a:solidFill>
              </a:defRPr>
            </a:lvl2pPr>
            <a:lvl3pPr>
              <a:defRPr sz="1800">
                <a:solidFill>
                  <a:srgbClr val="253600"/>
                </a:solidFill>
              </a:defRPr>
            </a:lvl3pPr>
            <a:lvl4pPr>
              <a:defRPr sz="1600">
                <a:solidFill>
                  <a:srgbClr val="253600"/>
                </a:solidFill>
              </a:defRPr>
            </a:lvl4pPr>
            <a:lvl5pPr>
              <a:defRPr sz="1600">
                <a:solidFill>
                  <a:srgbClr val="253600"/>
                </a:solidFill>
              </a:defRPr>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3/15/2021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3/15/2021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3/15/2021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l-GR" smtClean="0"/>
              <a:t>Στυλ κύριου τίτλου</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53074F12-AA26-4AC8-9962-C36BB8F32554}" type="datetimeFigureOut">
              <a:rPr lang="en-US" smtClean="0"/>
              <a:pPr/>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smtClean="0"/>
              <a:t>Στυλ κύριου τίτλου</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3/15/2021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46111" y="2207943"/>
            <a:ext cx="10587547" cy="2767914"/>
          </a:xfrm>
        </p:spPr>
        <p:txBody>
          <a:bodyPr>
            <a:normAutofit/>
          </a:bodyPr>
          <a:lstStyle/>
          <a:p>
            <a:r>
              <a:rPr lang="el-GR" sz="5400" b="1" dirty="0">
                <a:solidFill>
                  <a:schemeClr val="tx1"/>
                </a:solidFill>
              </a:rPr>
              <a:t>Τα Ελληνικά κράτη: </a:t>
            </a:r>
            <a:r>
              <a:rPr lang="el-GR" sz="5400" b="1" dirty="0" smtClean="0">
                <a:solidFill>
                  <a:schemeClr val="tx1"/>
                </a:solidFill>
              </a:rPr>
              <a:t/>
            </a:r>
            <a:br>
              <a:rPr lang="el-GR" sz="5400" b="1" dirty="0" smtClean="0">
                <a:solidFill>
                  <a:schemeClr val="tx1"/>
                </a:solidFill>
              </a:rPr>
            </a:br>
            <a:r>
              <a:rPr lang="el-GR" sz="5400" b="1" dirty="0" smtClean="0">
                <a:solidFill>
                  <a:schemeClr val="tx1"/>
                </a:solidFill>
              </a:rPr>
              <a:t>Τραπεζούς -  Ήπειρος - </a:t>
            </a:r>
            <a:r>
              <a:rPr lang="el-GR" sz="5400" b="1" dirty="0">
                <a:solidFill>
                  <a:schemeClr val="tx1"/>
                </a:solidFill>
              </a:rPr>
              <a:t>Νίκαια</a:t>
            </a:r>
          </a:p>
        </p:txBody>
      </p:sp>
      <p:sp>
        <p:nvSpPr>
          <p:cNvPr id="3" name="Υπότιτλος 2"/>
          <p:cNvSpPr>
            <a:spLocks noGrp="1"/>
          </p:cNvSpPr>
          <p:nvPr>
            <p:ph type="subTitle" idx="1"/>
          </p:nvPr>
        </p:nvSpPr>
        <p:spPr>
          <a:xfrm>
            <a:off x="802227" y="5566870"/>
            <a:ext cx="10587547" cy="1034652"/>
          </a:xfrm>
          <a:ln>
            <a:solidFill>
              <a:schemeClr val="accent3">
                <a:lumMod val="50000"/>
              </a:schemeClr>
            </a:solidFill>
          </a:ln>
        </p:spPr>
        <p:txBody>
          <a:bodyPr>
            <a:normAutofit fontScale="77500" lnSpcReduction="20000"/>
          </a:bodyPr>
          <a:lstStyle/>
          <a:p>
            <a:r>
              <a:rPr lang="el-GR" b="1" dirty="0">
                <a:solidFill>
                  <a:srgbClr val="4B763E"/>
                </a:solidFill>
              </a:rPr>
              <a:t>Η ΛΑΤΙΝΟΚΡΑΤΙΑ ΚΑΙ Η </a:t>
            </a:r>
            <a:r>
              <a:rPr lang="el-GR" b="1" dirty="0" smtClean="0">
                <a:solidFill>
                  <a:srgbClr val="4B763E"/>
                </a:solidFill>
              </a:rPr>
              <a:t>ΠΑΛΑΙΟΛΟΓΕΙΑ ΕΠΟΧΗ </a:t>
            </a:r>
            <a:r>
              <a:rPr lang="el-GR" b="1" dirty="0">
                <a:solidFill>
                  <a:srgbClr val="4B763E"/>
                </a:solidFill>
              </a:rPr>
              <a:t>(1204-1453</a:t>
            </a:r>
            <a:r>
              <a:rPr lang="el-GR" b="1" dirty="0" smtClean="0">
                <a:solidFill>
                  <a:srgbClr val="4B763E"/>
                </a:solidFill>
              </a:rPr>
              <a:t>)</a:t>
            </a:r>
          </a:p>
          <a:p>
            <a:r>
              <a:rPr lang="el-GR" b="1" dirty="0" smtClean="0">
                <a:solidFill>
                  <a:srgbClr val="4B763E"/>
                </a:solidFill>
              </a:rPr>
              <a:t> </a:t>
            </a:r>
            <a:r>
              <a:rPr lang="el-GR" b="1" dirty="0">
                <a:solidFill>
                  <a:srgbClr val="4B763E"/>
                </a:solidFill>
              </a:rPr>
              <a:t>Ο ΥΣΤΕΡΟΣ ΜΕΣΑΙΩΝΑΣ ΣΤΗ </a:t>
            </a:r>
            <a:r>
              <a:rPr lang="el-GR" b="1" dirty="0" smtClean="0">
                <a:solidFill>
                  <a:srgbClr val="4B763E"/>
                </a:solidFill>
              </a:rPr>
              <a:t>ΔΥΣΗ</a:t>
            </a:r>
          </a:p>
          <a:p>
            <a:r>
              <a:rPr lang="el-GR" b="1" cap="all" dirty="0">
                <a:solidFill>
                  <a:srgbClr val="4B763E"/>
                </a:solidFill>
              </a:rPr>
              <a:t>ΚΕΦΑΛΑΙΟ 4</a:t>
            </a:r>
            <a:endParaRPr lang="el-GR" b="1" dirty="0">
              <a:solidFill>
                <a:srgbClr val="4B763E"/>
              </a:solidFill>
            </a:endParaRPr>
          </a:p>
        </p:txBody>
      </p:sp>
    </p:spTree>
    <p:extLst>
      <p:ext uri="{BB962C8B-B14F-4D97-AF65-F5344CB8AC3E}">
        <p14:creationId xmlns:p14="http://schemas.microsoft.com/office/powerpoint/2010/main" val="665605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11320" y="288136"/>
            <a:ext cx="10972800" cy="458115"/>
          </a:xfrm>
        </p:spPr>
        <p:txBody>
          <a:bodyPr>
            <a:normAutofit fontScale="90000"/>
          </a:bodyPr>
          <a:lstStyle/>
          <a:p>
            <a:r>
              <a:rPr lang="el-GR" dirty="0"/>
              <a:t/>
            </a:r>
            <a:br>
              <a:rPr lang="el-GR" dirty="0"/>
            </a:br>
            <a:r>
              <a:rPr lang="el-GR" b="1" dirty="0"/>
              <a:t>Έλληνες και Φράγκοι </a:t>
            </a:r>
            <a:r>
              <a:rPr lang="el-GR" dirty="0"/>
              <a:t/>
            </a:r>
            <a:br>
              <a:rPr lang="el-GR" dirty="0"/>
            </a:br>
            <a:endParaRPr lang="el-GR" dirty="0"/>
          </a:p>
        </p:txBody>
      </p:sp>
      <p:sp>
        <p:nvSpPr>
          <p:cNvPr id="3" name="Θέση περιεχομένου 2"/>
          <p:cNvSpPr>
            <a:spLocks noGrp="1"/>
          </p:cNvSpPr>
          <p:nvPr>
            <p:ph idx="1"/>
          </p:nvPr>
        </p:nvSpPr>
        <p:spPr>
          <a:xfrm>
            <a:off x="667076" y="1104901"/>
            <a:ext cx="10972800" cy="5575300"/>
          </a:xfrm>
          <a:solidFill>
            <a:schemeClr val="accent3">
              <a:lumMod val="20000"/>
              <a:lumOff val="80000"/>
            </a:schemeClr>
          </a:solidFill>
        </p:spPr>
        <p:txBody>
          <a:bodyPr>
            <a:normAutofit fontScale="92500" lnSpcReduction="10000"/>
          </a:bodyPr>
          <a:lstStyle/>
          <a:p>
            <a:r>
              <a:rPr lang="el-GR" b="1" dirty="0"/>
              <a:t>Οι </a:t>
            </a:r>
            <a:r>
              <a:rPr lang="el-GR" b="1" dirty="0" smtClean="0"/>
              <a:t>προνοιάριοι, </a:t>
            </a:r>
            <a:r>
              <a:rPr lang="el-GR" dirty="0" smtClean="0"/>
              <a:t>όταν </a:t>
            </a:r>
            <a:r>
              <a:rPr lang="el-GR" b="1" dirty="0"/>
              <a:t>εξασφάλιζαν την κατοχή των κτημάτων </a:t>
            </a:r>
            <a:r>
              <a:rPr lang="el-GR" b="1" dirty="0" smtClean="0"/>
              <a:t>τους παραιτούνταν </a:t>
            </a:r>
            <a:r>
              <a:rPr lang="el-GR" dirty="0"/>
              <a:t>από αυτή (τη </a:t>
            </a:r>
            <a:r>
              <a:rPr lang="el-GR" dirty="0" smtClean="0"/>
              <a:t>δύναμη)και </a:t>
            </a:r>
            <a:r>
              <a:rPr lang="el-GR" b="1" dirty="0"/>
              <a:t>υποτάσσονταν</a:t>
            </a:r>
            <a:r>
              <a:rPr lang="el-GR" dirty="0" smtClean="0"/>
              <a:t>.</a:t>
            </a:r>
          </a:p>
          <a:p>
            <a:pPr marL="0" indent="0">
              <a:buNone/>
            </a:pPr>
            <a:endParaRPr lang="el-GR" dirty="0"/>
          </a:p>
          <a:p>
            <a:r>
              <a:rPr lang="el-GR" b="1" dirty="0" smtClean="0"/>
              <a:t>Ο πληθυσμός αντιστάθηκε </a:t>
            </a:r>
            <a:r>
              <a:rPr lang="el-GR" b="1" dirty="0"/>
              <a:t>στους Λατίνους </a:t>
            </a:r>
            <a:r>
              <a:rPr lang="el-GR" dirty="0"/>
              <a:t>κυρίους του </a:t>
            </a:r>
            <a:r>
              <a:rPr lang="el-GR" b="1" dirty="0"/>
              <a:t>σε αρκετές περιπτώσεις</a:t>
            </a:r>
            <a:r>
              <a:rPr lang="el-GR" dirty="0"/>
              <a:t>,</a:t>
            </a:r>
          </a:p>
          <a:p>
            <a:pPr marL="0" indent="0">
              <a:buNone/>
            </a:pPr>
            <a:r>
              <a:rPr lang="el-GR" dirty="0" smtClean="0"/>
              <a:t>        κυρίως </a:t>
            </a:r>
            <a:r>
              <a:rPr lang="el-GR" b="1" dirty="0"/>
              <a:t>εξαιτίας των δογματικών διαφορών</a:t>
            </a:r>
            <a:r>
              <a:rPr lang="el-GR" dirty="0" smtClean="0"/>
              <a:t>.</a:t>
            </a:r>
          </a:p>
          <a:p>
            <a:pPr marL="0" indent="0">
              <a:buNone/>
            </a:pPr>
            <a:endParaRPr lang="el-GR" dirty="0"/>
          </a:p>
          <a:p>
            <a:r>
              <a:rPr lang="el-GR" dirty="0" smtClean="0"/>
              <a:t> </a:t>
            </a:r>
            <a:r>
              <a:rPr lang="el-GR" b="1" dirty="0"/>
              <a:t>Πολλοί </a:t>
            </a:r>
            <a:r>
              <a:rPr lang="el-GR" b="1" dirty="0" smtClean="0"/>
              <a:t>ευγενείς           κατέφυγαν </a:t>
            </a:r>
            <a:r>
              <a:rPr lang="el-GR" b="1" dirty="0"/>
              <a:t>σε ελεύθερες περιοχές</a:t>
            </a:r>
            <a:r>
              <a:rPr lang="el-GR" dirty="0"/>
              <a:t>,</a:t>
            </a:r>
          </a:p>
          <a:p>
            <a:pPr marL="0" indent="0">
              <a:buNone/>
            </a:pPr>
            <a:r>
              <a:rPr lang="el-GR" b="1" dirty="0" smtClean="0"/>
              <a:t>                                                     οργάνωσαν </a:t>
            </a:r>
            <a:r>
              <a:rPr lang="el-GR" b="1" dirty="0"/>
              <a:t>νέα κράτη</a:t>
            </a:r>
            <a:r>
              <a:rPr lang="el-GR" dirty="0"/>
              <a:t>, με τη </a:t>
            </a:r>
            <a:r>
              <a:rPr lang="el-GR" b="1" dirty="0"/>
              <a:t>συνδρομή </a:t>
            </a:r>
            <a:r>
              <a:rPr lang="el-GR" dirty="0"/>
              <a:t>των </a:t>
            </a:r>
            <a:r>
              <a:rPr lang="el-GR" b="1" dirty="0"/>
              <a:t>εντοπίων</a:t>
            </a:r>
            <a:r>
              <a:rPr lang="el-GR" dirty="0" smtClean="0"/>
              <a:t>.</a:t>
            </a:r>
          </a:p>
          <a:p>
            <a:pPr marL="0" indent="0">
              <a:buNone/>
            </a:pPr>
            <a:endParaRPr lang="el-GR" dirty="0"/>
          </a:p>
          <a:p>
            <a:r>
              <a:rPr lang="el-GR" b="1" dirty="0" smtClean="0"/>
              <a:t>Αυτά </a:t>
            </a:r>
            <a:r>
              <a:rPr lang="el-GR" b="1" dirty="0"/>
              <a:t>τα κράτη αποτέλεσαν πόλους συσπείρωσης των δυνάμεων που αγωνίστηκαν για την αποκατάσταση της Αυτοκρατορίας.</a:t>
            </a:r>
            <a:endParaRPr lang="el-GR" dirty="0"/>
          </a:p>
        </p:txBody>
      </p:sp>
      <p:sp>
        <p:nvSpPr>
          <p:cNvPr id="4" name="Αστέρι 5 ακτινών 3"/>
          <p:cNvSpPr/>
          <p:nvPr/>
        </p:nvSpPr>
        <p:spPr>
          <a:xfrm>
            <a:off x="2949807" y="5041589"/>
            <a:ext cx="234176" cy="21187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Αστέρι 5 ακτινών 4"/>
          <p:cNvSpPr/>
          <p:nvPr/>
        </p:nvSpPr>
        <p:spPr>
          <a:xfrm>
            <a:off x="3310984" y="5358159"/>
            <a:ext cx="234176" cy="21187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 </a:t>
            </a:r>
            <a:endParaRPr lang="el-GR" dirty="0"/>
          </a:p>
        </p:txBody>
      </p:sp>
      <p:pic>
        <p:nvPicPr>
          <p:cNvPr id="7" name="Εικόνα 6"/>
          <p:cNvPicPr>
            <a:picLocks noChangeAspect="1"/>
          </p:cNvPicPr>
          <p:nvPr/>
        </p:nvPicPr>
        <p:blipFill>
          <a:blip r:embed="rId2"/>
          <a:stretch>
            <a:fillRect/>
          </a:stretch>
        </p:blipFill>
        <p:spPr>
          <a:xfrm>
            <a:off x="9807574" y="2768599"/>
            <a:ext cx="1558925" cy="1708411"/>
          </a:xfrm>
          <a:prstGeom prst="rect">
            <a:avLst/>
          </a:prstGeom>
        </p:spPr>
      </p:pic>
    </p:spTree>
    <p:extLst>
      <p:ext uri="{BB962C8B-B14F-4D97-AF65-F5344CB8AC3E}">
        <p14:creationId xmlns:p14="http://schemas.microsoft.com/office/powerpoint/2010/main" val="1894242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98620" y="88900"/>
            <a:ext cx="10972800" cy="6464300"/>
          </a:xfrm>
          <a:solidFill>
            <a:schemeClr val="accent3">
              <a:lumMod val="40000"/>
              <a:lumOff val="60000"/>
            </a:schemeClr>
          </a:solidFill>
        </p:spPr>
        <p:txBody>
          <a:bodyPr>
            <a:normAutofit fontScale="92500" lnSpcReduction="10000"/>
          </a:bodyPr>
          <a:lstStyle/>
          <a:p>
            <a:r>
              <a:rPr lang="el-GR" sz="3100" b="1" dirty="0"/>
              <a:t>Η φραγκική καταπίεση στη Στερεά Ελλάδα</a:t>
            </a:r>
          </a:p>
          <a:p>
            <a:pPr marL="0" indent="0">
              <a:buNone/>
            </a:pPr>
            <a:r>
              <a:rPr lang="el-GR" sz="3100" dirty="0" smtClean="0"/>
              <a:t>      Στα </a:t>
            </a:r>
            <a:r>
              <a:rPr lang="el-GR" sz="3100" dirty="0"/>
              <a:t>Σάλωνα (Άμφισσα) ζούσε ένας </a:t>
            </a:r>
            <a:r>
              <a:rPr lang="el-GR" sz="3100" dirty="0" err="1"/>
              <a:t>φράγκος</a:t>
            </a:r>
            <a:r>
              <a:rPr lang="el-GR" sz="3100" dirty="0"/>
              <a:t> αυθέντης, με το παρωνύμι Κόντος, πολύ κακός άνθρωπος, κλέφτης, άρπαγας και κακότροπος. Και ξεγύμνωνε και έδερνε και βασάνιζε με αγγαρείες (υποχρεωτικές υπηρεσίες) και ταλαιπωρίες τους </a:t>
            </a:r>
            <a:r>
              <a:rPr lang="el-GR" sz="3100" dirty="0" err="1"/>
              <a:t>Σαλωνίτες</a:t>
            </a:r>
            <a:r>
              <a:rPr lang="el-GR" sz="3100" dirty="0"/>
              <a:t>. Τελευταία μαθαίνοντας πως ο δεσπότης (επίσκοπος) Σαλώνων Σεραφείμ είχε πολλά πλούτη και μια ωραιότατη ανεψιά, αποφάσισε να πάρει την κόρη στο παλάτι του, αρπάζοντας και τα πλούτη του Σεραφείμ. Ο δεσπότης μαθαίνοντας το άρπαγμα της ανεψιάς του, σήκωσε με λόγους τους </a:t>
            </a:r>
            <a:r>
              <a:rPr lang="el-GR" sz="3100" dirty="0" err="1"/>
              <a:t>Σαλωνίτες</a:t>
            </a:r>
            <a:r>
              <a:rPr lang="el-GR" sz="3100" dirty="0"/>
              <a:t> εναντίον του τυράννου και έγραψε στους Τούρκους να έρθουν να τους παραδώσουν τα </a:t>
            </a:r>
            <a:r>
              <a:rPr lang="el-GR" sz="3100" dirty="0" err="1"/>
              <a:t>Σάλονα</a:t>
            </a:r>
            <a:r>
              <a:rPr lang="el-GR" sz="3100" dirty="0"/>
              <a:t> λέγοντας καλύτερα να δουλεύουμε Τούρκους παρά Φράγκους</a:t>
            </a:r>
            <a:r>
              <a:rPr lang="el-GR" sz="3100" dirty="0" smtClean="0"/>
              <a:t>.</a:t>
            </a:r>
          </a:p>
          <a:p>
            <a:pPr marL="0" indent="0">
              <a:buNone/>
            </a:pPr>
            <a:endParaRPr lang="el-GR" sz="3100" dirty="0"/>
          </a:p>
          <a:p>
            <a:r>
              <a:rPr lang="el-GR" sz="3100" b="1" dirty="0"/>
              <a:t>Το Χρονικό του </a:t>
            </a:r>
            <a:r>
              <a:rPr lang="el-GR" sz="3100" b="1" dirty="0" err="1"/>
              <a:t>Γαλαξειδίου</a:t>
            </a:r>
            <a:r>
              <a:rPr lang="el-GR" sz="3100" b="1" dirty="0"/>
              <a:t>, Ευθύμιου </a:t>
            </a:r>
            <a:r>
              <a:rPr lang="el-GR" sz="3100" b="1" dirty="0" err="1"/>
              <a:t>Πενταγιώτη</a:t>
            </a:r>
            <a:r>
              <a:rPr lang="el-GR" sz="3100" b="1" dirty="0"/>
              <a:t> ιερομόναχου, Αθήνα 1996 (γλωσσική προσαρμογή), 211-212.</a:t>
            </a:r>
          </a:p>
          <a:p>
            <a:endParaRPr lang="el-GR" dirty="0"/>
          </a:p>
        </p:txBody>
      </p:sp>
    </p:spTree>
    <p:extLst>
      <p:ext uri="{BB962C8B-B14F-4D97-AF65-F5344CB8AC3E}">
        <p14:creationId xmlns:p14="http://schemas.microsoft.com/office/powerpoint/2010/main" val="2717564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76679" y="3649281"/>
            <a:ext cx="10972800" cy="2249715"/>
          </a:xfrm>
          <a:solidFill>
            <a:schemeClr val="accent3">
              <a:lumMod val="40000"/>
              <a:lumOff val="60000"/>
            </a:schemeClr>
          </a:solidFill>
        </p:spPr>
        <p:txBody>
          <a:bodyPr/>
          <a:lstStyle/>
          <a:p>
            <a:r>
              <a:rPr lang="el-GR" sz="3600" dirty="0"/>
              <a:t>Πώς συνδέονται, σύμφωνα με το </a:t>
            </a:r>
            <a:r>
              <a:rPr lang="el-GR" sz="3600" dirty="0" smtClean="0"/>
              <a:t>παράθεμα</a:t>
            </a:r>
            <a:r>
              <a:rPr lang="el-GR" sz="3600" dirty="0"/>
              <a:t>, η Φραγκοκρατία με την οθωμανική κατάκτηση στο γεωγραφικό χώρο της Στερεάς Ελλάδας;</a:t>
            </a:r>
          </a:p>
          <a:p>
            <a:endParaRPr lang="el-GR" dirty="0"/>
          </a:p>
        </p:txBody>
      </p:sp>
    </p:spTree>
    <p:extLst>
      <p:ext uri="{BB962C8B-B14F-4D97-AF65-F5344CB8AC3E}">
        <p14:creationId xmlns:p14="http://schemas.microsoft.com/office/powerpoint/2010/main" val="454659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7148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12192000" cy="2430966"/>
          </a:xfrm>
          <a:solidFill>
            <a:schemeClr val="accent1">
              <a:lumMod val="50000"/>
            </a:schemeClr>
          </a:solidFill>
        </p:spPr>
        <p:txBody>
          <a:bodyPr>
            <a:normAutofit fontScale="90000"/>
          </a:bodyPr>
          <a:lstStyle/>
          <a:p>
            <a:r>
              <a:rPr lang="el-GR" dirty="0"/>
              <a:t/>
            </a:r>
            <a:br>
              <a:rPr lang="el-GR" dirty="0"/>
            </a:br>
            <a:r>
              <a:rPr lang="el-GR" dirty="0" smtClean="0"/>
              <a:t>            </a:t>
            </a:r>
            <a:br>
              <a:rPr lang="el-GR" dirty="0" smtClean="0"/>
            </a:br>
            <a:r>
              <a:rPr lang="el-GR" dirty="0"/>
              <a:t> </a:t>
            </a:r>
            <a:r>
              <a:rPr lang="el-GR" dirty="0" smtClean="0"/>
              <a:t>                  </a:t>
            </a:r>
            <a:r>
              <a:rPr lang="el-GR" b="1" dirty="0" smtClean="0"/>
              <a:t>Τα </a:t>
            </a:r>
            <a:r>
              <a:rPr lang="el-GR" b="1" dirty="0"/>
              <a:t>Ελληνικά κράτη : Τραπεζούς, Ήπειρος, </a:t>
            </a:r>
            <a:r>
              <a:rPr lang="el-GR" b="1" dirty="0" smtClean="0"/>
              <a:t>Νίκαια</a:t>
            </a:r>
            <a:br>
              <a:rPr lang="el-GR" b="1" dirty="0" smtClean="0"/>
            </a:br>
            <a:r>
              <a:rPr lang="el-GR" b="1" dirty="0" smtClean="0"/>
              <a:t/>
            </a:r>
            <a:br>
              <a:rPr lang="el-GR" b="1" dirty="0" smtClean="0"/>
            </a:br>
            <a:r>
              <a:rPr lang="el-GR" b="1" dirty="0" smtClean="0"/>
              <a:t>                         α</a:t>
            </a:r>
            <a:r>
              <a:rPr lang="el-GR" b="1" dirty="0"/>
              <a:t>. Η Αυτοκρατορία της Τραπεζούντας </a:t>
            </a:r>
            <a:br>
              <a:rPr lang="el-GR" b="1" dirty="0"/>
            </a:br>
            <a:r>
              <a:rPr lang="el-GR" b="1" dirty="0" smtClean="0"/>
              <a:t> </a:t>
            </a:r>
            <a:r>
              <a:rPr lang="el-GR" dirty="0"/>
              <a:t/>
            </a:r>
            <a:br>
              <a:rPr lang="el-GR" dirty="0"/>
            </a:br>
            <a:endParaRPr lang="el-GR" dirty="0"/>
          </a:p>
        </p:txBody>
      </p:sp>
      <p:sp>
        <p:nvSpPr>
          <p:cNvPr id="3" name="Θέση περιεχομένου 2"/>
          <p:cNvSpPr>
            <a:spLocks noGrp="1"/>
          </p:cNvSpPr>
          <p:nvPr>
            <p:ph idx="1"/>
          </p:nvPr>
        </p:nvSpPr>
        <p:spPr>
          <a:xfrm>
            <a:off x="498260" y="2734881"/>
            <a:ext cx="11411242" cy="3817625"/>
          </a:xfrm>
          <a:solidFill>
            <a:schemeClr val="accent3">
              <a:lumMod val="20000"/>
              <a:lumOff val="80000"/>
            </a:schemeClr>
          </a:solidFill>
        </p:spPr>
        <p:txBody>
          <a:bodyPr/>
          <a:lstStyle/>
          <a:p>
            <a:pPr marL="0" indent="0">
              <a:buNone/>
            </a:pPr>
            <a:r>
              <a:rPr lang="el-GR" b="1" dirty="0" smtClean="0"/>
              <a:t>     Η </a:t>
            </a:r>
            <a:r>
              <a:rPr lang="el-GR" b="1" dirty="0"/>
              <a:t>Αυτοκρατορία της </a:t>
            </a:r>
            <a:r>
              <a:rPr lang="el-GR" b="1" dirty="0" smtClean="0"/>
              <a:t>Τραπεζούντας</a:t>
            </a:r>
          </a:p>
          <a:p>
            <a:pPr marL="0" indent="0">
              <a:buNone/>
            </a:pPr>
            <a:endParaRPr lang="el-GR" b="1" dirty="0"/>
          </a:p>
          <a:p>
            <a:r>
              <a:rPr lang="el-GR" b="1" dirty="0" smtClean="0"/>
              <a:t>Ιδρύθηκε  </a:t>
            </a:r>
            <a:r>
              <a:rPr lang="el-GR" dirty="0" smtClean="0"/>
              <a:t>από </a:t>
            </a:r>
            <a:r>
              <a:rPr lang="el-GR" dirty="0"/>
              <a:t>τους </a:t>
            </a:r>
            <a:r>
              <a:rPr lang="el-GR" b="1" dirty="0"/>
              <a:t>Μεγάλους Κομνηνούς</a:t>
            </a:r>
          </a:p>
          <a:p>
            <a:r>
              <a:rPr lang="el-GR" dirty="0" smtClean="0"/>
              <a:t>στις </a:t>
            </a:r>
            <a:r>
              <a:rPr lang="el-GR" b="1" dirty="0" smtClean="0"/>
              <a:t>νοτιοανατολικές </a:t>
            </a:r>
            <a:r>
              <a:rPr lang="el-GR" b="1" dirty="0"/>
              <a:t>ακτές </a:t>
            </a:r>
            <a:r>
              <a:rPr lang="el-GR" dirty="0"/>
              <a:t>του </a:t>
            </a:r>
            <a:r>
              <a:rPr lang="el-GR" b="1" dirty="0"/>
              <a:t>Ευξείνου Πόντου</a:t>
            </a:r>
            <a:r>
              <a:rPr lang="el-GR" dirty="0"/>
              <a:t>,</a:t>
            </a:r>
          </a:p>
          <a:p>
            <a:r>
              <a:rPr lang="el-GR" dirty="0" smtClean="0"/>
              <a:t>το </a:t>
            </a:r>
            <a:r>
              <a:rPr lang="el-GR" b="1" dirty="0"/>
              <a:t>1204</a:t>
            </a:r>
            <a:r>
              <a:rPr lang="el-GR" dirty="0"/>
              <a:t>, </a:t>
            </a:r>
            <a:r>
              <a:rPr lang="el-GR" b="1" dirty="0"/>
              <a:t>αμέσως μετά την άλωση της Κωνσταντινούπολης </a:t>
            </a:r>
            <a:r>
              <a:rPr lang="el-GR" dirty="0"/>
              <a:t>από τους σταυροφόρους.</a:t>
            </a:r>
          </a:p>
        </p:txBody>
      </p:sp>
    </p:spTree>
    <p:extLst>
      <p:ext uri="{BB962C8B-B14F-4D97-AF65-F5344CB8AC3E}">
        <p14:creationId xmlns:p14="http://schemas.microsoft.com/office/powerpoint/2010/main" val="1073068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3213100" y="596900"/>
            <a:ext cx="5629275" cy="5676900"/>
          </a:xfrm>
          <a:prstGeom prst="rect">
            <a:avLst/>
          </a:prstGeom>
        </p:spPr>
      </p:pic>
    </p:spTree>
    <p:extLst>
      <p:ext uri="{BB962C8B-B14F-4D97-AF65-F5344CB8AC3E}">
        <p14:creationId xmlns:p14="http://schemas.microsoft.com/office/powerpoint/2010/main" val="1164250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0" y="19050"/>
            <a:ext cx="12192000" cy="6819900"/>
          </a:xfrm>
          <a:prstGeom prst="rect">
            <a:avLst/>
          </a:prstGeom>
        </p:spPr>
      </p:pic>
    </p:spTree>
    <p:extLst>
      <p:ext uri="{BB962C8B-B14F-4D97-AF65-F5344CB8AC3E}">
        <p14:creationId xmlns:p14="http://schemas.microsoft.com/office/powerpoint/2010/main" val="2306590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76679" y="2623369"/>
            <a:ext cx="10972800" cy="2885334"/>
          </a:xfrm>
          <a:solidFill>
            <a:schemeClr val="accent3">
              <a:lumMod val="20000"/>
              <a:lumOff val="80000"/>
            </a:schemeClr>
          </a:solidFill>
        </p:spPr>
        <p:txBody>
          <a:bodyPr>
            <a:normAutofit/>
          </a:bodyPr>
          <a:lstStyle/>
          <a:p>
            <a:pPr marL="0" indent="0">
              <a:buNone/>
            </a:pPr>
            <a:r>
              <a:rPr lang="el-GR" sz="3200" dirty="0" smtClean="0"/>
              <a:t>Σε  </a:t>
            </a:r>
            <a:r>
              <a:rPr lang="el-GR" sz="3200" dirty="0"/>
              <a:t>αυτήν </a:t>
            </a:r>
            <a:r>
              <a:rPr lang="el-GR" sz="3200" b="1" dirty="0"/>
              <a:t>ενσωματώθηκαν </a:t>
            </a:r>
            <a:r>
              <a:rPr lang="el-GR" sz="3200" dirty="0"/>
              <a:t>μετά την κατάκτηση τους</a:t>
            </a:r>
          </a:p>
          <a:p>
            <a:r>
              <a:rPr lang="el-GR" sz="3200" dirty="0" smtClean="0"/>
              <a:t>η </a:t>
            </a:r>
            <a:r>
              <a:rPr lang="el-GR" sz="3200" b="1" dirty="0"/>
              <a:t>Σινώπη</a:t>
            </a:r>
            <a:r>
              <a:rPr lang="el-GR" sz="3200" dirty="0"/>
              <a:t>,</a:t>
            </a:r>
          </a:p>
          <a:p>
            <a:r>
              <a:rPr lang="el-GR" sz="3200" dirty="0" smtClean="0"/>
              <a:t>η </a:t>
            </a:r>
            <a:r>
              <a:rPr lang="el-GR" sz="3200" b="1" dirty="0" smtClean="0"/>
              <a:t>Παφλαγονία </a:t>
            </a:r>
            <a:r>
              <a:rPr lang="el-GR" sz="3200" dirty="0" smtClean="0"/>
              <a:t>και</a:t>
            </a:r>
            <a:endParaRPr lang="el-GR" sz="3200" b="1" dirty="0"/>
          </a:p>
          <a:p>
            <a:r>
              <a:rPr lang="el-GR" sz="3200" dirty="0" smtClean="0"/>
              <a:t>η </a:t>
            </a:r>
            <a:r>
              <a:rPr lang="el-GR" sz="3200" b="1" dirty="0"/>
              <a:t>Ηράκλεια </a:t>
            </a:r>
            <a:r>
              <a:rPr lang="el-GR" sz="3200" dirty="0"/>
              <a:t>του Πόντου.</a:t>
            </a:r>
          </a:p>
        </p:txBody>
      </p:sp>
    </p:spTree>
    <p:extLst>
      <p:ext uri="{BB962C8B-B14F-4D97-AF65-F5344CB8AC3E}">
        <p14:creationId xmlns:p14="http://schemas.microsoft.com/office/powerpoint/2010/main" val="3943236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98620" y="2567612"/>
            <a:ext cx="10972800" cy="3817625"/>
          </a:xfrm>
          <a:solidFill>
            <a:schemeClr val="accent3">
              <a:lumMod val="20000"/>
              <a:lumOff val="80000"/>
            </a:schemeClr>
          </a:solidFill>
        </p:spPr>
        <p:txBody>
          <a:bodyPr/>
          <a:lstStyle/>
          <a:p>
            <a:pPr marL="0" indent="0">
              <a:buNone/>
            </a:pPr>
            <a:r>
              <a:rPr lang="el-GR" b="1" dirty="0"/>
              <a:t>Αργότερα</a:t>
            </a:r>
            <a:r>
              <a:rPr lang="el-GR" dirty="0"/>
              <a:t>, η αυτοκρατορία της Τραπεζούντας</a:t>
            </a:r>
          </a:p>
          <a:p>
            <a:r>
              <a:rPr lang="el-GR" b="1" dirty="0" smtClean="0"/>
              <a:t>αποκόπηκε </a:t>
            </a:r>
            <a:r>
              <a:rPr lang="el-GR" b="1" dirty="0"/>
              <a:t>από τη δυτική Μ. Ασία</a:t>
            </a:r>
            <a:r>
              <a:rPr lang="el-GR" dirty="0"/>
              <a:t>, μετά την </a:t>
            </a:r>
            <a:r>
              <a:rPr lang="el-GR" b="1" dirty="0"/>
              <a:t>κατάληψη </a:t>
            </a:r>
            <a:r>
              <a:rPr lang="el-GR" dirty="0"/>
              <a:t>της </a:t>
            </a:r>
            <a:r>
              <a:rPr lang="el-GR" b="1" dirty="0"/>
              <a:t>Σινώπης </a:t>
            </a:r>
            <a:r>
              <a:rPr lang="el-GR" dirty="0"/>
              <a:t>από τους </a:t>
            </a:r>
            <a:r>
              <a:rPr lang="el-GR" b="1" dirty="0"/>
              <a:t>Σελτζούκους</a:t>
            </a:r>
            <a:r>
              <a:rPr lang="el-GR" dirty="0"/>
              <a:t>.</a:t>
            </a:r>
          </a:p>
          <a:p>
            <a:pPr marL="0" indent="0">
              <a:buNone/>
            </a:pPr>
            <a:r>
              <a:rPr lang="el-GR" dirty="0" smtClean="0"/>
              <a:t>Έτσι</a:t>
            </a:r>
            <a:r>
              <a:rPr lang="el-GR" dirty="0"/>
              <a:t>,</a:t>
            </a:r>
          </a:p>
          <a:p>
            <a:r>
              <a:rPr lang="el-GR" b="1" dirty="0" smtClean="0"/>
              <a:t>έζησε </a:t>
            </a:r>
            <a:r>
              <a:rPr lang="el-GR" b="1" dirty="0"/>
              <a:t>σε απομόνωση </a:t>
            </a:r>
            <a:r>
              <a:rPr lang="el-GR" dirty="0"/>
              <a:t>επί </a:t>
            </a:r>
            <a:r>
              <a:rPr lang="el-GR" b="1" dirty="0"/>
              <a:t>250 χρόνια </a:t>
            </a:r>
            <a:r>
              <a:rPr lang="el-GR" dirty="0"/>
              <a:t>και</a:t>
            </a:r>
          </a:p>
          <a:p>
            <a:r>
              <a:rPr lang="el-GR" b="1" dirty="0" smtClean="0"/>
              <a:t>δεν </a:t>
            </a:r>
            <a:r>
              <a:rPr lang="el-GR" b="1" dirty="0"/>
              <a:t>άσκησε μεγάλη επίδραση </a:t>
            </a:r>
            <a:r>
              <a:rPr lang="el-GR" dirty="0"/>
              <a:t>στις τύχες του Βυζαντίου.</a:t>
            </a:r>
          </a:p>
          <a:p>
            <a:pPr marL="0" indent="0">
              <a:buNone/>
            </a:pPr>
            <a:endParaRPr lang="el-GR" dirty="0"/>
          </a:p>
        </p:txBody>
      </p:sp>
    </p:spTree>
    <p:extLst>
      <p:ext uri="{BB962C8B-B14F-4D97-AF65-F5344CB8AC3E}">
        <p14:creationId xmlns:p14="http://schemas.microsoft.com/office/powerpoint/2010/main" val="1456051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092819" y="1382752"/>
            <a:ext cx="10181064" cy="5118408"/>
          </a:xfrm>
          <a:prstGeom prst="rect">
            <a:avLst/>
          </a:prstGeom>
        </p:spPr>
      </p:pic>
    </p:spTree>
    <p:extLst>
      <p:ext uri="{BB962C8B-B14F-4D97-AF65-F5344CB8AC3E}">
        <p14:creationId xmlns:p14="http://schemas.microsoft.com/office/powerpoint/2010/main" val="446032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b="1" dirty="0" smtClean="0"/>
              <a:t>ΕΙΣΑΓΩΓΙΚΑ</a:t>
            </a:r>
            <a:endParaRPr lang="el-GR" b="1" dirty="0"/>
          </a:p>
        </p:txBody>
      </p:sp>
      <p:sp>
        <p:nvSpPr>
          <p:cNvPr id="3" name="Θέση περιεχομένου 2"/>
          <p:cNvSpPr>
            <a:spLocks noGrp="1"/>
          </p:cNvSpPr>
          <p:nvPr>
            <p:ph idx="1"/>
          </p:nvPr>
        </p:nvSpPr>
        <p:spPr>
          <a:xfrm>
            <a:off x="598620" y="2054656"/>
            <a:ext cx="10972800" cy="4580320"/>
          </a:xfrm>
          <a:solidFill>
            <a:schemeClr val="accent3">
              <a:lumMod val="20000"/>
              <a:lumOff val="80000"/>
            </a:schemeClr>
          </a:solidFill>
        </p:spPr>
        <p:txBody>
          <a:bodyPr>
            <a:normAutofit/>
          </a:bodyPr>
          <a:lstStyle/>
          <a:p>
            <a:pPr marL="0" indent="0">
              <a:buNone/>
            </a:pPr>
            <a:r>
              <a:rPr lang="el-GR" b="1" dirty="0" smtClean="0"/>
              <a:t>      Η </a:t>
            </a:r>
            <a:r>
              <a:rPr lang="el-GR" b="1" dirty="0"/>
              <a:t>Ύστερη Βυζαντινή Περίοδος </a:t>
            </a:r>
            <a:r>
              <a:rPr lang="el-GR" dirty="0"/>
              <a:t>διακρίνεται σε </a:t>
            </a:r>
            <a:r>
              <a:rPr lang="el-GR" b="1" dirty="0"/>
              <a:t>δύο βραχύτερες επιμέρους περιόδους :</a:t>
            </a:r>
          </a:p>
          <a:p>
            <a:r>
              <a:rPr lang="el-GR" dirty="0" smtClean="0"/>
              <a:t>την </a:t>
            </a:r>
            <a:r>
              <a:rPr lang="el-GR" dirty="0"/>
              <a:t>περίοδο της </a:t>
            </a:r>
            <a:r>
              <a:rPr lang="el-GR" b="1" dirty="0"/>
              <a:t>Λατινικής Αυτοκρατορίας της Κωνσταντινούπολης </a:t>
            </a:r>
            <a:r>
              <a:rPr lang="el-GR" dirty="0"/>
              <a:t>(1204-1261</a:t>
            </a:r>
            <a:r>
              <a:rPr lang="el-GR" dirty="0" smtClean="0"/>
              <a:t>)</a:t>
            </a:r>
          </a:p>
          <a:p>
            <a:pPr marL="0" indent="0">
              <a:buNone/>
            </a:pPr>
            <a:endParaRPr lang="el-GR" dirty="0"/>
          </a:p>
          <a:p>
            <a:r>
              <a:rPr lang="el-GR" dirty="0" smtClean="0"/>
              <a:t>και </a:t>
            </a:r>
            <a:r>
              <a:rPr lang="el-GR" dirty="0"/>
              <a:t>την </a:t>
            </a:r>
            <a:r>
              <a:rPr lang="el-GR" b="1" dirty="0" err="1"/>
              <a:t>Παλαιολόγεια</a:t>
            </a:r>
            <a:r>
              <a:rPr lang="el-GR" b="1" dirty="0"/>
              <a:t> Περίοδο </a:t>
            </a:r>
            <a:r>
              <a:rPr lang="el-GR" dirty="0"/>
              <a:t>(1261-1453) κατά την οποία το Βυζάντιο</a:t>
            </a:r>
          </a:p>
          <a:p>
            <a:pPr marL="0" indent="0">
              <a:buNone/>
            </a:pPr>
            <a:r>
              <a:rPr lang="el-GR" b="1" dirty="0" smtClean="0"/>
              <a:t>    </a:t>
            </a:r>
            <a:r>
              <a:rPr lang="en-US" b="1" dirty="0" smtClean="0">
                <a:latin typeface="frames tfb" panose="02000500000000000000" pitchFamily="2" charset="0"/>
              </a:rPr>
              <a:t>;N</a:t>
            </a:r>
            <a:r>
              <a:rPr lang="el-GR" b="1" dirty="0" smtClean="0"/>
              <a:t>συρρικνώνεται </a:t>
            </a:r>
            <a:r>
              <a:rPr lang="el-GR" b="1" dirty="0"/>
              <a:t>βαθμιαία σε </a:t>
            </a:r>
            <a:r>
              <a:rPr lang="el-GR" b="1" dirty="0" smtClean="0"/>
              <a:t>αδύνατο </a:t>
            </a:r>
            <a:r>
              <a:rPr lang="el-GR" b="1" dirty="0"/>
              <a:t>και μικρό σε έκταση κράτος</a:t>
            </a:r>
            <a:r>
              <a:rPr lang="el-GR" dirty="0" smtClean="0"/>
              <a:t>,</a:t>
            </a:r>
            <a:r>
              <a:rPr lang="el-GR" dirty="0"/>
              <a:t> και</a:t>
            </a:r>
          </a:p>
          <a:p>
            <a:pPr marL="0" indent="0">
              <a:buNone/>
            </a:pPr>
            <a:r>
              <a:rPr lang="el-GR" dirty="0" smtClean="0"/>
              <a:t>    </a:t>
            </a:r>
            <a:r>
              <a:rPr lang="en-US" dirty="0" smtClean="0"/>
              <a:t>  </a:t>
            </a:r>
            <a:r>
              <a:rPr lang="en-US" dirty="0" smtClean="0">
                <a:latin typeface="frames tfb" panose="02000500000000000000" pitchFamily="2" charset="0"/>
              </a:rPr>
              <a:t>N</a:t>
            </a:r>
            <a:r>
              <a:rPr lang="el-GR" dirty="0" smtClean="0"/>
              <a:t>τελικά </a:t>
            </a:r>
            <a:r>
              <a:rPr lang="el-GR" b="1" dirty="0"/>
              <a:t>καταλύεται οριστικά από τους Οθωμανούς</a:t>
            </a:r>
          </a:p>
          <a:p>
            <a:pPr marL="0" indent="0">
              <a:buNone/>
            </a:pPr>
            <a:endParaRPr lang="el-GR" dirty="0"/>
          </a:p>
        </p:txBody>
      </p:sp>
    </p:spTree>
    <p:extLst>
      <p:ext uri="{BB962C8B-B14F-4D97-AF65-F5344CB8AC3E}">
        <p14:creationId xmlns:p14="http://schemas.microsoft.com/office/powerpoint/2010/main" val="986687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57200" y="0"/>
            <a:ext cx="11366500" cy="6555641"/>
          </a:xfrm>
          <a:prstGeom prst="rect">
            <a:avLst/>
          </a:prstGeom>
          <a:solidFill>
            <a:schemeClr val="accent3">
              <a:lumMod val="40000"/>
              <a:lumOff val="60000"/>
            </a:schemeClr>
          </a:solidFill>
        </p:spPr>
        <p:txBody>
          <a:bodyPr wrap="square">
            <a:spAutoFit/>
          </a:bodyPr>
          <a:lstStyle/>
          <a:p>
            <a:pPr algn="ctr"/>
            <a:r>
              <a:rPr lang="el-GR" sz="2400" b="1" dirty="0">
                <a:solidFill>
                  <a:srgbClr val="000000"/>
                </a:solidFill>
                <a:latin typeface="Trebuchet MS" panose="020B0603020202020204" pitchFamily="34" charset="0"/>
              </a:rPr>
              <a:t>Το κράτος της Τραπεζούντας κατά το μαροκινό γεωγράφο Κουμάρι (μέσα 14ου αι</a:t>
            </a:r>
            <a:r>
              <a:rPr lang="el-GR" sz="2400" b="1" dirty="0" smtClean="0">
                <a:solidFill>
                  <a:srgbClr val="000000"/>
                </a:solidFill>
                <a:latin typeface="Trebuchet MS" panose="020B0603020202020204" pitchFamily="34" charset="0"/>
              </a:rPr>
              <a:t>.)</a:t>
            </a:r>
          </a:p>
          <a:p>
            <a:pPr algn="ctr"/>
            <a:endParaRPr lang="el-GR" sz="2400" b="1" dirty="0">
              <a:solidFill>
                <a:srgbClr val="000000"/>
              </a:solidFill>
              <a:latin typeface="Trebuchet MS" panose="020B0603020202020204" pitchFamily="34" charset="0"/>
            </a:endParaRPr>
          </a:p>
          <a:p>
            <a:pPr algn="just">
              <a:lnSpc>
                <a:spcPct val="150000"/>
              </a:lnSpc>
            </a:pPr>
            <a:r>
              <a:rPr lang="el-GR" sz="2400" dirty="0">
                <a:solidFill>
                  <a:srgbClr val="000000"/>
                </a:solidFill>
                <a:latin typeface="Trebuchet MS" panose="020B0603020202020204" pitchFamily="34" charset="0"/>
              </a:rPr>
              <a:t>Αδιάκοπα διασχίζουν τη χώρα αυτή ταξιδευτές, που κατευθύνονται προς την επαρχία </a:t>
            </a:r>
            <a:r>
              <a:rPr lang="el-GR" sz="2400" dirty="0" err="1">
                <a:solidFill>
                  <a:srgbClr val="000000"/>
                </a:solidFill>
                <a:latin typeface="Trebuchet MS" panose="020B0603020202020204" pitchFamily="34" charset="0"/>
              </a:rPr>
              <a:t>Κριβν</a:t>
            </a:r>
            <a:r>
              <a:rPr lang="el-GR" sz="2400" dirty="0">
                <a:solidFill>
                  <a:srgbClr val="000000"/>
                </a:solidFill>
                <a:latin typeface="Trebuchet MS" panose="020B0603020202020204" pitchFamily="34" charset="0"/>
              </a:rPr>
              <a:t>, την έρημο του </a:t>
            </a:r>
            <a:r>
              <a:rPr lang="el-GR" sz="2400" dirty="0" err="1">
                <a:solidFill>
                  <a:srgbClr val="000000"/>
                </a:solidFill>
                <a:latin typeface="Trebuchet MS" panose="020B0603020202020204" pitchFamily="34" charset="0"/>
              </a:rPr>
              <a:t>Καμπτσάκ</a:t>
            </a:r>
            <a:r>
              <a:rPr lang="el-GR" sz="2400" dirty="0">
                <a:solidFill>
                  <a:srgbClr val="000000"/>
                </a:solidFill>
                <a:latin typeface="Trebuchet MS" panose="020B0603020202020204" pitchFamily="34" charset="0"/>
              </a:rPr>
              <a:t> και άλλες χώρες στο Βορρά. Η αυτοκρατορία της Τραπεζούντας είναι πιο μεγάλη και σπουδαία στα μάτια των χριστιανών μοναρχών από το Βασίλειο της Γεωργίας, γιατί ο πληθυσμός της είναι μεγαλύτερος και τολμηρότερος. Ο βασιλιάς της Τραπεζούντας είναι από γενιά ενδοξότερη και υπερέχει κατά πολύ σε δύναμη από τον αυτοκράτορα του Βυζαντίου. Οι στρατιώτες του, αν και λίγοι και άσχημα εξοπλισμένοι, είναι ήρωες και θυμίζουν φοβερά λιοντάρια που δεν επιτρέπουν στη λεία τους να ξεφύγει ποτέ [...].</a:t>
            </a:r>
          </a:p>
          <a:p>
            <a:pPr algn="ctr"/>
            <a:r>
              <a:rPr lang="el-GR" sz="2400" b="1" dirty="0">
                <a:solidFill>
                  <a:srgbClr val="000000"/>
                </a:solidFill>
                <a:latin typeface="Trebuchet MS" panose="020B0603020202020204" pitchFamily="34" charset="0"/>
              </a:rPr>
              <a:t>A. </a:t>
            </a:r>
            <a:r>
              <a:rPr lang="el-GR" sz="2400" b="1" dirty="0" err="1">
                <a:solidFill>
                  <a:srgbClr val="000000"/>
                </a:solidFill>
                <a:latin typeface="Trebuchet MS" panose="020B0603020202020204" pitchFamily="34" charset="0"/>
              </a:rPr>
              <a:t>Bryer</a:t>
            </a:r>
            <a:r>
              <a:rPr lang="el-GR" sz="2400" b="1" dirty="0">
                <a:solidFill>
                  <a:srgbClr val="000000"/>
                </a:solidFill>
                <a:latin typeface="Trebuchet MS" panose="020B0603020202020204" pitchFamily="34" charset="0"/>
              </a:rPr>
              <a:t>, Shipping in the </a:t>
            </a:r>
            <a:r>
              <a:rPr lang="el-GR" sz="2400" b="1" dirty="0" err="1">
                <a:solidFill>
                  <a:srgbClr val="000000"/>
                </a:solidFill>
                <a:latin typeface="Trebuchet MS" panose="020B0603020202020204" pitchFamily="34" charset="0"/>
              </a:rPr>
              <a:t>Empire</a:t>
            </a:r>
            <a:r>
              <a:rPr lang="el-GR" sz="2400" b="1" dirty="0">
                <a:solidFill>
                  <a:srgbClr val="000000"/>
                </a:solidFill>
                <a:latin typeface="Trebuchet MS" panose="020B0603020202020204" pitchFamily="34" charset="0"/>
              </a:rPr>
              <a:t> of </a:t>
            </a:r>
            <a:r>
              <a:rPr lang="el-GR" sz="2400" b="1" dirty="0" err="1">
                <a:solidFill>
                  <a:srgbClr val="000000"/>
                </a:solidFill>
                <a:latin typeface="Trebuchet MS" panose="020B0603020202020204" pitchFamily="34" charset="0"/>
              </a:rPr>
              <a:t>Trebizond</a:t>
            </a:r>
            <a:r>
              <a:rPr lang="el-GR" sz="2400" b="1" dirty="0">
                <a:solidFill>
                  <a:srgbClr val="000000"/>
                </a:solidFill>
                <a:latin typeface="Trebuchet MS" panose="020B0603020202020204" pitchFamily="34" charset="0"/>
              </a:rPr>
              <a:t>, </a:t>
            </a:r>
            <a:r>
              <a:rPr lang="el-GR" sz="2400" b="1" dirty="0" err="1">
                <a:solidFill>
                  <a:srgbClr val="000000"/>
                </a:solidFill>
                <a:latin typeface="Trebuchet MS" panose="020B0603020202020204" pitchFamily="34" charset="0"/>
              </a:rPr>
              <a:t>Mariner's</a:t>
            </a:r>
            <a:r>
              <a:rPr lang="el-GR" sz="2400" b="1" dirty="0">
                <a:solidFill>
                  <a:srgbClr val="000000"/>
                </a:solidFill>
                <a:latin typeface="Trebuchet MS" panose="020B0603020202020204" pitchFamily="34" charset="0"/>
              </a:rPr>
              <a:t> </a:t>
            </a:r>
            <a:r>
              <a:rPr lang="el-GR" sz="2400" b="1" dirty="0" err="1">
                <a:solidFill>
                  <a:srgbClr val="000000"/>
                </a:solidFill>
                <a:latin typeface="Trebuchet MS" panose="020B0603020202020204" pitchFamily="34" charset="0"/>
              </a:rPr>
              <a:t>Mirror</a:t>
            </a:r>
            <a:r>
              <a:rPr lang="el-GR" sz="2400" b="1" dirty="0">
                <a:solidFill>
                  <a:srgbClr val="000000"/>
                </a:solidFill>
                <a:latin typeface="Trebuchet MS" panose="020B0603020202020204" pitchFamily="34" charset="0"/>
              </a:rPr>
              <a:t> 52 (1966) 3-4.</a:t>
            </a:r>
            <a:endParaRPr lang="el-GR" sz="2400" b="1" i="0" dirty="0">
              <a:solidFill>
                <a:srgbClr val="000000"/>
              </a:solidFill>
              <a:effectLst/>
              <a:latin typeface="Trebuchet MS" panose="020B0603020202020204" pitchFamily="34" charset="0"/>
            </a:endParaRPr>
          </a:p>
        </p:txBody>
      </p:sp>
    </p:spTree>
    <p:extLst>
      <p:ext uri="{BB962C8B-B14F-4D97-AF65-F5344CB8AC3E}">
        <p14:creationId xmlns:p14="http://schemas.microsoft.com/office/powerpoint/2010/main" val="558877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t>β. Το κράτος της Ηπείρου </a:t>
            </a:r>
            <a:endParaRPr lang="el-GR" dirty="0"/>
          </a:p>
        </p:txBody>
      </p:sp>
      <p:sp>
        <p:nvSpPr>
          <p:cNvPr id="3" name="Θέση περιεχομένου 2"/>
          <p:cNvSpPr>
            <a:spLocks noGrp="1"/>
          </p:cNvSpPr>
          <p:nvPr>
            <p:ph idx="1"/>
          </p:nvPr>
        </p:nvSpPr>
        <p:spPr>
          <a:xfrm>
            <a:off x="531712" y="2021203"/>
            <a:ext cx="10972800" cy="3817625"/>
          </a:xfrm>
          <a:solidFill>
            <a:schemeClr val="accent3">
              <a:lumMod val="20000"/>
              <a:lumOff val="80000"/>
            </a:schemeClr>
          </a:solidFill>
        </p:spPr>
        <p:txBody>
          <a:bodyPr/>
          <a:lstStyle/>
          <a:p>
            <a:endParaRPr lang="el-GR" b="1" dirty="0" smtClean="0"/>
          </a:p>
          <a:p>
            <a:r>
              <a:rPr lang="el-GR" b="1" dirty="0" smtClean="0"/>
              <a:t>Μιχαήλ </a:t>
            </a:r>
            <a:r>
              <a:rPr lang="el-GR" b="1" dirty="0"/>
              <a:t>Κομνηνός Δούκας : ιδρυτής </a:t>
            </a:r>
            <a:r>
              <a:rPr lang="el-GR" dirty="0"/>
              <a:t>και </a:t>
            </a:r>
            <a:r>
              <a:rPr lang="el-GR" b="1" dirty="0"/>
              <a:t>οργανωτής</a:t>
            </a:r>
            <a:r>
              <a:rPr lang="el-GR" dirty="0" smtClean="0"/>
              <a:t>.</a:t>
            </a:r>
          </a:p>
          <a:p>
            <a:pPr marL="0" indent="0">
              <a:buNone/>
            </a:pPr>
            <a:endParaRPr lang="el-GR" dirty="0"/>
          </a:p>
          <a:p>
            <a:r>
              <a:rPr lang="el-GR" b="1" dirty="0" smtClean="0"/>
              <a:t>Θεόδωρος :  αδελφός </a:t>
            </a:r>
            <a:r>
              <a:rPr lang="el-GR" dirty="0"/>
              <a:t>και </a:t>
            </a:r>
            <a:r>
              <a:rPr lang="el-GR" b="1" dirty="0"/>
              <a:t>διάδοχος </a:t>
            </a:r>
            <a:r>
              <a:rPr lang="el-GR" dirty="0"/>
              <a:t>(</a:t>
            </a:r>
            <a:r>
              <a:rPr lang="el-GR" b="1" dirty="0"/>
              <a:t>1215</a:t>
            </a:r>
            <a:r>
              <a:rPr lang="el-GR" dirty="0"/>
              <a:t>) του Μιχαήλ,</a:t>
            </a:r>
          </a:p>
          <a:p>
            <a:pPr marL="0" indent="0">
              <a:buNone/>
            </a:pPr>
            <a:r>
              <a:rPr lang="el-GR" b="1" dirty="0" smtClean="0"/>
              <a:t>                            εγκαινίασε </a:t>
            </a:r>
            <a:r>
              <a:rPr lang="el-GR" dirty="0"/>
              <a:t>μία </a:t>
            </a:r>
            <a:r>
              <a:rPr lang="el-GR" b="1" dirty="0"/>
              <a:t>περίοδο νικηφόρας επέκτασης</a:t>
            </a:r>
            <a:r>
              <a:rPr lang="el-GR" dirty="0"/>
              <a:t>.</a:t>
            </a:r>
          </a:p>
        </p:txBody>
      </p:sp>
      <p:pic>
        <p:nvPicPr>
          <p:cNvPr id="4" name="Εικόνα 3"/>
          <p:cNvPicPr>
            <a:picLocks noChangeAspect="1"/>
          </p:cNvPicPr>
          <p:nvPr/>
        </p:nvPicPr>
        <p:blipFill rotWithShape="1">
          <a:blip r:embed="rId2"/>
          <a:srcRect l="21642" r="21772"/>
          <a:stretch/>
        </p:blipFill>
        <p:spPr>
          <a:xfrm>
            <a:off x="9478536" y="1482532"/>
            <a:ext cx="1616927" cy="1952625"/>
          </a:xfrm>
          <a:prstGeom prst="rect">
            <a:avLst/>
          </a:prstGeom>
        </p:spPr>
      </p:pic>
      <p:pic>
        <p:nvPicPr>
          <p:cNvPr id="6" name="Εικόνα 5"/>
          <p:cNvPicPr>
            <a:picLocks noChangeAspect="1"/>
          </p:cNvPicPr>
          <p:nvPr/>
        </p:nvPicPr>
        <p:blipFill>
          <a:blip r:embed="rId3"/>
          <a:stretch>
            <a:fillRect/>
          </a:stretch>
        </p:blipFill>
        <p:spPr>
          <a:xfrm>
            <a:off x="9439275" y="4191000"/>
            <a:ext cx="2752725" cy="2667000"/>
          </a:xfrm>
          <a:prstGeom prst="rect">
            <a:avLst/>
          </a:prstGeom>
        </p:spPr>
      </p:pic>
    </p:spTree>
    <p:extLst>
      <p:ext uri="{BB962C8B-B14F-4D97-AF65-F5344CB8AC3E}">
        <p14:creationId xmlns:p14="http://schemas.microsoft.com/office/powerpoint/2010/main" val="1707323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2163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98620" y="2054656"/>
            <a:ext cx="10972800" cy="4546866"/>
          </a:xfrm>
          <a:solidFill>
            <a:schemeClr val="accent3">
              <a:lumMod val="20000"/>
              <a:lumOff val="80000"/>
            </a:schemeClr>
          </a:solidFill>
        </p:spPr>
        <p:txBody>
          <a:bodyPr>
            <a:normAutofit/>
          </a:bodyPr>
          <a:lstStyle/>
          <a:p>
            <a:r>
              <a:rPr lang="el-GR" dirty="0" smtClean="0"/>
              <a:t>Επί </a:t>
            </a:r>
            <a:r>
              <a:rPr lang="el-GR" dirty="0"/>
              <a:t>της διακυβέρνησης του </a:t>
            </a:r>
            <a:r>
              <a:rPr lang="el-GR" b="1" dirty="0"/>
              <a:t>το κράτος της Ηπείρου </a:t>
            </a:r>
            <a:r>
              <a:rPr lang="el-GR" dirty="0"/>
              <a:t>κατέστη </a:t>
            </a:r>
            <a:r>
              <a:rPr lang="el-GR" b="1" dirty="0" err="1"/>
              <a:t>οοβαρός</a:t>
            </a:r>
            <a:r>
              <a:rPr lang="el-GR" b="1" dirty="0"/>
              <a:t> ανταγωνιστής της Νίκαιας </a:t>
            </a:r>
            <a:r>
              <a:rPr lang="el-GR" dirty="0"/>
              <a:t>στην </a:t>
            </a:r>
            <a:r>
              <a:rPr lang="el-GR" b="1" dirty="0"/>
              <a:t>προσπάθεια αποκατάστασης της Βυζαντινής Αυτοκρατορίας</a:t>
            </a:r>
            <a:r>
              <a:rPr lang="el-GR" dirty="0" smtClean="0"/>
              <a:t>.</a:t>
            </a:r>
          </a:p>
          <a:p>
            <a:pPr marL="0" indent="0">
              <a:buNone/>
            </a:pPr>
            <a:endParaRPr lang="el-GR" dirty="0"/>
          </a:p>
          <a:p>
            <a:r>
              <a:rPr lang="el-GR" b="1" dirty="0" smtClean="0"/>
              <a:t>Κορυφαία </a:t>
            </a:r>
            <a:r>
              <a:rPr lang="el-GR" b="1" dirty="0"/>
              <a:t>επιτυχία </a:t>
            </a:r>
            <a:r>
              <a:rPr lang="el-GR" dirty="0"/>
              <a:t>του Θεοδώρου ήταν </a:t>
            </a:r>
            <a:r>
              <a:rPr lang="el-GR" b="1" dirty="0"/>
              <a:t>η άλωση της Θεσσαλονίκης </a:t>
            </a:r>
            <a:r>
              <a:rPr lang="el-GR" dirty="0"/>
              <a:t>και </a:t>
            </a:r>
            <a:r>
              <a:rPr lang="el-GR" b="1" dirty="0"/>
              <a:t>η κατάλυση του Λατινικού Βασιλείου της (1224</a:t>
            </a:r>
            <a:r>
              <a:rPr lang="el-GR" b="1" dirty="0" smtClean="0"/>
              <a:t>).</a:t>
            </a:r>
          </a:p>
          <a:p>
            <a:pPr marL="0" indent="0">
              <a:buNone/>
            </a:pPr>
            <a:endParaRPr lang="el-GR" b="1" dirty="0"/>
          </a:p>
          <a:p>
            <a:r>
              <a:rPr lang="el-GR" dirty="0" smtClean="0"/>
              <a:t>Ακολούθως</a:t>
            </a:r>
            <a:r>
              <a:rPr lang="el-GR" dirty="0"/>
              <a:t>, ο Θεόδωρος </a:t>
            </a:r>
            <a:r>
              <a:rPr lang="el-GR" b="1" dirty="0"/>
              <a:t>στέφθηκε αυτοκράτωρ Ρωμαίων </a:t>
            </a:r>
            <a:r>
              <a:rPr lang="el-GR" dirty="0"/>
              <a:t>στη </a:t>
            </a:r>
            <a:r>
              <a:rPr lang="el-GR" b="1" dirty="0"/>
              <a:t>Θεσσαλονίκη</a:t>
            </a:r>
            <a:r>
              <a:rPr lang="el-GR" dirty="0"/>
              <a:t>.</a:t>
            </a:r>
          </a:p>
        </p:txBody>
      </p:sp>
    </p:spTree>
    <p:extLst>
      <p:ext uri="{BB962C8B-B14F-4D97-AF65-F5344CB8AC3E}">
        <p14:creationId xmlns:p14="http://schemas.microsoft.com/office/powerpoint/2010/main" val="2703319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r>
              <a:rPr lang="el-GR" b="1" dirty="0" smtClean="0"/>
              <a:t>το </a:t>
            </a:r>
            <a:r>
              <a:rPr lang="el-GR" b="1" dirty="0"/>
              <a:t>1230</a:t>
            </a:r>
          </a:p>
          <a:p>
            <a:pPr marL="0" indent="0">
              <a:buNone/>
            </a:pPr>
            <a:r>
              <a:rPr lang="el-GR" b="1" dirty="0" smtClean="0"/>
              <a:t>        στράφηκε </a:t>
            </a:r>
            <a:r>
              <a:rPr lang="el-GR" b="1" dirty="0"/>
              <a:t>κατά του τσάρου των Βουλγάρων </a:t>
            </a:r>
            <a:r>
              <a:rPr lang="el-GR" b="1" dirty="0" smtClean="0"/>
              <a:t>Ιωάννη Ασάν </a:t>
            </a:r>
            <a:r>
              <a:rPr lang="el-GR" b="1" dirty="0"/>
              <a:t>Β</a:t>
            </a:r>
            <a:r>
              <a:rPr lang="el-GR" i="1" dirty="0"/>
              <a:t>΄,</a:t>
            </a:r>
          </a:p>
          <a:p>
            <a:pPr marL="0" indent="0">
              <a:buNone/>
            </a:pPr>
            <a:r>
              <a:rPr lang="el-GR" b="1" dirty="0" smtClean="0"/>
              <a:t>        υπέστη </a:t>
            </a:r>
            <a:r>
              <a:rPr lang="el-GR" b="1" dirty="0"/>
              <a:t>συντριπτική ήττα </a:t>
            </a:r>
            <a:r>
              <a:rPr lang="el-GR" dirty="0"/>
              <a:t>σε </a:t>
            </a:r>
            <a:r>
              <a:rPr lang="el-GR" b="1" dirty="0"/>
              <a:t>μάχη </a:t>
            </a:r>
            <a:r>
              <a:rPr lang="el-GR" dirty="0"/>
              <a:t>κοντά στον </a:t>
            </a:r>
            <a:r>
              <a:rPr lang="el-GR" b="1" dirty="0"/>
              <a:t>ποταμό Έβρο </a:t>
            </a:r>
            <a:r>
              <a:rPr lang="el-GR" dirty="0"/>
              <a:t>και</a:t>
            </a:r>
          </a:p>
          <a:p>
            <a:pPr marL="0" indent="0">
              <a:buNone/>
            </a:pPr>
            <a:r>
              <a:rPr lang="el-GR" dirty="0" smtClean="0"/>
              <a:t>         ο </a:t>
            </a:r>
            <a:r>
              <a:rPr lang="el-GR" dirty="0"/>
              <a:t>ίδιος </a:t>
            </a:r>
            <a:r>
              <a:rPr lang="el-GR" b="1" dirty="0"/>
              <a:t>συνελήφθη αιχμάλωτος</a:t>
            </a:r>
            <a:r>
              <a:rPr lang="el-GR" dirty="0" smtClean="0"/>
              <a:t>.</a:t>
            </a:r>
          </a:p>
          <a:p>
            <a:pPr marL="0" indent="0">
              <a:buNone/>
            </a:pPr>
            <a:endParaRPr lang="el-GR" dirty="0"/>
          </a:p>
          <a:p>
            <a:r>
              <a:rPr lang="el-GR" dirty="0" smtClean="0"/>
              <a:t>Τότε </a:t>
            </a:r>
            <a:r>
              <a:rPr lang="el-GR" b="1" dirty="0"/>
              <a:t>ο Ασάν ίδρυσε βραχύβια αυτοκρατορία</a:t>
            </a:r>
            <a:r>
              <a:rPr lang="el-GR" dirty="0"/>
              <a:t>, εκτεινόμενη μέχρι το </a:t>
            </a:r>
            <a:r>
              <a:rPr lang="el-GR" b="1" dirty="0"/>
              <a:t>Δυρράχιο</a:t>
            </a:r>
            <a:r>
              <a:rPr lang="el-GR" dirty="0"/>
              <a:t>.</a:t>
            </a:r>
          </a:p>
        </p:txBody>
      </p:sp>
      <p:sp>
        <p:nvSpPr>
          <p:cNvPr id="4" name="Δεξιό βέλος 3"/>
          <p:cNvSpPr/>
          <p:nvPr/>
        </p:nvSpPr>
        <p:spPr>
          <a:xfrm>
            <a:off x="814039" y="2732049"/>
            <a:ext cx="312234" cy="178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Δεξιό βέλος 4"/>
          <p:cNvSpPr/>
          <p:nvPr/>
        </p:nvSpPr>
        <p:spPr>
          <a:xfrm>
            <a:off x="799170" y="3252439"/>
            <a:ext cx="312234" cy="178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Δεξιό βέλος 5"/>
          <p:cNvSpPr/>
          <p:nvPr/>
        </p:nvSpPr>
        <p:spPr>
          <a:xfrm>
            <a:off x="810321" y="3776546"/>
            <a:ext cx="312234" cy="178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133373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776170" y="767498"/>
            <a:ext cx="4265729" cy="5925402"/>
          </a:xfrm>
          <a:prstGeom prst="rect">
            <a:avLst/>
          </a:prstGeom>
        </p:spPr>
      </p:pic>
      <p:sp>
        <p:nvSpPr>
          <p:cNvPr id="5" name="Ορθογώνιο 4"/>
          <p:cNvSpPr/>
          <p:nvPr/>
        </p:nvSpPr>
        <p:spPr>
          <a:xfrm>
            <a:off x="557997" y="120134"/>
            <a:ext cx="5019644" cy="400110"/>
          </a:xfrm>
          <a:prstGeom prst="rect">
            <a:avLst/>
          </a:prstGeom>
          <a:solidFill>
            <a:schemeClr val="accent2"/>
          </a:solidFill>
        </p:spPr>
        <p:txBody>
          <a:bodyPr wrap="none">
            <a:spAutoFit/>
          </a:bodyPr>
          <a:lstStyle/>
          <a:p>
            <a:r>
              <a:rPr lang="el-GR" sz="2000" b="1" dirty="0">
                <a:solidFill>
                  <a:srgbClr val="202122"/>
                </a:solidFill>
                <a:latin typeface="Arial" panose="020B0604020202020204" pitchFamily="34" charset="0"/>
              </a:rPr>
              <a:t>Ο τσάρος των Βουλγάρων Ιβάν </a:t>
            </a:r>
            <a:r>
              <a:rPr lang="el-GR" sz="2000" b="1" dirty="0" smtClean="0">
                <a:solidFill>
                  <a:srgbClr val="202122"/>
                </a:solidFill>
                <a:latin typeface="Arial" panose="020B0604020202020204" pitchFamily="34" charset="0"/>
              </a:rPr>
              <a:t>Ασάν </a:t>
            </a:r>
            <a:r>
              <a:rPr lang="el-GR" sz="2000" b="1" dirty="0">
                <a:solidFill>
                  <a:srgbClr val="202122"/>
                </a:solidFill>
                <a:latin typeface="Arial" panose="020B0604020202020204" pitchFamily="34" charset="0"/>
              </a:rPr>
              <a:t>Β΄</a:t>
            </a:r>
            <a:endParaRPr lang="el-GR" sz="2000" b="1" dirty="0"/>
          </a:p>
        </p:txBody>
      </p:sp>
      <p:pic>
        <p:nvPicPr>
          <p:cNvPr id="6" name="Εικόνα 5"/>
          <p:cNvPicPr>
            <a:picLocks noChangeAspect="1"/>
          </p:cNvPicPr>
          <p:nvPr/>
        </p:nvPicPr>
        <p:blipFill>
          <a:blip r:embed="rId3"/>
          <a:stretch>
            <a:fillRect/>
          </a:stretch>
        </p:blipFill>
        <p:spPr>
          <a:xfrm>
            <a:off x="5956300" y="63500"/>
            <a:ext cx="6235700" cy="6858000"/>
          </a:xfrm>
          <a:prstGeom prst="rect">
            <a:avLst/>
          </a:prstGeom>
        </p:spPr>
      </p:pic>
      <p:sp>
        <p:nvSpPr>
          <p:cNvPr id="7" name="Ορθογώνιο 6"/>
          <p:cNvSpPr/>
          <p:nvPr/>
        </p:nvSpPr>
        <p:spPr>
          <a:xfrm>
            <a:off x="5566077" y="6375400"/>
            <a:ext cx="5680466" cy="369332"/>
          </a:xfrm>
          <a:prstGeom prst="rect">
            <a:avLst/>
          </a:prstGeom>
          <a:solidFill>
            <a:schemeClr val="accent2"/>
          </a:solidFill>
        </p:spPr>
        <p:txBody>
          <a:bodyPr wrap="none">
            <a:spAutoFit/>
          </a:bodyPr>
          <a:lstStyle/>
          <a:p>
            <a:r>
              <a:rPr lang="el-GR" b="1" dirty="0">
                <a:solidFill>
                  <a:srgbClr val="000000"/>
                </a:solidFill>
                <a:latin typeface="Arial" panose="020B0604020202020204" pitchFamily="34" charset="0"/>
              </a:rPr>
              <a:t>Μάχη της </a:t>
            </a:r>
            <a:r>
              <a:rPr lang="el-GR" b="1" dirty="0" smtClean="0">
                <a:solidFill>
                  <a:srgbClr val="000000"/>
                </a:solidFill>
                <a:latin typeface="Arial" panose="020B0604020202020204" pitchFamily="34" charset="0"/>
              </a:rPr>
              <a:t>Κλοκοτνίτσας,1230-Συντριβή Θεόδωρου</a:t>
            </a:r>
            <a:endParaRPr lang="el-GR" dirty="0"/>
          </a:p>
        </p:txBody>
      </p:sp>
    </p:spTree>
    <p:extLst>
      <p:ext uri="{BB962C8B-B14F-4D97-AF65-F5344CB8AC3E}">
        <p14:creationId xmlns:p14="http://schemas.microsoft.com/office/powerpoint/2010/main" val="3900598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98620" y="434898"/>
            <a:ext cx="10972800" cy="1467053"/>
          </a:xfrm>
          <a:solidFill>
            <a:schemeClr val="bg2">
              <a:lumMod val="10000"/>
            </a:schemeClr>
          </a:solidFill>
        </p:spPr>
        <p:txBody>
          <a:bodyPr>
            <a:normAutofit/>
          </a:bodyPr>
          <a:lstStyle/>
          <a:p>
            <a:r>
              <a:rPr lang="el-GR" b="1" dirty="0" smtClean="0"/>
              <a:t>Γ. Η </a:t>
            </a:r>
            <a:r>
              <a:rPr lang="el-GR" b="1" dirty="0"/>
              <a:t>Αυτοκρατορία της Νίκαιας </a:t>
            </a:r>
            <a:r>
              <a:rPr lang="el-GR" b="1" dirty="0" smtClean="0"/>
              <a:t>και</a:t>
            </a:r>
            <a:br>
              <a:rPr lang="el-GR" b="1" dirty="0" smtClean="0"/>
            </a:br>
            <a:r>
              <a:rPr lang="el-GR" b="1" dirty="0"/>
              <a:t> </a:t>
            </a:r>
            <a:r>
              <a:rPr lang="el-GR" b="1" dirty="0" smtClean="0"/>
              <a:t>  </a:t>
            </a:r>
            <a:r>
              <a:rPr lang="el-GR" b="1" dirty="0" smtClean="0"/>
              <a:t> </a:t>
            </a:r>
            <a:r>
              <a:rPr lang="el-GR" b="1" dirty="0"/>
              <a:t>η ανασύσταση της Βυζαντινής Αυτοκρατορίας </a:t>
            </a:r>
            <a:endParaRPr lang="el-GR" dirty="0"/>
          </a:p>
        </p:txBody>
      </p:sp>
      <p:sp>
        <p:nvSpPr>
          <p:cNvPr id="3" name="Θέση περιεχομένου 2"/>
          <p:cNvSpPr>
            <a:spLocks noGrp="1"/>
          </p:cNvSpPr>
          <p:nvPr>
            <p:ph idx="1"/>
          </p:nvPr>
        </p:nvSpPr>
        <p:spPr/>
        <p:txBody>
          <a:bodyPr/>
          <a:lstStyle/>
          <a:p>
            <a:pPr marL="0" indent="0">
              <a:buNone/>
            </a:pPr>
            <a:endParaRPr lang="el-GR" b="1" dirty="0" smtClean="0"/>
          </a:p>
          <a:p>
            <a:pPr marL="0" indent="0">
              <a:buNone/>
            </a:pPr>
            <a:r>
              <a:rPr lang="el-GR" b="1" dirty="0" smtClean="0"/>
              <a:t>Το </a:t>
            </a:r>
            <a:r>
              <a:rPr lang="el-GR" b="1" dirty="0"/>
              <a:t>κυριότερο από τα ελληνικά κράτη </a:t>
            </a:r>
            <a:r>
              <a:rPr lang="el-GR" dirty="0"/>
              <a:t>ιδρύθηκε</a:t>
            </a:r>
          </a:p>
          <a:p>
            <a:r>
              <a:rPr lang="el-GR" dirty="0" smtClean="0"/>
              <a:t>στη </a:t>
            </a:r>
            <a:r>
              <a:rPr lang="el-GR" b="1" dirty="0"/>
              <a:t>δυτική Μικρά Ασία</a:t>
            </a:r>
          </a:p>
          <a:p>
            <a:r>
              <a:rPr lang="el-GR" dirty="0" smtClean="0"/>
              <a:t>με </a:t>
            </a:r>
            <a:r>
              <a:rPr lang="el-GR" b="1" dirty="0"/>
              <a:t>κέντρο </a:t>
            </a:r>
            <a:r>
              <a:rPr lang="el-GR" dirty="0"/>
              <a:t>τη </a:t>
            </a:r>
            <a:r>
              <a:rPr lang="el-GR" b="1" dirty="0"/>
              <a:t>Νίκαια</a:t>
            </a:r>
            <a:r>
              <a:rPr lang="el-GR" dirty="0" smtClean="0"/>
              <a:t>.</a:t>
            </a:r>
            <a:endParaRPr lang="el-GR" dirty="0"/>
          </a:p>
        </p:txBody>
      </p:sp>
    </p:spTree>
    <p:extLst>
      <p:ext uri="{BB962C8B-B14F-4D97-AF65-F5344CB8AC3E}">
        <p14:creationId xmlns:p14="http://schemas.microsoft.com/office/powerpoint/2010/main" val="3850733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748324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54377" y="2107580"/>
            <a:ext cx="10972800" cy="4277657"/>
          </a:xfrm>
          <a:solidFill>
            <a:schemeClr val="accent3">
              <a:lumMod val="20000"/>
              <a:lumOff val="80000"/>
            </a:schemeClr>
          </a:solidFill>
        </p:spPr>
        <p:txBody>
          <a:bodyPr>
            <a:normAutofit fontScale="92500" lnSpcReduction="10000"/>
          </a:bodyPr>
          <a:lstStyle/>
          <a:p>
            <a:pPr marL="0" indent="0">
              <a:buNone/>
            </a:pPr>
            <a:r>
              <a:rPr lang="el-GR" b="1" dirty="0" smtClean="0"/>
              <a:t>      </a:t>
            </a:r>
          </a:p>
          <a:p>
            <a:pPr marL="0" indent="0">
              <a:buNone/>
            </a:pPr>
            <a:r>
              <a:rPr lang="el-GR" b="1" dirty="0"/>
              <a:t> </a:t>
            </a:r>
            <a:r>
              <a:rPr lang="el-GR" b="1" dirty="0" smtClean="0"/>
              <a:t>            Ο </a:t>
            </a:r>
            <a:r>
              <a:rPr lang="el-GR" b="1" dirty="0"/>
              <a:t>Θεόδωρος Λάσκαρης</a:t>
            </a:r>
            <a:r>
              <a:rPr lang="el-GR" dirty="0"/>
              <a:t>,</a:t>
            </a:r>
          </a:p>
          <a:p>
            <a:r>
              <a:rPr lang="el-GR" dirty="0" smtClean="0"/>
              <a:t>Συγκέντρωσε </a:t>
            </a:r>
            <a:r>
              <a:rPr lang="el-GR" dirty="0"/>
              <a:t>εκεί </a:t>
            </a:r>
            <a:r>
              <a:rPr lang="el-GR" b="1" dirty="0"/>
              <a:t>όλες τις πιστές στο κράτος δυνάμεις των Βυζαντινών.</a:t>
            </a:r>
          </a:p>
          <a:p>
            <a:r>
              <a:rPr lang="el-GR" dirty="0" smtClean="0"/>
              <a:t>Αντιμετώπιζε </a:t>
            </a:r>
            <a:r>
              <a:rPr lang="el-GR" b="1" dirty="0"/>
              <a:t>πολλές απειλές</a:t>
            </a:r>
            <a:r>
              <a:rPr lang="el-GR" dirty="0"/>
              <a:t>.</a:t>
            </a:r>
          </a:p>
          <a:p>
            <a:pPr marL="0" indent="0">
              <a:buNone/>
            </a:pPr>
            <a:endParaRPr lang="el-GR" dirty="0" smtClean="0"/>
          </a:p>
          <a:p>
            <a:pPr marL="0" indent="0">
              <a:buNone/>
            </a:pPr>
            <a:r>
              <a:rPr lang="el-GR" dirty="0" smtClean="0"/>
              <a:t>Το </a:t>
            </a:r>
            <a:r>
              <a:rPr lang="el-GR" b="1" dirty="0"/>
              <a:t>1205, όμως, οι Λατίνοι ηττήθηκαν </a:t>
            </a:r>
            <a:r>
              <a:rPr lang="el-GR" dirty="0"/>
              <a:t>από τους </a:t>
            </a:r>
            <a:r>
              <a:rPr lang="el-GR" b="1" dirty="0"/>
              <a:t>Βουλγάρους</a:t>
            </a:r>
            <a:r>
              <a:rPr lang="el-GR" dirty="0"/>
              <a:t>, </a:t>
            </a:r>
            <a:endParaRPr lang="el-GR" dirty="0" smtClean="0"/>
          </a:p>
          <a:p>
            <a:pPr marL="0" indent="0">
              <a:buNone/>
            </a:pPr>
            <a:r>
              <a:rPr lang="el-GR" dirty="0"/>
              <a:t> </a:t>
            </a:r>
            <a:r>
              <a:rPr lang="el-GR" dirty="0" smtClean="0"/>
              <a:t>       άνοιξε </a:t>
            </a:r>
            <a:r>
              <a:rPr lang="el-GR" dirty="0"/>
              <a:t>ο δρόμος για την </a:t>
            </a:r>
            <a:r>
              <a:rPr lang="el-GR" b="1" dirty="0"/>
              <a:t>εδραίωση του κράτους της Νίκαιας</a:t>
            </a:r>
            <a:r>
              <a:rPr lang="el-GR" dirty="0" smtClean="0"/>
              <a:t>.</a:t>
            </a:r>
          </a:p>
          <a:p>
            <a:pPr marL="0" indent="0">
              <a:buNone/>
            </a:pPr>
            <a:endParaRPr lang="el-GR" dirty="0"/>
          </a:p>
          <a:p>
            <a:pPr marL="0" indent="0">
              <a:buNone/>
            </a:pPr>
            <a:r>
              <a:rPr lang="el-GR" dirty="0" smtClean="0"/>
              <a:t>Το </a:t>
            </a:r>
            <a:r>
              <a:rPr lang="el-GR" b="1" dirty="0"/>
              <a:t>1208 </a:t>
            </a:r>
            <a:r>
              <a:rPr lang="el-GR" dirty="0"/>
              <a:t>ο </a:t>
            </a:r>
            <a:r>
              <a:rPr lang="el-GR" b="1" dirty="0"/>
              <a:t>Θεόδωρος </a:t>
            </a:r>
            <a:r>
              <a:rPr lang="el-GR" dirty="0"/>
              <a:t>στέφθηκε </a:t>
            </a:r>
            <a:r>
              <a:rPr lang="el-GR" b="1" dirty="0"/>
              <a:t>αυτοκράτορας και βασιλιάς των Ρωμαίων</a:t>
            </a:r>
            <a:r>
              <a:rPr lang="el-GR" dirty="0"/>
              <a:t>.</a:t>
            </a:r>
          </a:p>
        </p:txBody>
      </p:sp>
    </p:spTree>
    <p:extLst>
      <p:ext uri="{BB962C8B-B14F-4D97-AF65-F5344CB8AC3E}">
        <p14:creationId xmlns:p14="http://schemas.microsoft.com/office/powerpoint/2010/main" val="3466188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2635250" y="381000"/>
            <a:ext cx="6667500" cy="5143500"/>
          </a:xfrm>
          <a:prstGeom prst="rect">
            <a:avLst/>
          </a:prstGeom>
        </p:spPr>
      </p:pic>
      <p:sp>
        <p:nvSpPr>
          <p:cNvPr id="5" name="Ορθογώνιο 4"/>
          <p:cNvSpPr/>
          <p:nvPr/>
        </p:nvSpPr>
        <p:spPr>
          <a:xfrm>
            <a:off x="2978046" y="5835134"/>
            <a:ext cx="6181436" cy="400110"/>
          </a:xfrm>
          <a:prstGeom prst="rect">
            <a:avLst/>
          </a:prstGeom>
          <a:solidFill>
            <a:schemeClr val="accent2"/>
          </a:solidFill>
        </p:spPr>
        <p:txBody>
          <a:bodyPr wrap="none">
            <a:spAutoFit/>
          </a:bodyPr>
          <a:lstStyle/>
          <a:p>
            <a:r>
              <a:rPr lang="el-GR" sz="2000" b="1" dirty="0">
                <a:latin typeface="Montserrat"/>
              </a:rPr>
              <a:t>Θεόδωρος Α’ Λάσκαρης: το λιοντάρι της Νίκαιας! </a:t>
            </a:r>
            <a:endParaRPr lang="el-GR" sz="2000" b="1" i="0" dirty="0">
              <a:effectLst/>
              <a:latin typeface="Montserrat"/>
            </a:endParaRPr>
          </a:p>
        </p:txBody>
      </p:sp>
    </p:spTree>
    <p:extLst>
      <p:ext uri="{BB962C8B-B14F-4D97-AF65-F5344CB8AC3E}">
        <p14:creationId xmlns:p14="http://schemas.microsoft.com/office/powerpoint/2010/main" val="1065444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933157" y="2812939"/>
            <a:ext cx="10972800" cy="3817625"/>
          </a:xfrm>
        </p:spPr>
        <p:txBody>
          <a:bodyPr/>
          <a:lstStyle/>
          <a:p>
            <a:pPr marL="0" indent="0">
              <a:buNone/>
            </a:pPr>
            <a:r>
              <a:rPr lang="el-GR" b="1" dirty="0" smtClean="0"/>
              <a:t>Η </a:t>
            </a:r>
            <a:r>
              <a:rPr lang="el-GR" b="1" dirty="0"/>
              <a:t>καταστροφή της Βυζαντινής Αυτοκρατορίας αποδίδεται</a:t>
            </a:r>
          </a:p>
          <a:p>
            <a:r>
              <a:rPr lang="el-GR" dirty="0" smtClean="0"/>
              <a:t>στους </a:t>
            </a:r>
            <a:r>
              <a:rPr lang="el-GR" b="1" dirty="0"/>
              <a:t>εμφυλίους πολέμους</a:t>
            </a:r>
            <a:r>
              <a:rPr lang="el-GR" dirty="0"/>
              <a:t>,</a:t>
            </a:r>
          </a:p>
          <a:p>
            <a:r>
              <a:rPr lang="el-GR" dirty="0" smtClean="0"/>
              <a:t>στην </a:t>
            </a:r>
            <a:r>
              <a:rPr lang="el-GR" b="1" dirty="0"/>
              <a:t>παρακμή </a:t>
            </a:r>
            <a:r>
              <a:rPr lang="el-GR" dirty="0"/>
              <a:t>του </a:t>
            </a:r>
            <a:r>
              <a:rPr lang="el-GR" b="1" dirty="0"/>
              <a:t>στρατού </a:t>
            </a:r>
            <a:r>
              <a:rPr lang="el-GR" dirty="0"/>
              <a:t>και της </a:t>
            </a:r>
            <a:r>
              <a:rPr lang="el-GR" b="1" dirty="0"/>
              <a:t>οικονομίας</a:t>
            </a:r>
            <a:r>
              <a:rPr lang="el-GR" dirty="0"/>
              <a:t>,</a:t>
            </a:r>
          </a:p>
          <a:p>
            <a:r>
              <a:rPr lang="el-GR" dirty="0" smtClean="0"/>
              <a:t>στη </a:t>
            </a:r>
            <a:r>
              <a:rPr lang="el-GR" b="1" dirty="0"/>
              <a:t>στάση των δυτικών δυνάμεων</a:t>
            </a:r>
            <a:r>
              <a:rPr lang="el-GR" dirty="0"/>
              <a:t>,</a:t>
            </a:r>
          </a:p>
          <a:p>
            <a:r>
              <a:rPr lang="el-GR" dirty="0" smtClean="0"/>
              <a:t>στην </a:t>
            </a:r>
            <a:r>
              <a:rPr lang="el-GR" b="1" dirty="0"/>
              <a:t>επέκταση των Σέρβων</a:t>
            </a:r>
            <a:r>
              <a:rPr lang="el-GR" dirty="0"/>
              <a:t>,</a:t>
            </a:r>
          </a:p>
          <a:p>
            <a:r>
              <a:rPr lang="el-GR" dirty="0" smtClean="0"/>
              <a:t>αλλά </a:t>
            </a:r>
            <a:r>
              <a:rPr lang="el-GR" b="1" dirty="0"/>
              <a:t>πρωτίστως </a:t>
            </a:r>
            <a:r>
              <a:rPr lang="el-GR" dirty="0"/>
              <a:t>στην </a:t>
            </a:r>
            <a:r>
              <a:rPr lang="el-GR" b="1" dirty="0"/>
              <a:t>ισχύ των Οθωμανών Τούρκων</a:t>
            </a:r>
            <a:r>
              <a:rPr lang="el-GR" dirty="0"/>
              <a:t>.</a:t>
            </a:r>
          </a:p>
        </p:txBody>
      </p:sp>
    </p:spTree>
    <p:extLst>
      <p:ext uri="{BB962C8B-B14F-4D97-AF65-F5344CB8AC3E}">
        <p14:creationId xmlns:p14="http://schemas.microsoft.com/office/powerpoint/2010/main" val="2273407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backgroundRemoval t="0" b="100000" l="1950" r="96445"/>
                    </a14:imgEffect>
                  </a14:imgLayer>
                </a14:imgProps>
              </a:ext>
            </a:extLst>
          </a:blip>
          <a:stretch>
            <a:fillRect/>
          </a:stretch>
        </p:blipFill>
        <p:spPr>
          <a:xfrm>
            <a:off x="5559425" y="0"/>
            <a:ext cx="6229350" cy="6858000"/>
          </a:xfrm>
          <a:prstGeom prst="rect">
            <a:avLst/>
          </a:prstGeom>
        </p:spPr>
      </p:pic>
      <p:pic>
        <p:nvPicPr>
          <p:cNvPr id="3" name="Εικόνα 2"/>
          <p:cNvPicPr>
            <a:picLocks noChangeAspect="1"/>
          </p:cNvPicPr>
          <p:nvPr/>
        </p:nvPicPr>
        <p:blipFill rotWithShape="1">
          <a:blip r:embed="rId4"/>
          <a:srcRect l="67533" b="79815"/>
          <a:stretch/>
        </p:blipFill>
        <p:spPr>
          <a:xfrm>
            <a:off x="10169525" y="0"/>
            <a:ext cx="2022475" cy="1384300"/>
          </a:xfrm>
          <a:prstGeom prst="rect">
            <a:avLst/>
          </a:prstGeom>
        </p:spPr>
      </p:pic>
      <p:pic>
        <p:nvPicPr>
          <p:cNvPr id="4" name="Εικόνα 3"/>
          <p:cNvPicPr>
            <a:picLocks noChangeAspect="1"/>
          </p:cNvPicPr>
          <p:nvPr/>
        </p:nvPicPr>
        <p:blipFill>
          <a:blip r:embed="rId5"/>
          <a:stretch>
            <a:fillRect/>
          </a:stretch>
        </p:blipFill>
        <p:spPr>
          <a:xfrm>
            <a:off x="231775" y="1308100"/>
            <a:ext cx="4071180" cy="4559300"/>
          </a:xfrm>
          <a:prstGeom prst="rect">
            <a:avLst/>
          </a:prstGeom>
        </p:spPr>
      </p:pic>
    </p:spTree>
    <p:extLst>
      <p:ext uri="{BB962C8B-B14F-4D97-AF65-F5344CB8AC3E}">
        <p14:creationId xmlns:p14="http://schemas.microsoft.com/office/powerpoint/2010/main" val="3146046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endParaRPr lang="el-GR"/>
          </a:p>
        </p:txBody>
      </p:sp>
      <p:sp>
        <p:nvSpPr>
          <p:cNvPr id="3" name="Θέση περιεχομένου 2"/>
          <p:cNvSpPr>
            <a:spLocks noGrp="1"/>
          </p:cNvSpPr>
          <p:nvPr>
            <p:ph idx="1"/>
          </p:nvPr>
        </p:nvSpPr>
        <p:spPr/>
        <p:txBody>
          <a:bodyPr>
            <a:normAutofit lnSpcReduction="10000"/>
          </a:bodyPr>
          <a:lstStyle/>
          <a:p>
            <a:pPr marL="0" indent="0">
              <a:buNone/>
            </a:pPr>
            <a:r>
              <a:rPr lang="el-GR" b="1" dirty="0"/>
              <a:t>Ο Ιωάννης Βατάτζης</a:t>
            </a:r>
            <a:r>
              <a:rPr lang="el-GR" dirty="0"/>
              <a:t>, διάδοχος του </a:t>
            </a:r>
            <a:r>
              <a:rPr lang="el-GR" b="1" dirty="0" err="1"/>
              <a:t>ΘεοδώρουΛάσκαρη</a:t>
            </a:r>
            <a:r>
              <a:rPr lang="el-GR" dirty="0" smtClean="0"/>
              <a:t>,</a:t>
            </a:r>
          </a:p>
          <a:p>
            <a:pPr marL="0" indent="0">
              <a:buNone/>
            </a:pPr>
            <a:endParaRPr lang="el-GR" dirty="0"/>
          </a:p>
          <a:p>
            <a:r>
              <a:rPr lang="el-GR" dirty="0" smtClean="0"/>
              <a:t>Στο </a:t>
            </a:r>
            <a:r>
              <a:rPr lang="el-GR" dirty="0"/>
              <a:t>χώρο της </a:t>
            </a:r>
            <a:r>
              <a:rPr lang="el-GR" b="1" dirty="0"/>
              <a:t>εξωτερικής πολιτικής </a:t>
            </a:r>
            <a:r>
              <a:rPr lang="el-GR" dirty="0"/>
              <a:t>κατόρθωσε </a:t>
            </a:r>
            <a:r>
              <a:rPr lang="el-GR" dirty="0" smtClean="0"/>
              <a:t>:</a:t>
            </a:r>
          </a:p>
          <a:p>
            <a:pPr marL="0" indent="0">
              <a:buNone/>
            </a:pPr>
            <a:endParaRPr lang="el-GR" dirty="0"/>
          </a:p>
          <a:p>
            <a:pPr marL="0" indent="0">
              <a:buNone/>
            </a:pPr>
            <a:r>
              <a:rPr lang="el-GR" b="1" dirty="0" smtClean="0"/>
              <a:t>       να </a:t>
            </a:r>
            <a:r>
              <a:rPr lang="el-GR" b="1" dirty="0"/>
              <a:t>επεκτείνει σημαντικά την επικράτεια του </a:t>
            </a:r>
            <a:r>
              <a:rPr lang="el-GR" dirty="0" smtClean="0"/>
              <a:t>και</a:t>
            </a:r>
          </a:p>
          <a:p>
            <a:pPr marL="0" indent="0">
              <a:buNone/>
            </a:pPr>
            <a:endParaRPr lang="el-GR" dirty="0"/>
          </a:p>
          <a:p>
            <a:pPr marL="0" indent="0">
              <a:buNone/>
            </a:pPr>
            <a:r>
              <a:rPr lang="el-GR" b="1" dirty="0" smtClean="0"/>
              <a:t>       να </a:t>
            </a:r>
            <a:r>
              <a:rPr lang="el-GR" b="1" dirty="0"/>
              <a:t>ανυψώσει τη μικρή αυτοκρατορία σε σημαντική και διεθνώς υπολογίσιμη δύναμη</a:t>
            </a:r>
            <a:r>
              <a:rPr lang="el-GR" dirty="0"/>
              <a:t>.</a:t>
            </a:r>
          </a:p>
        </p:txBody>
      </p:sp>
      <p:sp>
        <p:nvSpPr>
          <p:cNvPr id="5" name="Αστέρι 5 ακτινών 4"/>
          <p:cNvSpPr/>
          <p:nvPr/>
        </p:nvSpPr>
        <p:spPr>
          <a:xfrm>
            <a:off x="836341" y="3958683"/>
            <a:ext cx="323385" cy="3122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Αστέρι 5 ακτινών 5"/>
          <p:cNvSpPr/>
          <p:nvPr/>
        </p:nvSpPr>
        <p:spPr>
          <a:xfrm>
            <a:off x="832624" y="4958576"/>
            <a:ext cx="323385" cy="3122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7559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98620" y="2054656"/>
            <a:ext cx="10972800" cy="4569168"/>
          </a:xfrm>
        </p:spPr>
        <p:txBody>
          <a:bodyPr>
            <a:normAutofit fontScale="77500" lnSpcReduction="20000"/>
          </a:bodyPr>
          <a:lstStyle/>
          <a:p>
            <a:pPr marL="0" indent="0">
              <a:buNone/>
            </a:pPr>
            <a:r>
              <a:rPr lang="el-GR" dirty="0" smtClean="0"/>
              <a:t>       Στο </a:t>
            </a:r>
            <a:r>
              <a:rPr lang="el-GR" dirty="0"/>
              <a:t>χώρο της </a:t>
            </a:r>
            <a:r>
              <a:rPr lang="el-GR" b="1" dirty="0"/>
              <a:t>εσωτερικής πολιτικής </a:t>
            </a:r>
            <a:r>
              <a:rPr lang="el-GR" dirty="0"/>
              <a:t>υπήρξαν εξίσου σημαντικά τα επιτεύγματά του</a:t>
            </a:r>
            <a:r>
              <a:rPr lang="el-GR" dirty="0" smtClean="0"/>
              <a:t>.</a:t>
            </a:r>
          </a:p>
          <a:p>
            <a:pPr marL="0" indent="0">
              <a:buNone/>
            </a:pPr>
            <a:endParaRPr lang="el-GR" dirty="0"/>
          </a:p>
          <a:p>
            <a:r>
              <a:rPr lang="el-GR" b="1" dirty="0" smtClean="0"/>
              <a:t>Διοίκηση </a:t>
            </a:r>
            <a:r>
              <a:rPr lang="el-GR" b="1" dirty="0"/>
              <a:t>: Προσπάθησε να πατάξει τις καταχρήσεις στη διοίκηση</a:t>
            </a:r>
          </a:p>
          <a:p>
            <a:r>
              <a:rPr lang="el-GR" b="1" dirty="0" smtClean="0"/>
              <a:t>Κοινωνική </a:t>
            </a:r>
            <a:r>
              <a:rPr lang="el-GR" b="1" dirty="0"/>
              <a:t>πολιτική : Ίδρυσε πολλά φιλανθρωπικά ιδρύματα</a:t>
            </a:r>
            <a:r>
              <a:rPr lang="el-GR" dirty="0"/>
              <a:t>, για να απαλύνει την ένδεια και τα βάρη των φτωχών.</a:t>
            </a:r>
          </a:p>
          <a:p>
            <a:r>
              <a:rPr lang="el-GR" b="1" dirty="0" smtClean="0"/>
              <a:t>Άμυνα </a:t>
            </a:r>
            <a:r>
              <a:rPr lang="el-GR" b="1" dirty="0"/>
              <a:t>: Εξασφάλισε </a:t>
            </a:r>
            <a:r>
              <a:rPr lang="el-GR" dirty="0"/>
              <a:t>ένα </a:t>
            </a:r>
            <a:r>
              <a:rPr lang="el-GR" b="1" dirty="0"/>
              <a:t>αποτελεσματικό σύστημα άμυνας </a:t>
            </a:r>
            <a:r>
              <a:rPr lang="el-GR" dirty="0"/>
              <a:t>των ανατολικών συνόρων του, </a:t>
            </a:r>
            <a:r>
              <a:rPr lang="el-GR" b="1" dirty="0"/>
              <a:t>με τη δημιουργία στρατιωτικών κτημάτων</a:t>
            </a:r>
            <a:r>
              <a:rPr lang="el-GR" dirty="0"/>
              <a:t>.</a:t>
            </a:r>
          </a:p>
          <a:p>
            <a:r>
              <a:rPr lang="el-GR" b="1" dirty="0" smtClean="0"/>
              <a:t>Οικονομία </a:t>
            </a:r>
            <a:r>
              <a:rPr lang="el-GR" b="1" dirty="0"/>
              <a:t>: </a:t>
            </a:r>
            <a:r>
              <a:rPr lang="el-GR" dirty="0"/>
              <a:t>Στο πλαίσιο του </a:t>
            </a:r>
            <a:r>
              <a:rPr lang="el-GR" b="1" dirty="0"/>
              <a:t>οικονομικού προγράμματός </a:t>
            </a:r>
            <a:r>
              <a:rPr lang="el-GR" dirty="0" smtClean="0"/>
              <a:t>του </a:t>
            </a:r>
          </a:p>
          <a:p>
            <a:pPr marL="0" indent="0">
              <a:buNone/>
            </a:pPr>
            <a:r>
              <a:rPr lang="el-GR" dirty="0"/>
              <a:t> </a:t>
            </a:r>
            <a:r>
              <a:rPr lang="el-GR" dirty="0" smtClean="0"/>
              <a:t>                          απέδωσε </a:t>
            </a:r>
            <a:r>
              <a:rPr lang="el-GR" dirty="0"/>
              <a:t>ιδιαίτερη σημασία στην </a:t>
            </a:r>
            <a:r>
              <a:rPr lang="el-GR" b="1" dirty="0"/>
              <a:t>ανόρθωση </a:t>
            </a:r>
            <a:r>
              <a:rPr lang="el-GR" dirty="0"/>
              <a:t>της </a:t>
            </a:r>
            <a:r>
              <a:rPr lang="el-GR" b="1" dirty="0"/>
              <a:t>αγροτικής οικονομίας</a:t>
            </a:r>
            <a:r>
              <a:rPr lang="el-GR" dirty="0" smtClean="0"/>
              <a:t>.</a:t>
            </a:r>
          </a:p>
          <a:p>
            <a:pPr marL="0" indent="0">
              <a:buNone/>
            </a:pPr>
            <a:endParaRPr lang="el-GR" dirty="0"/>
          </a:p>
          <a:p>
            <a:pPr marL="0" indent="0">
              <a:buNone/>
            </a:pPr>
            <a:r>
              <a:rPr lang="el-GR" b="1" dirty="0" smtClean="0"/>
              <a:t>                           στόχος </a:t>
            </a:r>
            <a:r>
              <a:rPr lang="el-GR" dirty="0"/>
              <a:t>της οικονομικής πολιτικής του ήταν η </a:t>
            </a:r>
            <a:r>
              <a:rPr lang="el-GR" b="1" dirty="0" smtClean="0"/>
              <a:t>αυτάρκεια</a:t>
            </a:r>
          </a:p>
          <a:p>
            <a:pPr marL="0" indent="0">
              <a:buNone/>
            </a:pPr>
            <a:endParaRPr lang="el-GR" b="1" dirty="0"/>
          </a:p>
          <a:p>
            <a:pPr marL="0" indent="0">
              <a:buNone/>
            </a:pPr>
            <a:r>
              <a:rPr lang="el-GR" dirty="0" smtClean="0"/>
              <a:t>                          </a:t>
            </a:r>
            <a:r>
              <a:rPr lang="el-GR" dirty="0"/>
              <a:t>γι’ αυτό </a:t>
            </a:r>
            <a:r>
              <a:rPr lang="el-GR" b="1" dirty="0"/>
              <a:t>απαγόρευσε την εισαγωγή ειδών πολυτελείας </a:t>
            </a:r>
            <a:r>
              <a:rPr lang="el-GR" dirty="0"/>
              <a:t>από τις ιταλικές πόλεις.</a:t>
            </a:r>
          </a:p>
        </p:txBody>
      </p:sp>
      <p:sp>
        <p:nvSpPr>
          <p:cNvPr id="4" name="Αστέρι 4 ακτινών 3"/>
          <p:cNvSpPr/>
          <p:nvPr/>
        </p:nvSpPr>
        <p:spPr>
          <a:xfrm>
            <a:off x="2062976" y="4650059"/>
            <a:ext cx="245327" cy="25647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Αστέρι 4 ακτινών 4"/>
          <p:cNvSpPr/>
          <p:nvPr/>
        </p:nvSpPr>
        <p:spPr>
          <a:xfrm>
            <a:off x="1984917" y="5965903"/>
            <a:ext cx="245327" cy="25647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Αστέρι 4 ακτινών 5"/>
          <p:cNvSpPr/>
          <p:nvPr/>
        </p:nvSpPr>
        <p:spPr>
          <a:xfrm>
            <a:off x="2062976" y="5296829"/>
            <a:ext cx="245327" cy="25647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54591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09771" y="2712578"/>
            <a:ext cx="10972800" cy="3817625"/>
          </a:xfrm>
          <a:solidFill>
            <a:schemeClr val="accent3">
              <a:lumMod val="20000"/>
              <a:lumOff val="80000"/>
            </a:schemeClr>
          </a:solidFill>
        </p:spPr>
        <p:txBody>
          <a:bodyPr>
            <a:normAutofit lnSpcReduction="10000"/>
          </a:bodyPr>
          <a:lstStyle/>
          <a:p>
            <a:pPr marL="0" indent="0">
              <a:buNone/>
            </a:pPr>
            <a:r>
              <a:rPr lang="el-GR" dirty="0" smtClean="0"/>
              <a:t>        Όταν </a:t>
            </a:r>
            <a:r>
              <a:rPr lang="el-GR" dirty="0"/>
              <a:t>πέθανε,</a:t>
            </a:r>
          </a:p>
          <a:p>
            <a:r>
              <a:rPr lang="el-GR" dirty="0" smtClean="0"/>
              <a:t>οι </a:t>
            </a:r>
            <a:r>
              <a:rPr lang="el-GR" b="1" dirty="0"/>
              <a:t>κτήσεις στη Μ. Ασία </a:t>
            </a:r>
            <a:r>
              <a:rPr lang="el-GR" dirty="0"/>
              <a:t>ήταν </a:t>
            </a:r>
            <a:r>
              <a:rPr lang="el-GR" b="1" dirty="0"/>
              <a:t>απόλυτα ασφαλείς</a:t>
            </a:r>
            <a:r>
              <a:rPr lang="el-GR" dirty="0"/>
              <a:t>,</a:t>
            </a:r>
          </a:p>
          <a:p>
            <a:r>
              <a:rPr lang="el-GR" dirty="0" smtClean="0"/>
              <a:t> </a:t>
            </a:r>
            <a:r>
              <a:rPr lang="el-GR" dirty="0"/>
              <a:t>ενώ </a:t>
            </a:r>
            <a:r>
              <a:rPr lang="el-GR" b="1" dirty="0"/>
              <a:t>μεγάλο τμήμα των Βαλκανίων </a:t>
            </a:r>
            <a:r>
              <a:rPr lang="el-GR" dirty="0"/>
              <a:t>ήταν </a:t>
            </a:r>
            <a:r>
              <a:rPr lang="el-GR" b="1" dirty="0"/>
              <a:t>υπό την εξουσία του</a:t>
            </a:r>
            <a:r>
              <a:rPr lang="el-GR" dirty="0"/>
              <a:t>.</a:t>
            </a:r>
          </a:p>
          <a:p>
            <a:r>
              <a:rPr lang="el-GR" dirty="0" smtClean="0"/>
              <a:t>Η </a:t>
            </a:r>
            <a:r>
              <a:rPr lang="el-GR" b="1" dirty="0"/>
              <a:t>Ήπειρος </a:t>
            </a:r>
            <a:r>
              <a:rPr lang="el-GR" dirty="0"/>
              <a:t>και η εξαθλιωμένη </a:t>
            </a:r>
            <a:r>
              <a:rPr lang="el-GR" b="1" dirty="0"/>
              <a:t>Βουλγαρία δεν αποτελούσαν πια σοβαρό κίνδυνο</a:t>
            </a:r>
            <a:r>
              <a:rPr lang="el-GR" dirty="0"/>
              <a:t>,</a:t>
            </a:r>
          </a:p>
          <a:p>
            <a:r>
              <a:rPr lang="el-GR" dirty="0" smtClean="0"/>
              <a:t>ενώ </a:t>
            </a:r>
            <a:r>
              <a:rPr lang="el-GR" dirty="0"/>
              <a:t>η </a:t>
            </a:r>
            <a:r>
              <a:rPr lang="el-GR" b="1" dirty="0"/>
              <a:t>Λατινική Αυτοκρατορία </a:t>
            </a:r>
            <a:r>
              <a:rPr lang="el-GR" dirty="0"/>
              <a:t>βρισκόταν </a:t>
            </a:r>
            <a:r>
              <a:rPr lang="el-GR" b="1" dirty="0"/>
              <a:t>σε αξιοθρήνητη κατάσταση</a:t>
            </a:r>
            <a:r>
              <a:rPr lang="el-GR" dirty="0"/>
              <a:t>.</a:t>
            </a:r>
          </a:p>
          <a:p>
            <a:r>
              <a:rPr lang="el-GR" dirty="0" smtClean="0"/>
              <a:t>Χρειαζόταν </a:t>
            </a:r>
            <a:r>
              <a:rPr lang="el-GR" dirty="0"/>
              <a:t>ακόμη μία τελευταία προσπάθεια, για να ανακτηθεί η Κωνσταντινούπολη.</a:t>
            </a:r>
          </a:p>
        </p:txBody>
      </p:sp>
    </p:spTree>
    <p:extLst>
      <p:ext uri="{BB962C8B-B14F-4D97-AF65-F5344CB8AC3E}">
        <p14:creationId xmlns:p14="http://schemas.microsoft.com/office/powerpoint/2010/main" val="774862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11320" y="304800"/>
            <a:ext cx="10972800" cy="6731000"/>
          </a:xfrm>
          <a:solidFill>
            <a:schemeClr val="accent3">
              <a:lumMod val="40000"/>
              <a:lumOff val="60000"/>
            </a:schemeClr>
          </a:solidFill>
        </p:spPr>
        <p:txBody>
          <a:bodyPr>
            <a:normAutofit/>
          </a:bodyPr>
          <a:lstStyle/>
          <a:p>
            <a:r>
              <a:rPr lang="el-GR" b="1" dirty="0"/>
              <a:t>Ο Ιωάννης Βατάτζης (1222-1254) απαγορεύει </a:t>
            </a:r>
            <a:r>
              <a:rPr lang="el-GR" b="1" dirty="0" err="1"/>
              <a:t>τηνεισαγωγή</a:t>
            </a:r>
            <a:r>
              <a:rPr lang="el-GR" b="1" dirty="0"/>
              <a:t> πολυτελών ενδυμάτων</a:t>
            </a:r>
          </a:p>
          <a:p>
            <a:r>
              <a:rPr lang="el-GR" dirty="0"/>
              <a:t>Ο αυτοκράτορας είδε ότι οι Ρωμαίοι σπαταλούσαν, χωρίς να υπάρχει ανάγκη, τα πλούτη τους, για να αγοράσουν </a:t>
            </a:r>
            <a:r>
              <a:rPr lang="el-GR" dirty="0" smtClean="0"/>
              <a:t>ενδύματα </a:t>
            </a:r>
            <a:r>
              <a:rPr lang="el-GR" dirty="0"/>
              <a:t>από ξένους λαούς παρδαλά ρούχα που είχαν </a:t>
            </a:r>
            <a:r>
              <a:rPr lang="el-GR" dirty="0" smtClean="0"/>
              <a:t>κατασκευάσει </a:t>
            </a:r>
            <a:r>
              <a:rPr lang="el-GR" dirty="0"/>
              <a:t>Π</a:t>
            </a:r>
            <a:r>
              <a:rPr lang="el-GR" dirty="0" smtClean="0"/>
              <a:t>έρσες </a:t>
            </a:r>
            <a:r>
              <a:rPr lang="el-GR" dirty="0"/>
              <a:t>και </a:t>
            </a:r>
            <a:r>
              <a:rPr lang="el-GR" dirty="0" err="1"/>
              <a:t>Σ</a:t>
            </a:r>
            <a:r>
              <a:rPr lang="el-GR" dirty="0" err="1" smtClean="0"/>
              <a:t>ύροι</a:t>
            </a:r>
            <a:r>
              <a:rPr lang="el-GR" dirty="0" smtClean="0"/>
              <a:t> </a:t>
            </a:r>
            <a:r>
              <a:rPr lang="el-GR" dirty="0"/>
              <a:t>υφαντουργοί και κομψά ενδύματα που είχαν υφανθεί από </a:t>
            </a:r>
            <a:r>
              <a:rPr lang="el-GR" dirty="0" smtClean="0"/>
              <a:t>Ιταλούς </a:t>
            </a:r>
            <a:r>
              <a:rPr lang="el-GR" dirty="0"/>
              <a:t>υφαντουργούς.</a:t>
            </a:r>
          </a:p>
          <a:p>
            <a:r>
              <a:rPr lang="el-GR" dirty="0"/>
              <a:t>Γι' αυτό έβγαλε νόμο, κατά τον οποίο, αν κάποιος από τους υπηκόους του και η οικογένειά του φορούσαν τέτοια ξενόφερτα ρούχα, θα κηρυσσόταν άτιμος. Όλοι ήταν υποχρεωμένοι να φορούν ρούχα που κατασκευάζονταν στη χώρα των Ρωμαίων και από </a:t>
            </a:r>
            <a:r>
              <a:rPr lang="el-GR" dirty="0" err="1" smtClean="0"/>
              <a:t>ρωμαίους</a:t>
            </a:r>
            <a:r>
              <a:rPr lang="el-GR" dirty="0" smtClean="0"/>
              <a:t> </a:t>
            </a:r>
            <a:r>
              <a:rPr lang="el-GR" dirty="0"/>
              <a:t>υφαντουργούς.</a:t>
            </a:r>
          </a:p>
          <a:p>
            <a:r>
              <a:rPr lang="el-GR" b="1" dirty="0"/>
              <a:t>Νικηφόρος Γρηγοράς, Ρωμαϊκή Ιστορία, </a:t>
            </a:r>
            <a:r>
              <a:rPr lang="el-GR" b="1" dirty="0" err="1"/>
              <a:t>έκδ</a:t>
            </a:r>
            <a:r>
              <a:rPr lang="el-GR" b="1" dirty="0"/>
              <a:t>. I. </a:t>
            </a:r>
            <a:r>
              <a:rPr lang="el-GR" b="1" dirty="0" err="1"/>
              <a:t>Bekker</a:t>
            </a:r>
            <a:r>
              <a:rPr lang="el-GR" b="1" dirty="0"/>
              <a:t>-L. </a:t>
            </a:r>
            <a:r>
              <a:rPr lang="el-GR" b="1" dirty="0" err="1"/>
              <a:t>Schopen</a:t>
            </a:r>
            <a:r>
              <a:rPr lang="el-GR" b="1" dirty="0"/>
              <a:t> (Βόννη 1829), </a:t>
            </a:r>
            <a:r>
              <a:rPr lang="el-GR" b="1" dirty="0" err="1"/>
              <a:t>τόμ</a:t>
            </a:r>
            <a:r>
              <a:rPr lang="el-GR" b="1" dirty="0"/>
              <a:t>. 1, 43.</a:t>
            </a:r>
          </a:p>
          <a:p>
            <a:endParaRPr lang="el-GR" dirty="0"/>
          </a:p>
        </p:txBody>
      </p:sp>
    </p:spTree>
    <p:extLst>
      <p:ext uri="{BB962C8B-B14F-4D97-AF65-F5344CB8AC3E}">
        <p14:creationId xmlns:p14="http://schemas.microsoft.com/office/powerpoint/2010/main" val="3233739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97020" y="2270556"/>
            <a:ext cx="10972800" cy="4587444"/>
          </a:xfrm>
        </p:spPr>
        <p:txBody>
          <a:bodyPr>
            <a:normAutofit fontScale="92500" lnSpcReduction="10000"/>
          </a:bodyPr>
          <a:lstStyle/>
          <a:p>
            <a:pPr>
              <a:buFont typeface="Wingdings" panose="05000000000000000000" pitchFamily="2" charset="2"/>
              <a:buChar char="§"/>
            </a:pPr>
            <a:r>
              <a:rPr lang="el-GR" dirty="0" smtClean="0"/>
              <a:t>   Θεόδωρος </a:t>
            </a:r>
            <a:r>
              <a:rPr lang="el-GR" dirty="0"/>
              <a:t>Α΄ Λάσκαρης (1204-1222</a:t>
            </a:r>
            <a:r>
              <a:rPr lang="el-GR" dirty="0" smtClean="0"/>
              <a:t>)</a:t>
            </a:r>
          </a:p>
          <a:p>
            <a:pPr marL="0" indent="0">
              <a:buNone/>
            </a:pPr>
            <a:endParaRPr lang="el-GR" dirty="0"/>
          </a:p>
          <a:p>
            <a:pPr>
              <a:buFont typeface="Wingdings" panose="05000000000000000000" pitchFamily="2" charset="2"/>
              <a:buChar char="§"/>
            </a:pPr>
            <a:r>
              <a:rPr lang="el-GR" dirty="0"/>
              <a:t>Ιωάννης Γ΄ Δούκας Βατάτζης (1222-1254</a:t>
            </a:r>
            <a:r>
              <a:rPr lang="el-GR" dirty="0" smtClean="0"/>
              <a:t>)</a:t>
            </a:r>
          </a:p>
          <a:p>
            <a:pPr marL="0" indent="0">
              <a:buNone/>
            </a:pPr>
            <a:endParaRPr lang="el-GR" dirty="0"/>
          </a:p>
          <a:p>
            <a:pPr>
              <a:buFont typeface="Wingdings" panose="05000000000000000000" pitchFamily="2" charset="2"/>
              <a:buChar char="§"/>
            </a:pPr>
            <a:r>
              <a:rPr lang="el-GR" dirty="0"/>
              <a:t>Θεόδωρος Β΄ Λάσκαρης (1254-1258</a:t>
            </a:r>
            <a:r>
              <a:rPr lang="el-GR" dirty="0" smtClean="0"/>
              <a:t>)</a:t>
            </a:r>
          </a:p>
          <a:p>
            <a:pPr marL="0" indent="0">
              <a:buNone/>
            </a:pPr>
            <a:endParaRPr lang="el-GR" dirty="0"/>
          </a:p>
          <a:p>
            <a:pPr>
              <a:buFont typeface="Wingdings" panose="05000000000000000000" pitchFamily="2" charset="2"/>
              <a:buChar char="§"/>
            </a:pPr>
            <a:r>
              <a:rPr lang="el-GR" dirty="0"/>
              <a:t>Ιωάννης Δ΄ Λάσκαρης (1258-1261</a:t>
            </a:r>
            <a:r>
              <a:rPr lang="el-GR" dirty="0" smtClean="0"/>
              <a:t>)</a:t>
            </a:r>
          </a:p>
          <a:p>
            <a:pPr>
              <a:buFont typeface="Wingdings" panose="05000000000000000000" pitchFamily="2" charset="2"/>
              <a:buChar char="§"/>
            </a:pPr>
            <a:endParaRPr lang="el-GR" dirty="0"/>
          </a:p>
          <a:p>
            <a:pPr>
              <a:buFont typeface="Wingdings" panose="05000000000000000000" pitchFamily="2" charset="2"/>
              <a:buChar char="§"/>
            </a:pPr>
            <a:r>
              <a:rPr lang="el-GR" dirty="0"/>
              <a:t>Μιχαήλ Η΄ Παλαιολόγος (</a:t>
            </a:r>
            <a:r>
              <a:rPr lang="el-GR" dirty="0" err="1"/>
              <a:t>συναυτοκράτορας</a:t>
            </a:r>
            <a:r>
              <a:rPr lang="el-GR" dirty="0"/>
              <a:t> 1259-1261, έπειτα ανασύσταση της Βυζαντινής αυτοκρατορίας)</a:t>
            </a:r>
          </a:p>
        </p:txBody>
      </p:sp>
      <p:sp>
        <p:nvSpPr>
          <p:cNvPr id="4" name="Ορθογώνιο 3"/>
          <p:cNvSpPr/>
          <p:nvPr/>
        </p:nvSpPr>
        <p:spPr>
          <a:xfrm>
            <a:off x="681594" y="1377434"/>
            <a:ext cx="5284011" cy="646331"/>
          </a:xfrm>
          <a:prstGeom prst="rect">
            <a:avLst/>
          </a:prstGeom>
          <a:solidFill>
            <a:schemeClr val="accent3">
              <a:lumMod val="60000"/>
              <a:lumOff val="40000"/>
            </a:schemeClr>
          </a:solidFill>
        </p:spPr>
        <p:txBody>
          <a:bodyPr wrap="none">
            <a:spAutoFit/>
          </a:bodyPr>
          <a:lstStyle/>
          <a:p>
            <a:r>
              <a:rPr lang="el-GR" sz="3600" b="1" dirty="0"/>
              <a:t>Αυτοκράτορες της Νίκαιας</a:t>
            </a:r>
            <a:endParaRPr lang="el-GR" sz="3600" b="1" dirty="0"/>
          </a:p>
        </p:txBody>
      </p:sp>
    </p:spTree>
    <p:extLst>
      <p:ext uri="{BB962C8B-B14F-4D97-AF65-F5344CB8AC3E}">
        <p14:creationId xmlns:p14="http://schemas.microsoft.com/office/powerpoint/2010/main" val="204623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srcRect r="42273"/>
          <a:stretch/>
        </p:blipFill>
        <p:spPr>
          <a:xfrm>
            <a:off x="163513" y="912813"/>
            <a:ext cx="4029902" cy="5259388"/>
          </a:xfrm>
          <a:prstGeom prst="rect">
            <a:avLst/>
          </a:prstGeom>
        </p:spPr>
      </p:pic>
      <p:sp>
        <p:nvSpPr>
          <p:cNvPr id="5" name="Ορθογώνιο 4"/>
          <p:cNvSpPr/>
          <p:nvPr/>
        </p:nvSpPr>
        <p:spPr>
          <a:xfrm>
            <a:off x="134791" y="272534"/>
            <a:ext cx="4429418" cy="369332"/>
          </a:xfrm>
          <a:prstGeom prst="rect">
            <a:avLst/>
          </a:prstGeom>
          <a:solidFill>
            <a:schemeClr val="tx1"/>
          </a:solidFill>
        </p:spPr>
        <p:txBody>
          <a:bodyPr wrap="none">
            <a:spAutoFit/>
          </a:bodyPr>
          <a:lstStyle/>
          <a:p>
            <a:r>
              <a:rPr lang="el-GR" b="1" dirty="0">
                <a:solidFill>
                  <a:srgbClr val="00FFFF"/>
                </a:solidFill>
                <a:latin typeface="Verdana" panose="020B0604030504040204" pitchFamily="34" charset="0"/>
              </a:rPr>
              <a:t>Θεόδωρος Β’ Λάσκαρης Βατάτζης</a:t>
            </a:r>
            <a:endParaRPr lang="el-GR" b="1" i="0" dirty="0">
              <a:solidFill>
                <a:srgbClr val="00FFFF"/>
              </a:solidFill>
              <a:effectLst/>
              <a:latin typeface="Verdana" panose="020B0604030504040204" pitchFamily="34" charset="0"/>
            </a:endParaRPr>
          </a:p>
        </p:txBody>
      </p:sp>
      <p:pic>
        <p:nvPicPr>
          <p:cNvPr id="6" name="Εικόνα 5"/>
          <p:cNvPicPr>
            <a:picLocks noChangeAspect="1"/>
          </p:cNvPicPr>
          <p:nvPr/>
        </p:nvPicPr>
        <p:blipFill>
          <a:blip r:embed="rId3"/>
          <a:stretch>
            <a:fillRect/>
          </a:stretch>
        </p:blipFill>
        <p:spPr>
          <a:xfrm>
            <a:off x="4735844" y="736600"/>
            <a:ext cx="3446881" cy="5156200"/>
          </a:xfrm>
          <a:prstGeom prst="rect">
            <a:avLst/>
          </a:prstGeom>
        </p:spPr>
      </p:pic>
      <p:sp>
        <p:nvSpPr>
          <p:cNvPr id="7" name="Ορθογώνιο 6"/>
          <p:cNvSpPr/>
          <p:nvPr/>
        </p:nvSpPr>
        <p:spPr>
          <a:xfrm>
            <a:off x="5341272" y="209034"/>
            <a:ext cx="3037370" cy="461665"/>
          </a:xfrm>
          <a:prstGeom prst="rect">
            <a:avLst/>
          </a:prstGeom>
          <a:solidFill>
            <a:schemeClr val="accent2">
              <a:lumMod val="60000"/>
              <a:lumOff val="40000"/>
            </a:schemeClr>
          </a:solidFill>
        </p:spPr>
        <p:txBody>
          <a:bodyPr wrap="none">
            <a:spAutoFit/>
          </a:bodyPr>
          <a:lstStyle/>
          <a:p>
            <a:r>
              <a:rPr lang="el-GR" sz="2400" b="1" dirty="0"/>
              <a:t>Ιωάννης Δ΄ Λάσκαρης </a:t>
            </a:r>
          </a:p>
        </p:txBody>
      </p:sp>
      <p:pic>
        <p:nvPicPr>
          <p:cNvPr id="8" name="Εικόνα 7"/>
          <p:cNvPicPr>
            <a:picLocks noChangeAspect="1"/>
          </p:cNvPicPr>
          <p:nvPr/>
        </p:nvPicPr>
        <p:blipFill>
          <a:blip r:embed="rId4"/>
          <a:stretch>
            <a:fillRect/>
          </a:stretch>
        </p:blipFill>
        <p:spPr>
          <a:xfrm>
            <a:off x="8358973" y="1714500"/>
            <a:ext cx="4282527" cy="5575300"/>
          </a:xfrm>
          <a:prstGeom prst="rect">
            <a:avLst/>
          </a:prstGeom>
        </p:spPr>
      </p:pic>
      <p:sp>
        <p:nvSpPr>
          <p:cNvPr id="9" name="Ορθογώνιο 8"/>
          <p:cNvSpPr/>
          <p:nvPr/>
        </p:nvSpPr>
        <p:spPr>
          <a:xfrm>
            <a:off x="8823193" y="1479034"/>
            <a:ext cx="3368807" cy="461665"/>
          </a:xfrm>
          <a:prstGeom prst="rect">
            <a:avLst/>
          </a:prstGeom>
        </p:spPr>
        <p:txBody>
          <a:bodyPr wrap="none">
            <a:spAutoFit/>
          </a:bodyPr>
          <a:lstStyle/>
          <a:p>
            <a:r>
              <a:rPr lang="el-GR" sz="2400" b="1" dirty="0"/>
              <a:t>Μιχαήλ Η΄ Παλαιολόγος </a:t>
            </a:r>
          </a:p>
        </p:txBody>
      </p:sp>
    </p:spTree>
    <p:extLst>
      <p:ext uri="{BB962C8B-B14F-4D97-AF65-F5344CB8AC3E}">
        <p14:creationId xmlns:p14="http://schemas.microsoft.com/office/powerpoint/2010/main" val="3171813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98620" y="2054656"/>
            <a:ext cx="10972800" cy="4491110"/>
          </a:xfrm>
          <a:solidFill>
            <a:schemeClr val="accent3">
              <a:lumMod val="20000"/>
              <a:lumOff val="80000"/>
            </a:schemeClr>
          </a:solidFill>
        </p:spPr>
        <p:txBody>
          <a:bodyPr>
            <a:normAutofit fontScale="92500" lnSpcReduction="10000"/>
          </a:bodyPr>
          <a:lstStyle/>
          <a:p>
            <a:pPr marL="0" indent="0">
              <a:buNone/>
            </a:pPr>
            <a:r>
              <a:rPr lang="el-GR" b="1" dirty="0" smtClean="0"/>
              <a:t>       Ο </a:t>
            </a:r>
            <a:r>
              <a:rPr lang="el-GR" b="1" dirty="0"/>
              <a:t>Μιχαήλ Παλαιολόγος πραγματοποίησε το έργο της ανάκτησης της </a:t>
            </a:r>
            <a:r>
              <a:rPr lang="el-GR" b="1" dirty="0" smtClean="0"/>
              <a:t>Κωνσταντινούπολης</a:t>
            </a:r>
          </a:p>
          <a:p>
            <a:pPr marL="0" indent="0">
              <a:buNone/>
            </a:pPr>
            <a:endParaRPr lang="el-GR" b="1" dirty="0"/>
          </a:p>
          <a:p>
            <a:r>
              <a:rPr lang="el-GR" dirty="0" smtClean="0"/>
              <a:t>Το </a:t>
            </a:r>
            <a:r>
              <a:rPr lang="el-GR" b="1" dirty="0"/>
              <a:t>1261 συνήψε συνθήκη </a:t>
            </a:r>
            <a:r>
              <a:rPr lang="el-GR" dirty="0"/>
              <a:t>με τους </a:t>
            </a:r>
            <a:r>
              <a:rPr lang="el-GR" b="1" dirty="0"/>
              <a:t>Γενουάτες</a:t>
            </a:r>
            <a:r>
              <a:rPr lang="el-GR" dirty="0"/>
              <a:t>, με την </a:t>
            </a:r>
            <a:r>
              <a:rPr lang="el-GR" dirty="0" smtClean="0"/>
              <a:t>οποία οι </a:t>
            </a:r>
            <a:r>
              <a:rPr lang="el-GR" b="1" dirty="0"/>
              <a:t>Γενουάτες </a:t>
            </a:r>
            <a:r>
              <a:rPr lang="el-GR" dirty="0"/>
              <a:t>ανέλαβαν να προσφέρουν </a:t>
            </a:r>
            <a:r>
              <a:rPr lang="el-GR" b="1" dirty="0"/>
              <a:t>πολεμική βοήθεια κατά της Βενετίας </a:t>
            </a:r>
            <a:r>
              <a:rPr lang="el-GR" dirty="0"/>
              <a:t>στον Μιχαήλ</a:t>
            </a:r>
          </a:p>
          <a:p>
            <a:pPr marL="0" indent="0">
              <a:buNone/>
            </a:pPr>
            <a:r>
              <a:rPr lang="el-GR" dirty="0" smtClean="0"/>
              <a:t>            με </a:t>
            </a:r>
            <a:r>
              <a:rPr lang="el-GR" b="1" dirty="0" smtClean="0"/>
              <a:t>αντάλλαγμα </a:t>
            </a:r>
            <a:r>
              <a:rPr lang="el-GR" dirty="0" smtClean="0"/>
              <a:t>τελωνειακές </a:t>
            </a:r>
            <a:r>
              <a:rPr lang="el-GR" dirty="0"/>
              <a:t>και φορολογικές απαλλαγές,</a:t>
            </a:r>
          </a:p>
          <a:p>
            <a:pPr marL="0" indent="0">
              <a:buNone/>
            </a:pPr>
            <a:r>
              <a:rPr lang="el-GR" dirty="0" smtClean="0"/>
              <a:t>                                          λιμάνια </a:t>
            </a:r>
            <a:r>
              <a:rPr lang="el-GR" dirty="0"/>
              <a:t>και εμπορικές περιοχές της Αυτοκρατορίας</a:t>
            </a:r>
            <a:r>
              <a:rPr lang="el-GR" dirty="0" smtClean="0"/>
              <a:t>.</a:t>
            </a:r>
          </a:p>
          <a:p>
            <a:pPr marL="0" indent="0">
              <a:buNone/>
            </a:pPr>
            <a:endParaRPr lang="el-GR" dirty="0"/>
          </a:p>
          <a:p>
            <a:r>
              <a:rPr lang="el-GR" dirty="0" smtClean="0"/>
              <a:t>Με </a:t>
            </a:r>
            <a:r>
              <a:rPr lang="el-GR" dirty="0"/>
              <a:t>τα προνόμια αυτά </a:t>
            </a:r>
            <a:r>
              <a:rPr lang="el-GR" b="1" dirty="0"/>
              <a:t>θεμελιώθηκε η δύναμη της Γένουας στην Ανατολή</a:t>
            </a:r>
            <a:r>
              <a:rPr lang="el-GR" dirty="0"/>
              <a:t>.</a:t>
            </a:r>
          </a:p>
        </p:txBody>
      </p:sp>
    </p:spTree>
    <p:extLst>
      <p:ext uri="{BB962C8B-B14F-4D97-AF65-F5344CB8AC3E}">
        <p14:creationId xmlns:p14="http://schemas.microsoft.com/office/powerpoint/2010/main" val="3650608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2"/>
          <a:srcRect l="20312" t="21852" r="1250" b="16111"/>
          <a:stretch/>
        </p:blipFill>
        <p:spPr>
          <a:xfrm>
            <a:off x="0" y="0"/>
            <a:ext cx="12192000" cy="6858000"/>
          </a:xfrm>
          <a:prstGeom prst="rect">
            <a:avLst/>
          </a:prstGeom>
        </p:spPr>
      </p:pic>
    </p:spTree>
    <p:extLst>
      <p:ext uri="{BB962C8B-B14F-4D97-AF65-F5344CB8AC3E}">
        <p14:creationId xmlns:p14="http://schemas.microsoft.com/office/powerpoint/2010/main" val="1619671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788191" y="2679124"/>
            <a:ext cx="10972800" cy="3817625"/>
          </a:xfrm>
          <a:solidFill>
            <a:schemeClr val="accent3">
              <a:lumMod val="20000"/>
              <a:lumOff val="80000"/>
            </a:schemeClr>
          </a:solidFill>
        </p:spPr>
        <p:txBody>
          <a:bodyPr>
            <a:normAutofit/>
          </a:bodyPr>
          <a:lstStyle/>
          <a:p>
            <a:r>
              <a:rPr lang="el-GR" dirty="0"/>
              <a:t>Στις </a:t>
            </a:r>
            <a:r>
              <a:rPr lang="el-GR" b="1" dirty="0"/>
              <a:t>25 Ιουλίου</a:t>
            </a:r>
            <a:r>
              <a:rPr lang="el-GR" dirty="0"/>
              <a:t>, η </a:t>
            </a:r>
            <a:r>
              <a:rPr lang="el-GR" b="1" dirty="0"/>
              <a:t>Κωνσταντινούπολη έπεσε </a:t>
            </a:r>
            <a:r>
              <a:rPr lang="el-GR" dirty="0"/>
              <a:t>σαν ώριμος καρπός </a:t>
            </a:r>
            <a:r>
              <a:rPr lang="el-GR" b="1" dirty="0"/>
              <a:t>στα χέρια του στρατηγού της Νίκαιας Αλέξιου </a:t>
            </a:r>
            <a:r>
              <a:rPr lang="el-GR" b="1" dirty="0" err="1"/>
              <a:t>Στρατηγόπουλου</a:t>
            </a:r>
            <a:r>
              <a:rPr lang="el-GR" b="1" dirty="0"/>
              <a:t>.</a:t>
            </a:r>
          </a:p>
          <a:p>
            <a:r>
              <a:rPr lang="el-GR" b="1" dirty="0" smtClean="0"/>
              <a:t>Ο </a:t>
            </a:r>
            <a:r>
              <a:rPr lang="el-GR" b="1" dirty="0"/>
              <a:t>Μιχαήλ Παλαιολόγος στέφθηκε </a:t>
            </a:r>
            <a:r>
              <a:rPr lang="el-GR" dirty="0"/>
              <a:t>τότε (Σεπτέμβριος 1261) </a:t>
            </a:r>
            <a:r>
              <a:rPr lang="el-GR" b="1" dirty="0"/>
              <a:t>για δεύτερη φορά αυτοκράτορας ως Μιχαήλ Η΄.</a:t>
            </a:r>
          </a:p>
          <a:p>
            <a:r>
              <a:rPr lang="el-GR" dirty="0" smtClean="0"/>
              <a:t>Η </a:t>
            </a:r>
            <a:r>
              <a:rPr lang="el-GR" b="1" dirty="0"/>
              <a:t>στέψη </a:t>
            </a:r>
            <a:r>
              <a:rPr lang="el-GR" dirty="0" smtClean="0"/>
              <a:t>αυτή  </a:t>
            </a:r>
            <a:r>
              <a:rPr lang="el-GR" b="1" dirty="0" smtClean="0"/>
              <a:t>έγινε </a:t>
            </a:r>
            <a:r>
              <a:rPr lang="el-GR" b="1" dirty="0"/>
              <a:t>στο ναό της Αγίας Σοφίας </a:t>
            </a:r>
            <a:r>
              <a:rPr lang="el-GR" dirty="0"/>
              <a:t>και</a:t>
            </a:r>
          </a:p>
          <a:p>
            <a:r>
              <a:rPr lang="el-GR" b="1" dirty="0" smtClean="0"/>
              <a:t>συμβόλιζε </a:t>
            </a:r>
            <a:r>
              <a:rPr lang="el-GR" b="1" dirty="0"/>
              <a:t>την αναγέννηση της Αυτοκρατορίας στις ακτές του Βοσπόρου</a:t>
            </a:r>
            <a:r>
              <a:rPr lang="el-GR" dirty="0"/>
              <a:t>.</a:t>
            </a:r>
          </a:p>
        </p:txBody>
      </p:sp>
    </p:spTree>
    <p:extLst>
      <p:ext uri="{BB962C8B-B14F-4D97-AF65-F5344CB8AC3E}">
        <p14:creationId xmlns:p14="http://schemas.microsoft.com/office/powerpoint/2010/main" val="2513621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Τα Λατινικά κράτη και η αντίσταση των Ελλήνων</a:t>
            </a:r>
          </a:p>
        </p:txBody>
      </p:sp>
      <p:sp>
        <p:nvSpPr>
          <p:cNvPr id="3" name="Θέση περιεχομένου 2"/>
          <p:cNvSpPr>
            <a:spLocks noGrp="1"/>
          </p:cNvSpPr>
          <p:nvPr>
            <p:ph idx="1"/>
          </p:nvPr>
        </p:nvSpPr>
        <p:spPr>
          <a:xfrm>
            <a:off x="598620" y="2054656"/>
            <a:ext cx="10972800" cy="4569168"/>
          </a:xfrm>
          <a:solidFill>
            <a:schemeClr val="accent3">
              <a:lumMod val="20000"/>
              <a:lumOff val="80000"/>
            </a:schemeClr>
          </a:solidFill>
        </p:spPr>
        <p:txBody>
          <a:bodyPr>
            <a:normAutofit fontScale="85000" lnSpcReduction="20000"/>
          </a:bodyPr>
          <a:lstStyle/>
          <a:p>
            <a:pPr marL="0" indent="0">
              <a:buNone/>
            </a:pPr>
            <a:r>
              <a:rPr lang="el-GR" b="1" dirty="0" smtClean="0"/>
              <a:t> </a:t>
            </a:r>
            <a:r>
              <a:rPr lang="en-US" b="1" dirty="0" smtClean="0">
                <a:latin typeface="Floralia" panose="02000605020000020004" pitchFamily="2" charset="0"/>
              </a:rPr>
              <a:t>;,1,W </a:t>
            </a:r>
            <a:r>
              <a:rPr lang="el-GR" b="1" dirty="0" smtClean="0"/>
              <a:t>Παράλληλα </a:t>
            </a:r>
            <a:r>
              <a:rPr lang="el-GR" dirty="0"/>
              <a:t>με την παρακμή του κρατικού μηχανισμού </a:t>
            </a:r>
            <a:r>
              <a:rPr lang="el-GR" b="1" dirty="0"/>
              <a:t>γεννιούνται νέες δυνάμεις</a:t>
            </a:r>
            <a:r>
              <a:rPr lang="el-GR" dirty="0"/>
              <a:t>. Είναι :</a:t>
            </a:r>
          </a:p>
          <a:p>
            <a:r>
              <a:rPr lang="el-GR" dirty="0" smtClean="0"/>
              <a:t>η </a:t>
            </a:r>
            <a:r>
              <a:rPr lang="el-GR" b="1" dirty="0"/>
              <a:t>νεοελληνική </a:t>
            </a:r>
            <a:r>
              <a:rPr lang="el-GR" b="1" dirty="0" smtClean="0"/>
              <a:t>εθνότητα </a:t>
            </a:r>
            <a:r>
              <a:rPr lang="el-GR" dirty="0" smtClean="0"/>
              <a:t>και </a:t>
            </a:r>
            <a:r>
              <a:rPr lang="el-GR" dirty="0"/>
              <a:t>η </a:t>
            </a:r>
            <a:r>
              <a:rPr lang="el-GR" b="1" dirty="0"/>
              <a:t>συνείδηση του Νέου Ελληνισμού</a:t>
            </a:r>
            <a:r>
              <a:rPr lang="el-GR" dirty="0"/>
              <a:t>, η οποία εκκολάφθηκε στο πλαίσιο της εθνικής και δογματικής διαφοράς με τους </a:t>
            </a:r>
            <a:r>
              <a:rPr lang="el-GR" dirty="0" smtClean="0"/>
              <a:t>Φράγκους </a:t>
            </a:r>
            <a:r>
              <a:rPr lang="el-GR" dirty="0"/>
              <a:t>κατακτητές.</a:t>
            </a:r>
          </a:p>
          <a:p>
            <a:pPr marL="0" indent="0">
              <a:buNone/>
            </a:pPr>
            <a:endParaRPr lang="el-GR" b="1" dirty="0" smtClean="0"/>
          </a:p>
          <a:p>
            <a:pPr marL="0" indent="0">
              <a:buNone/>
            </a:pPr>
            <a:r>
              <a:rPr lang="el-GR" b="1" dirty="0" smtClean="0"/>
              <a:t> </a:t>
            </a:r>
            <a:r>
              <a:rPr lang="en-US" b="1" dirty="0" smtClean="0">
                <a:latin typeface="Floralia" panose="02000605020000020004" pitchFamily="2" charset="0"/>
              </a:rPr>
              <a:t>W</a:t>
            </a:r>
            <a:r>
              <a:rPr lang="el-GR" b="1" dirty="0" smtClean="0"/>
              <a:t>Στη </a:t>
            </a:r>
            <a:r>
              <a:rPr lang="el-GR" b="1" dirty="0"/>
              <a:t>Δύση</a:t>
            </a:r>
          </a:p>
          <a:p>
            <a:r>
              <a:rPr lang="el-GR" b="1" dirty="0" smtClean="0"/>
              <a:t>το </a:t>
            </a:r>
            <a:r>
              <a:rPr lang="el-GR" b="1" dirty="0"/>
              <a:t>φεουδαρχικό </a:t>
            </a:r>
            <a:r>
              <a:rPr lang="el-GR" b="1" dirty="0" smtClean="0"/>
              <a:t>σύστημα έχει </a:t>
            </a:r>
            <a:r>
              <a:rPr lang="el-GR" b="1" dirty="0"/>
              <a:t>πλήρως αναπτυχθεί </a:t>
            </a:r>
            <a:r>
              <a:rPr lang="el-GR" dirty="0"/>
              <a:t>κατά το 13ο </a:t>
            </a:r>
            <a:r>
              <a:rPr lang="el-GR" dirty="0" smtClean="0"/>
              <a:t>αιώνα και </a:t>
            </a:r>
            <a:r>
              <a:rPr lang="el-GR" b="1" dirty="0"/>
              <a:t>αρχίζει ήδη η παρακμή του</a:t>
            </a:r>
            <a:r>
              <a:rPr lang="el-GR" dirty="0"/>
              <a:t>, εξαιτίας μιας βαθιάς και πολύπλευρης κρίσης που επιτείνεται από φυσικές καταστροφές.</a:t>
            </a:r>
          </a:p>
          <a:p>
            <a:r>
              <a:rPr lang="el-GR" b="1" dirty="0" smtClean="0"/>
              <a:t>η </a:t>
            </a:r>
            <a:r>
              <a:rPr lang="el-GR" b="1" dirty="0"/>
              <a:t>βασιλική </a:t>
            </a:r>
            <a:r>
              <a:rPr lang="el-GR" b="1" dirty="0" smtClean="0"/>
              <a:t>εξουσία ενισχύεται </a:t>
            </a:r>
            <a:r>
              <a:rPr lang="el-GR" dirty="0"/>
              <a:t>σε βάρος των φεουδαρχών </a:t>
            </a:r>
            <a:r>
              <a:rPr lang="el-GR" b="1" dirty="0"/>
              <a:t>σε ορισμένες ισχυρές ευρωπαϊκές χώρες </a:t>
            </a:r>
            <a:r>
              <a:rPr lang="el-GR" dirty="0"/>
              <a:t>(Αγγλία, Γαλλία)</a:t>
            </a:r>
          </a:p>
          <a:p>
            <a:r>
              <a:rPr lang="el-GR" dirty="0" smtClean="0"/>
              <a:t>η </a:t>
            </a:r>
            <a:r>
              <a:rPr lang="el-GR" b="1" dirty="0"/>
              <a:t>Γερμανία </a:t>
            </a:r>
            <a:r>
              <a:rPr lang="el-GR" dirty="0"/>
              <a:t>αποτελεί </a:t>
            </a:r>
            <a:r>
              <a:rPr lang="el-GR" b="1" dirty="0"/>
              <a:t>εξαίρεση</a:t>
            </a:r>
            <a:r>
              <a:rPr lang="el-GR" dirty="0"/>
              <a:t>.</a:t>
            </a:r>
          </a:p>
        </p:txBody>
      </p:sp>
    </p:spTree>
    <p:extLst>
      <p:ext uri="{BB962C8B-B14F-4D97-AF65-F5344CB8AC3E}">
        <p14:creationId xmlns:p14="http://schemas.microsoft.com/office/powerpoint/2010/main" val="1333630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0"/>
            <a:ext cx="12293600" cy="6985000"/>
          </a:xfrm>
          <a:solidFill>
            <a:schemeClr val="accent3">
              <a:lumMod val="20000"/>
              <a:lumOff val="80000"/>
            </a:schemeClr>
          </a:solidFill>
        </p:spPr>
        <p:txBody>
          <a:bodyPr>
            <a:normAutofit fontScale="32500" lnSpcReduction="20000"/>
          </a:bodyPr>
          <a:lstStyle/>
          <a:p>
            <a:pPr fontAlgn="base"/>
            <a:r>
              <a:rPr lang="el-GR" sz="5500" b="1" dirty="0"/>
              <a:t>[… Ξαφνικά λοιπόν ο καίσαρας Αλέξιος </a:t>
            </a:r>
            <a:r>
              <a:rPr lang="el-GR" sz="5500" b="1" dirty="0" err="1"/>
              <a:t>Στρατηγόπουλος</a:t>
            </a:r>
            <a:r>
              <a:rPr lang="el-GR" sz="5500" b="1" dirty="0"/>
              <a:t> εξορμώντας κατά τη διάρκεια της νύχτας, προσέγγισε την Κωνσταντινούπολη. Καθώς όμως είχε μαζί του και κάποιους άνδρες που προέρχονταν από την Πόλη και γνώριζαν επακριβώς τι συνέβαινε σ΄  </a:t>
            </a:r>
            <a:r>
              <a:rPr lang="el-GR" sz="5500" b="1" dirty="0" err="1"/>
              <a:t>αύτήν</a:t>
            </a:r>
            <a:r>
              <a:rPr lang="el-GR" sz="5500" b="1" dirty="0"/>
              <a:t> και αφού τους ρώτησε έμαθε ότι υπήρχε κάποια τρύπα στην περιφέρεια του τείχους της Πόλης, από την οποία θα μπορούσε να εισχωρήσει στρατιώτης. </a:t>
            </a:r>
            <a:r>
              <a:rPr lang="el-GR" sz="5500" dirty="0"/>
              <a:t/>
            </a:r>
            <a:br>
              <a:rPr lang="el-GR" sz="5500" dirty="0"/>
            </a:br>
            <a:r>
              <a:rPr lang="el-GR" sz="5500" b="1" dirty="0"/>
              <a:t>Χωρίς λοιπόν διόλου να χρονοτριβήσει, ανέλαβε την επιχείρηση. Και πέρασε από την τρύπα έναν και τον ακολούθησε άλλος, εκείνον  ύστερα άλλος κι έτσι έγινε ως τον δέκατο πέμπτο. </a:t>
            </a:r>
            <a:r>
              <a:rPr lang="el-GR" sz="5500" dirty="0"/>
              <a:t/>
            </a:r>
            <a:br>
              <a:rPr lang="el-GR" sz="5500" dirty="0"/>
            </a:br>
            <a:r>
              <a:rPr lang="el-GR" sz="5500" b="1" dirty="0"/>
              <a:t>Σε σύντομο χρονικό διάστημα μπήκαν περισσότεροι άνδρες στην Πόλη. Όταν όμως ανακάλυψαν κατά το τείχος της πόλης έναν από αυτούς που ήταν επιφορτισμένοι με την υπεράσπισή του, σκαρφαλώνοντας και πιάνοντάς τον από τα πόδια κάποιοι από τους δικούς μας τον γκρέμισαν έξω από την πόλη. </a:t>
            </a:r>
            <a:r>
              <a:rPr lang="el-GR" sz="5500" dirty="0"/>
              <a:t/>
            </a:r>
            <a:br>
              <a:rPr lang="el-GR" sz="5500" dirty="0"/>
            </a:br>
            <a:r>
              <a:rPr lang="el-GR" sz="5500" b="1" dirty="0"/>
              <a:t>Οι υπόλοιποι παίρνοντας στα χέρια τους αξίνες και σπάζοντας τις αμπάρες των πυλών κατέστησαν απρόσκοπτη την είσοδο του στρατεύματος στην πόλη. Με αυτόν τον τρόπο λοιπόν ο καίσαρ </a:t>
            </a:r>
            <a:r>
              <a:rPr lang="el-GR" sz="5500" b="1" dirty="0" err="1"/>
              <a:t>Στρατηγόπουλος</a:t>
            </a:r>
            <a:r>
              <a:rPr lang="el-GR" sz="5500" b="1" dirty="0"/>
              <a:t> κι όλοι όσοι, Ρωμαίοι και </a:t>
            </a:r>
            <a:r>
              <a:rPr lang="el-GR" sz="5500" b="1" dirty="0" err="1"/>
              <a:t>Σκύθες</a:t>
            </a:r>
            <a:r>
              <a:rPr lang="el-GR" sz="5500" b="1" dirty="0"/>
              <a:t> τον ακολουθούσαν βρέθηκαν μέσα στην Πόλη .</a:t>
            </a:r>
            <a:r>
              <a:rPr lang="el-GR" sz="5500" dirty="0"/>
              <a:t/>
            </a:r>
            <a:br>
              <a:rPr lang="el-GR" sz="5500" dirty="0"/>
            </a:br>
            <a:r>
              <a:rPr lang="el-GR" sz="5500" b="1" dirty="0"/>
              <a:t>           (…) Ο ηγεμόνας της πόλης Βαλδουίνος κατευθύνθηκε στο μεγάλο παλάτι. Και οι Λατίνοι που είχαν μεταβεί στη </a:t>
            </a:r>
            <a:r>
              <a:rPr lang="el-GR" sz="5500" b="1" dirty="0" err="1"/>
              <a:t>Δαφνουσία</a:t>
            </a:r>
            <a:r>
              <a:rPr lang="el-GR" sz="5500" b="1" dirty="0"/>
              <a:t> ( εννοεί το στρατιωτικό σώμα των Λατίνων που είχε βγει από την Πόλη και κινήθηκε για να καταλάβει τη νήσου </a:t>
            </a:r>
            <a:r>
              <a:rPr lang="el-GR" sz="5500" b="1" dirty="0" err="1"/>
              <a:t>Δαφνουσία</a:t>
            </a:r>
            <a:r>
              <a:rPr lang="el-GR" sz="5500" b="1" dirty="0"/>
              <a:t>) χωρίς να έχουν μάθει τίποτα, κάνοντας την αντίθετη κίνηση, επέστρεψαν  στην πόλη (…) μόλις έφτασαν και πληροφορήθηκαν τα γεγονότα κινήθηκαν βιαστικά για να εισβάλλουν στην πόλη. Αλλά οι Ρωμαίοι στρατιώτες, όταν το αντιλήφθηκαν, έβαλαν φωτιά στα σπίτια των Λατίνων που βρίσκονταν κοντά στην προκυμαία και τα πυρπόλησαν και πρώτα τα σπίτια των Βενετών, στην περιοχή &lt;&lt;κάμποι&gt;&gt;. </a:t>
            </a:r>
            <a:r>
              <a:rPr lang="el-GR" sz="5500" dirty="0"/>
              <a:t/>
            </a:r>
            <a:br>
              <a:rPr lang="el-GR" sz="5500" dirty="0"/>
            </a:br>
            <a:r>
              <a:rPr lang="el-GR" sz="5500" b="1" dirty="0"/>
              <a:t>Κι όταν οι Λατίνοι στρατιώτες είδαν την πόλη να καίγεται, γρονθοκοπώντας τα μάγουλά τους και παίρνοντας μαζί τους όσους μπόρεσαν στις τριήρεις τους τράπηκαν σε φυγή μαζί με τον αυτοκράτορά τους Βαλδουίνο, που παραλίγο θα είχε συλληφθεί.</a:t>
            </a:r>
            <a:r>
              <a:rPr lang="el-GR" sz="5500" dirty="0"/>
              <a:t/>
            </a:r>
            <a:br>
              <a:rPr lang="el-GR" sz="5500" dirty="0"/>
            </a:br>
            <a:r>
              <a:rPr lang="el-GR" sz="5500" b="1" dirty="0"/>
              <a:t>Χάρη λοιπόν στη Θεία Πρόνοια, η Κωνσταντινούπολη πέρασε ξανά στην εξουσία του βασιλιά των Ρωμαίων, όπως ήταν δίκαιο και όπως έπρεπε την εικοστή Πέμπτη Ιουλίου, κατά την τέταρτη </a:t>
            </a:r>
            <a:r>
              <a:rPr lang="el-GR" sz="5500" b="1" dirty="0" err="1"/>
              <a:t>επινέμηση</a:t>
            </a:r>
            <a:r>
              <a:rPr lang="el-GR" sz="5500" b="1" dirty="0"/>
              <a:t> και κατά το έτος έξι χιλιάδες εφτακόσια εξήντα εννιά από γενέσεως κόσμου, ενώ ήταν υπό κατοχή για πενήντα οχτώ χρόνια...].</a:t>
            </a:r>
            <a:endParaRPr lang="el-GR" sz="5500" dirty="0"/>
          </a:p>
          <a:p>
            <a:pPr fontAlgn="base"/>
            <a:r>
              <a:rPr lang="el-GR" sz="4900" dirty="0"/>
              <a:t>                        </a:t>
            </a:r>
            <a:endParaRPr lang="el-GR" sz="4900" dirty="0" smtClean="0"/>
          </a:p>
          <a:p>
            <a:pPr fontAlgn="base"/>
            <a:endParaRPr lang="el-GR" sz="3800" dirty="0"/>
          </a:p>
          <a:p>
            <a:pPr fontAlgn="base"/>
            <a:r>
              <a:rPr lang="el-GR" sz="3800" dirty="0"/>
              <a:t>  </a:t>
            </a:r>
            <a:endParaRPr lang="el-GR" sz="3800" dirty="0" smtClean="0"/>
          </a:p>
          <a:p>
            <a:pPr fontAlgn="base"/>
            <a:endParaRPr lang="el-GR" sz="3800" dirty="0"/>
          </a:p>
          <a:p>
            <a:pPr fontAlgn="base"/>
            <a:r>
              <a:rPr lang="el-GR" sz="3800" dirty="0" smtClean="0"/>
              <a:t>ΓΕΩΡΓΙΟΣ </a:t>
            </a:r>
            <a:r>
              <a:rPr lang="el-GR" sz="3800" dirty="0"/>
              <a:t>ΑΚΡΟΠΟΛΙΤΗΣ,</a:t>
            </a:r>
          </a:p>
          <a:p>
            <a:pPr fontAlgn="base"/>
            <a:r>
              <a:rPr lang="el-GR" sz="3800" dirty="0"/>
              <a:t> Η χρονική συγγραφή της λατινοκρατίας (</a:t>
            </a:r>
            <a:r>
              <a:rPr lang="el-GR" sz="3800" dirty="0" smtClean="0"/>
              <a:t>1204-1261)</a:t>
            </a:r>
            <a:endParaRPr lang="el-GR" sz="3800" dirty="0"/>
          </a:p>
          <a:p>
            <a:r>
              <a:rPr lang="el-GR" dirty="0"/>
              <a:t/>
            </a:r>
            <a:br>
              <a:rPr lang="el-GR" dirty="0"/>
            </a:br>
            <a:endParaRPr lang="el-GR" dirty="0"/>
          </a:p>
        </p:txBody>
      </p:sp>
    </p:spTree>
    <p:extLst>
      <p:ext uri="{BB962C8B-B14F-4D97-AF65-F5344CB8AC3E}">
        <p14:creationId xmlns:p14="http://schemas.microsoft.com/office/powerpoint/2010/main" val="2433355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
            </a:r>
            <a:br>
              <a:rPr lang="el-GR" dirty="0"/>
            </a:br>
            <a:r>
              <a:rPr lang="el-GR" b="1" dirty="0"/>
              <a:t>Τα Λατινικά κράτη και η αντίσταση των Ελλήνων </a:t>
            </a:r>
            <a:r>
              <a:rPr lang="el-GR" dirty="0"/>
              <a:t/>
            </a:r>
            <a:br>
              <a:rPr lang="el-GR" dirty="0"/>
            </a:br>
            <a:endParaRPr lang="el-GR" dirty="0"/>
          </a:p>
        </p:txBody>
      </p:sp>
      <p:sp>
        <p:nvSpPr>
          <p:cNvPr id="3" name="Θέση περιεχομένου 2"/>
          <p:cNvSpPr>
            <a:spLocks noGrp="1"/>
          </p:cNvSpPr>
          <p:nvPr>
            <p:ph idx="1"/>
          </p:nvPr>
        </p:nvSpPr>
        <p:spPr>
          <a:xfrm>
            <a:off x="145137" y="2299983"/>
            <a:ext cx="12046863" cy="3817625"/>
          </a:xfrm>
        </p:spPr>
        <p:txBody>
          <a:bodyPr>
            <a:normAutofit/>
          </a:bodyPr>
          <a:lstStyle/>
          <a:p>
            <a:endParaRPr lang="el-GR" dirty="0"/>
          </a:p>
          <a:p>
            <a:r>
              <a:rPr lang="el-GR" b="1" dirty="0"/>
              <a:t>Στη θέση της Βυζαντινής αυτοκρατορίας</a:t>
            </a:r>
            <a:r>
              <a:rPr lang="el-GR" dirty="0"/>
              <a:t>, που καταλύθηκε από τους Σταυροφόρους το 1204, </a:t>
            </a:r>
          </a:p>
          <a:p>
            <a:pPr marL="0" indent="0">
              <a:buNone/>
            </a:pPr>
            <a:r>
              <a:rPr lang="en-US" b="1" dirty="0" smtClean="0"/>
              <a:t>        </a:t>
            </a:r>
            <a:r>
              <a:rPr lang="el-GR" b="1" dirty="0" smtClean="0"/>
              <a:t>δημιουργήθηκε </a:t>
            </a:r>
            <a:r>
              <a:rPr lang="el-GR" b="1" dirty="0"/>
              <a:t>ένα μωσαϊκό βασιλείων </a:t>
            </a:r>
            <a:r>
              <a:rPr lang="el-GR" dirty="0"/>
              <a:t>και </a:t>
            </a:r>
            <a:r>
              <a:rPr lang="el-GR" b="1" dirty="0"/>
              <a:t>ηγεμονιών</a:t>
            </a:r>
            <a:r>
              <a:rPr lang="el-GR" dirty="0"/>
              <a:t>. </a:t>
            </a:r>
          </a:p>
          <a:p>
            <a:r>
              <a:rPr lang="el-GR" b="1" dirty="0"/>
              <a:t>Τη μερίδα του λέοντος αποκόμισαν οι Βενετοί</a:t>
            </a:r>
            <a:r>
              <a:rPr lang="el-GR" dirty="0"/>
              <a:t>, που ιδιοποιήθηκαν</a:t>
            </a:r>
          </a:p>
          <a:p>
            <a:pPr marL="0" indent="0">
              <a:buNone/>
            </a:pPr>
            <a:r>
              <a:rPr lang="en-US" dirty="0" smtClean="0"/>
              <a:t>        </a:t>
            </a:r>
            <a:r>
              <a:rPr lang="el-GR" dirty="0" smtClean="0"/>
              <a:t>τα </a:t>
            </a:r>
            <a:r>
              <a:rPr lang="el-GR" dirty="0"/>
              <a:t>πιο σημαντικά </a:t>
            </a:r>
            <a:r>
              <a:rPr lang="el-GR" b="1" dirty="0"/>
              <a:t>νησιά </a:t>
            </a:r>
            <a:r>
              <a:rPr lang="el-GR" dirty="0"/>
              <a:t>και </a:t>
            </a:r>
            <a:r>
              <a:rPr lang="el-GR" b="1" dirty="0"/>
              <a:t>λιμάνια </a:t>
            </a:r>
            <a:r>
              <a:rPr lang="el-GR" dirty="0"/>
              <a:t>του </a:t>
            </a:r>
            <a:r>
              <a:rPr lang="el-GR" b="1" dirty="0"/>
              <a:t>Ιονίου </a:t>
            </a:r>
            <a:r>
              <a:rPr lang="el-GR" dirty="0"/>
              <a:t>και του </a:t>
            </a:r>
            <a:r>
              <a:rPr lang="el-GR" b="1" dirty="0"/>
              <a:t>Αιγαίου </a:t>
            </a:r>
            <a:r>
              <a:rPr lang="en-US" b="1" dirty="0" smtClean="0"/>
              <a:t>  </a:t>
            </a:r>
            <a:r>
              <a:rPr lang="el-GR" b="1" dirty="0" smtClean="0"/>
              <a:t>Πελάγους</a:t>
            </a:r>
            <a:r>
              <a:rPr lang="el-GR" dirty="0"/>
              <a:t>,</a:t>
            </a:r>
          </a:p>
          <a:p>
            <a:pPr marL="0" indent="0">
              <a:buNone/>
            </a:pPr>
            <a:r>
              <a:rPr lang="en-US" dirty="0" smtClean="0"/>
              <a:t>     </a:t>
            </a:r>
            <a:r>
              <a:rPr lang="el-GR" dirty="0" smtClean="0"/>
              <a:t>καθώς </a:t>
            </a:r>
            <a:r>
              <a:rPr lang="el-GR" dirty="0"/>
              <a:t>και </a:t>
            </a:r>
            <a:r>
              <a:rPr lang="el-GR" b="1" dirty="0"/>
              <a:t>μεγάλο μέρος της πρωτεύουσας</a:t>
            </a:r>
            <a:endParaRPr lang="el-GR" dirty="0"/>
          </a:p>
        </p:txBody>
      </p:sp>
    </p:spTree>
    <p:extLst>
      <p:ext uri="{BB962C8B-B14F-4D97-AF65-F5344CB8AC3E}">
        <p14:creationId xmlns:p14="http://schemas.microsoft.com/office/powerpoint/2010/main" val="4208338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73842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endParaRPr lang="el-GR"/>
          </a:p>
        </p:txBody>
      </p:sp>
      <p:sp>
        <p:nvSpPr>
          <p:cNvPr id="5" name="Θέση περιεχομένου 4"/>
          <p:cNvSpPr>
            <a:spLocks noGrp="1"/>
          </p:cNvSpPr>
          <p:nvPr>
            <p:ph idx="1"/>
          </p:nvPr>
        </p:nvSpPr>
        <p:spPr>
          <a:xfrm>
            <a:off x="731838" y="2478088"/>
            <a:ext cx="10972800" cy="3884140"/>
          </a:xfrm>
          <a:prstGeom prst="rect">
            <a:avLst/>
          </a:prstGeom>
        </p:spPr>
        <p:txBody>
          <a:bodyPr>
            <a:spAutoFit/>
          </a:bodyPr>
          <a:lstStyle/>
          <a:p>
            <a:r>
              <a:rPr lang="el-GR" b="1" dirty="0">
                <a:solidFill>
                  <a:srgbClr val="000000"/>
                </a:solidFill>
                <a:latin typeface="MgOldTimesUCPol,Bold"/>
              </a:rPr>
              <a:t>Στην Αυτοκρατορία της Κωνσταντινούπολης που ιδρύθηκε από τους Σταυροφόρους</a:t>
            </a:r>
            <a:r>
              <a:rPr lang="el-GR" dirty="0">
                <a:solidFill>
                  <a:srgbClr val="000000"/>
                </a:solidFill>
                <a:latin typeface="MgOldTimesUCPol"/>
              </a:rPr>
              <a:t>,</a:t>
            </a:r>
          </a:p>
          <a:p>
            <a:r>
              <a:rPr lang="el-GR" b="1" dirty="0" smtClean="0">
                <a:solidFill>
                  <a:srgbClr val="000000"/>
                </a:solidFill>
                <a:latin typeface="MgOldTimesUCPol,Bold"/>
              </a:rPr>
              <a:t> </a:t>
            </a:r>
            <a:r>
              <a:rPr lang="el-GR" b="1" dirty="0">
                <a:solidFill>
                  <a:srgbClr val="000000"/>
                </a:solidFill>
                <a:latin typeface="MgOldTimesUCPol,Bold"/>
              </a:rPr>
              <a:t>Βενετός δόγης </a:t>
            </a:r>
            <a:r>
              <a:rPr lang="el-GR" b="1" dirty="0" smtClean="0">
                <a:solidFill>
                  <a:srgbClr val="000000"/>
                </a:solidFill>
                <a:latin typeface="MgOldTimesUCPol,Bold"/>
              </a:rPr>
              <a:t>Ερρίκος</a:t>
            </a:r>
            <a:r>
              <a:rPr lang="en-US" b="1" dirty="0" smtClean="0">
                <a:solidFill>
                  <a:srgbClr val="000000"/>
                </a:solidFill>
                <a:latin typeface="MgOldTimesUCPol,Bold"/>
              </a:rPr>
              <a:t> </a:t>
            </a:r>
            <a:r>
              <a:rPr lang="el-GR" b="1" dirty="0" smtClean="0">
                <a:solidFill>
                  <a:srgbClr val="000000"/>
                </a:solidFill>
                <a:latin typeface="MgOldTimesUCPol,Bold"/>
              </a:rPr>
              <a:t>Δάνδολος </a:t>
            </a:r>
            <a:r>
              <a:rPr lang="el-GR" dirty="0">
                <a:solidFill>
                  <a:srgbClr val="000000"/>
                </a:solidFill>
                <a:latin typeface="MgOldTimesUCPol"/>
              </a:rPr>
              <a:t>επέβαλε τον </a:t>
            </a:r>
            <a:r>
              <a:rPr lang="el-GR" b="1" dirty="0">
                <a:solidFill>
                  <a:srgbClr val="000000"/>
                </a:solidFill>
                <a:latin typeface="MgOldTimesUCPol,Bold"/>
              </a:rPr>
              <a:t>κόμη Βαλδουίνο της Φλάνδρας </a:t>
            </a:r>
            <a:r>
              <a:rPr lang="el-GR" dirty="0">
                <a:solidFill>
                  <a:srgbClr val="000000"/>
                </a:solidFill>
                <a:latin typeface="MgOldTimesUCPol"/>
              </a:rPr>
              <a:t>ως αυτοκράτορα.</a:t>
            </a:r>
          </a:p>
          <a:p>
            <a:r>
              <a:rPr lang="el-GR" b="1" dirty="0" smtClean="0">
                <a:solidFill>
                  <a:srgbClr val="000000"/>
                </a:solidFill>
                <a:latin typeface="MgOldTimesUCPol,Bold"/>
              </a:rPr>
              <a:t>Η </a:t>
            </a:r>
            <a:r>
              <a:rPr lang="el-GR" b="1" dirty="0">
                <a:solidFill>
                  <a:srgbClr val="000000"/>
                </a:solidFill>
                <a:latin typeface="MgOldTimesUCPol,Bold"/>
              </a:rPr>
              <a:t>εξουσία των Φράγκων Σταυροφόρων ήταν </a:t>
            </a:r>
            <a:r>
              <a:rPr lang="el-GR" dirty="0">
                <a:solidFill>
                  <a:srgbClr val="000000"/>
                </a:solidFill>
                <a:latin typeface="MgOldTimesUCPol"/>
              </a:rPr>
              <a:t>συγκριτικά </a:t>
            </a:r>
            <a:r>
              <a:rPr lang="el-GR" b="1" dirty="0">
                <a:solidFill>
                  <a:srgbClr val="000000"/>
                </a:solidFill>
                <a:latin typeface="MgOldTimesUCPol,Bold"/>
              </a:rPr>
              <a:t>πολύ αδύναμη</a:t>
            </a:r>
            <a:r>
              <a:rPr lang="el-GR" dirty="0">
                <a:solidFill>
                  <a:srgbClr val="000000"/>
                </a:solidFill>
                <a:latin typeface="MgOldTimesUCPol"/>
              </a:rPr>
              <a:t>,</a:t>
            </a:r>
          </a:p>
          <a:p>
            <a:pPr marL="0" indent="0">
              <a:buNone/>
            </a:pPr>
            <a:r>
              <a:rPr lang="en-US" dirty="0" smtClean="0">
                <a:solidFill>
                  <a:srgbClr val="000000"/>
                </a:solidFill>
                <a:latin typeface="MgOldTimesUCPol"/>
              </a:rPr>
              <a:t>       </a:t>
            </a:r>
            <a:r>
              <a:rPr lang="el-GR" dirty="0" smtClean="0">
                <a:solidFill>
                  <a:srgbClr val="000000"/>
                </a:solidFill>
                <a:latin typeface="MgOldTimesUCPol"/>
              </a:rPr>
              <a:t>καθώς </a:t>
            </a:r>
            <a:r>
              <a:rPr lang="el-GR" b="1" dirty="0">
                <a:solidFill>
                  <a:srgbClr val="000000"/>
                </a:solidFill>
                <a:latin typeface="MgOldTimesUCPol,Bold"/>
              </a:rPr>
              <a:t>η επικράτειά τους κατακερματίστηκε </a:t>
            </a:r>
            <a:endParaRPr lang="en-US" b="1" dirty="0" smtClean="0">
              <a:solidFill>
                <a:srgbClr val="000000"/>
              </a:solidFill>
              <a:latin typeface="MgOldTimesUCPol,Bold"/>
            </a:endParaRPr>
          </a:p>
          <a:p>
            <a:pPr marL="0" indent="0">
              <a:buNone/>
            </a:pPr>
            <a:r>
              <a:rPr lang="en-US" b="1" dirty="0">
                <a:solidFill>
                  <a:srgbClr val="000000"/>
                </a:solidFill>
                <a:latin typeface="MgOldTimesUCPol,Bold"/>
              </a:rPr>
              <a:t> </a:t>
            </a:r>
            <a:r>
              <a:rPr lang="en-US" b="1" dirty="0" smtClean="0">
                <a:solidFill>
                  <a:srgbClr val="000000"/>
                </a:solidFill>
                <a:latin typeface="MgOldTimesUCPol,Bold"/>
              </a:rPr>
              <a:t>             </a:t>
            </a:r>
            <a:r>
              <a:rPr lang="el-GR" dirty="0" smtClean="0">
                <a:solidFill>
                  <a:srgbClr val="000000"/>
                </a:solidFill>
                <a:latin typeface="MgOldTimesUCPol"/>
              </a:rPr>
              <a:t>σε </a:t>
            </a:r>
            <a:r>
              <a:rPr lang="el-GR" dirty="0">
                <a:solidFill>
                  <a:srgbClr val="000000"/>
                </a:solidFill>
                <a:latin typeface="MgOldTimesUCPol"/>
              </a:rPr>
              <a:t>ένα </a:t>
            </a:r>
            <a:r>
              <a:rPr lang="el-GR" b="1" dirty="0">
                <a:solidFill>
                  <a:srgbClr val="000000"/>
                </a:solidFill>
                <a:latin typeface="MgOldTimesUCPol,Bold"/>
              </a:rPr>
              <a:t>περίπλοκο σύστημα πολλών κρατιδίων</a:t>
            </a:r>
            <a:r>
              <a:rPr lang="el-GR" dirty="0">
                <a:solidFill>
                  <a:srgbClr val="000000"/>
                </a:solidFill>
                <a:latin typeface="MgOldTimesUCPol"/>
              </a:rPr>
              <a:t>.</a:t>
            </a:r>
            <a:endParaRPr lang="el-GR" dirty="0"/>
          </a:p>
        </p:txBody>
      </p:sp>
    </p:spTree>
    <p:extLst>
      <p:ext uri="{BB962C8B-B14F-4D97-AF65-F5344CB8AC3E}">
        <p14:creationId xmlns:p14="http://schemas.microsoft.com/office/powerpoint/2010/main" val="1724245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330200" y="393700"/>
            <a:ext cx="4267200" cy="6286499"/>
          </a:xfrm>
          <a:prstGeom prst="rect">
            <a:avLst/>
          </a:prstGeom>
          <a:ln w="88900" cap="sq" cmpd="thickThin">
            <a:solidFill>
              <a:schemeClr val="accent6">
                <a:lumMod val="60000"/>
                <a:lumOff val="40000"/>
              </a:schemeClr>
            </a:solidFill>
            <a:prstDash val="solid"/>
            <a:miter lim="800000"/>
          </a:ln>
          <a:effectLst>
            <a:innerShdw blurRad="76200">
              <a:srgbClr val="000000"/>
            </a:innerShdw>
          </a:effectLst>
        </p:spPr>
      </p:pic>
      <p:sp>
        <p:nvSpPr>
          <p:cNvPr id="5" name="Ορθογώνιο 4"/>
          <p:cNvSpPr/>
          <p:nvPr/>
        </p:nvSpPr>
        <p:spPr>
          <a:xfrm>
            <a:off x="5251790" y="231646"/>
            <a:ext cx="2431709" cy="523220"/>
          </a:xfrm>
          <a:prstGeom prst="rect">
            <a:avLst/>
          </a:prstGeom>
        </p:spPr>
        <p:txBody>
          <a:bodyPr wrap="square">
            <a:spAutoFit/>
          </a:bodyPr>
          <a:lstStyle/>
          <a:p>
            <a:r>
              <a:rPr lang="la-Latn" sz="2800" b="1" dirty="0">
                <a:solidFill>
                  <a:srgbClr val="000000"/>
                </a:solidFill>
                <a:latin typeface="Arial" panose="020B0604020202020204" pitchFamily="34" charset="0"/>
              </a:rPr>
              <a:t>Baldwin I</a:t>
            </a:r>
            <a:endParaRPr lang="el-GR" sz="2800" dirty="0"/>
          </a:p>
        </p:txBody>
      </p:sp>
      <p:pic>
        <p:nvPicPr>
          <p:cNvPr id="6" name="Εικόνα 5"/>
          <p:cNvPicPr>
            <a:picLocks noChangeAspect="1"/>
          </p:cNvPicPr>
          <p:nvPr/>
        </p:nvPicPr>
        <p:blipFill>
          <a:blip r:embed="rId3"/>
          <a:stretch>
            <a:fillRect/>
          </a:stretch>
        </p:blipFill>
        <p:spPr>
          <a:xfrm>
            <a:off x="4933584" y="1883007"/>
            <a:ext cx="2419716" cy="2752494"/>
          </a:xfrm>
          <a:prstGeom prst="rect">
            <a:avLst/>
          </a:prstGeom>
        </p:spPr>
      </p:pic>
      <p:pic>
        <p:nvPicPr>
          <p:cNvPr id="7" name="Εικόνα 6"/>
          <p:cNvPicPr>
            <a:picLocks noChangeAspect="1"/>
          </p:cNvPicPr>
          <p:nvPr/>
        </p:nvPicPr>
        <p:blipFill>
          <a:blip r:embed="rId4"/>
          <a:stretch>
            <a:fillRect/>
          </a:stretch>
        </p:blipFill>
        <p:spPr>
          <a:xfrm>
            <a:off x="7718425" y="346074"/>
            <a:ext cx="4324350" cy="6359525"/>
          </a:xfrm>
          <a:prstGeom prst="rect">
            <a:avLst/>
          </a:prstGeom>
        </p:spPr>
      </p:pic>
    </p:spTree>
    <p:extLst>
      <p:ext uri="{BB962C8B-B14F-4D97-AF65-F5344CB8AC3E}">
        <p14:creationId xmlns:p14="http://schemas.microsoft.com/office/powerpoint/2010/main" val="4037695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98619" y="2054656"/>
            <a:ext cx="11333185" cy="3817625"/>
          </a:xfrm>
          <a:solidFill>
            <a:schemeClr val="accent3">
              <a:lumMod val="20000"/>
              <a:lumOff val="80000"/>
            </a:schemeClr>
          </a:solidFill>
        </p:spPr>
        <p:txBody>
          <a:bodyPr>
            <a:normAutofit fontScale="92500" lnSpcReduction="10000"/>
          </a:bodyPr>
          <a:lstStyle/>
          <a:p>
            <a:pPr marL="0" indent="0">
              <a:buNone/>
            </a:pPr>
            <a:r>
              <a:rPr lang="el-GR" b="1" dirty="0"/>
              <a:t>Ο Βονιφάτιος ο Μομφερρατικός</a:t>
            </a:r>
            <a:r>
              <a:rPr lang="el-GR" dirty="0"/>
              <a:t>, άμεσος υποτελής του Βαλδουίνου, </a:t>
            </a:r>
            <a:r>
              <a:rPr lang="el-GR" b="1" dirty="0" smtClean="0"/>
              <a:t>ίδρυσε</a:t>
            </a:r>
            <a:endParaRPr lang="en-US" b="1" dirty="0" smtClean="0"/>
          </a:p>
          <a:p>
            <a:pPr marL="0" indent="0">
              <a:buNone/>
            </a:pPr>
            <a:endParaRPr lang="el-GR" b="1" dirty="0"/>
          </a:p>
          <a:p>
            <a:r>
              <a:rPr lang="el-GR" dirty="0" smtClean="0"/>
              <a:t>το </a:t>
            </a:r>
            <a:r>
              <a:rPr lang="el-GR" dirty="0"/>
              <a:t>βραχύβιο </a:t>
            </a:r>
            <a:r>
              <a:rPr lang="el-GR" b="1" dirty="0"/>
              <a:t>Βασίλειο της Θεσσαλονίκης </a:t>
            </a:r>
            <a:r>
              <a:rPr lang="el-GR" dirty="0"/>
              <a:t>(περιλάμβανε τα εδάφη μεταξύ Μοσυνόπολης, δηλ. της σημερινής Κομοτηνής, και Αξιού).</a:t>
            </a:r>
          </a:p>
          <a:p>
            <a:pPr marL="0" indent="0">
              <a:buNone/>
            </a:pPr>
            <a:r>
              <a:rPr lang="el-GR" dirty="0" smtClean="0"/>
              <a:t>το </a:t>
            </a:r>
            <a:r>
              <a:rPr lang="el-GR" b="1" dirty="0"/>
              <a:t>1204 δύο υποτελή κρατίδια στη Νότια Ελλάδα</a:t>
            </a:r>
            <a:r>
              <a:rPr lang="el-GR" dirty="0"/>
              <a:t>:</a:t>
            </a:r>
          </a:p>
          <a:p>
            <a:r>
              <a:rPr lang="el-GR" dirty="0" smtClean="0"/>
              <a:t>το </a:t>
            </a:r>
            <a:r>
              <a:rPr lang="el-GR" b="1" dirty="0"/>
              <a:t>Δουκάτο της </a:t>
            </a:r>
            <a:r>
              <a:rPr lang="el-GR" b="1" dirty="0" smtClean="0"/>
              <a:t>Αθήνας</a:t>
            </a:r>
            <a:r>
              <a:rPr lang="en-US" dirty="0"/>
              <a:t> </a:t>
            </a:r>
            <a:r>
              <a:rPr lang="en-US" dirty="0" smtClean="0"/>
              <a:t> (</a:t>
            </a:r>
            <a:r>
              <a:rPr lang="el-GR" b="1" dirty="0" smtClean="0"/>
              <a:t>Αττική</a:t>
            </a:r>
            <a:r>
              <a:rPr lang="el-GR" dirty="0"/>
              <a:t>, </a:t>
            </a:r>
            <a:r>
              <a:rPr lang="el-GR" dirty="0" smtClean="0"/>
              <a:t> </a:t>
            </a:r>
            <a:r>
              <a:rPr lang="el-GR" b="1" dirty="0" smtClean="0"/>
              <a:t>Βοιωτία</a:t>
            </a:r>
            <a:r>
              <a:rPr lang="en-US" b="1" dirty="0" smtClean="0"/>
              <a:t>,</a:t>
            </a:r>
            <a:r>
              <a:rPr lang="el-GR" dirty="0" smtClean="0"/>
              <a:t> </a:t>
            </a:r>
            <a:r>
              <a:rPr lang="el-GR" b="1" dirty="0"/>
              <a:t>Μεγαρίδα </a:t>
            </a:r>
            <a:r>
              <a:rPr lang="el-GR" dirty="0"/>
              <a:t>και αργότερα την </a:t>
            </a:r>
            <a:r>
              <a:rPr lang="el-GR" b="1" dirty="0" smtClean="0"/>
              <a:t>Αργολίδα</a:t>
            </a:r>
            <a:r>
              <a:rPr lang="en-US" dirty="0"/>
              <a:t>)</a:t>
            </a:r>
            <a:endParaRPr lang="el-GR" dirty="0"/>
          </a:p>
          <a:p>
            <a:endParaRPr lang="el-GR" b="1" dirty="0"/>
          </a:p>
          <a:p>
            <a:r>
              <a:rPr lang="el-GR" dirty="0" smtClean="0"/>
              <a:t> </a:t>
            </a:r>
            <a:r>
              <a:rPr lang="el-GR" dirty="0"/>
              <a:t>το </a:t>
            </a:r>
            <a:r>
              <a:rPr lang="el-GR" b="1" dirty="0"/>
              <a:t>Πριγκηπάτο της </a:t>
            </a:r>
            <a:r>
              <a:rPr lang="el-GR" b="1" dirty="0" smtClean="0"/>
              <a:t>Αχαΐας</a:t>
            </a:r>
            <a:r>
              <a:rPr lang="el-GR" dirty="0"/>
              <a:t> </a:t>
            </a:r>
            <a:r>
              <a:rPr lang="el-GR" dirty="0" smtClean="0"/>
              <a:t> (Πελοπόννησος)</a:t>
            </a:r>
            <a:endParaRPr lang="el-GR" dirty="0"/>
          </a:p>
        </p:txBody>
      </p:sp>
    </p:spTree>
    <p:extLst>
      <p:ext uri="{BB962C8B-B14F-4D97-AF65-F5344CB8AC3E}">
        <p14:creationId xmlns:p14="http://schemas.microsoft.com/office/powerpoint/2010/main" val="2293238992"/>
      </p:ext>
    </p:extLst>
  </p:cSld>
  <p:clrMapOvr>
    <a:masterClrMapping/>
  </p:clrMapOvr>
</p:sld>
</file>

<file path=ppt/theme/theme1.xml><?xml version="1.0" encoding="utf-8"?>
<a:theme xmlns:a="http://schemas.openxmlformats.org/drawingml/2006/main" name="Θέμα6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Θέμα66" id="{AB46BF2F-8B13-4AA5-AA1C-492FB5799A2A}" vid="{89818693-B2B0-4C49-8F92-8955EB9583B5}"/>
    </a:ext>
  </a:extLst>
</a:theme>
</file>

<file path=docProps/app.xml><?xml version="1.0" encoding="utf-8"?>
<Properties xmlns="http://schemas.openxmlformats.org/officeDocument/2006/extended-properties" xmlns:vt="http://schemas.openxmlformats.org/officeDocument/2006/docPropsVTypes">
  <Template>Θέμα66</Template>
  <TotalTime>442</TotalTime>
  <Words>1596</Words>
  <Application>Microsoft Office PowerPoint</Application>
  <PresentationFormat>Ευρεία οθόνη</PresentationFormat>
  <Paragraphs>174</Paragraphs>
  <Slides>40</Slides>
  <Notes>0</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40</vt:i4>
      </vt:variant>
    </vt:vector>
  </HeadingPairs>
  <TitlesOfParts>
    <vt:vector size="51" baseType="lpstr">
      <vt:lpstr>Arial</vt:lpstr>
      <vt:lpstr>Calibri</vt:lpstr>
      <vt:lpstr>Floralia</vt:lpstr>
      <vt:lpstr>frames tfb</vt:lpstr>
      <vt:lpstr>MgOldTimesUCPol</vt:lpstr>
      <vt:lpstr>MgOldTimesUCPol,Bold</vt:lpstr>
      <vt:lpstr>Montserrat</vt:lpstr>
      <vt:lpstr>Trebuchet MS</vt:lpstr>
      <vt:lpstr>Verdana</vt:lpstr>
      <vt:lpstr>Wingdings</vt:lpstr>
      <vt:lpstr>Θέμα66</vt:lpstr>
      <vt:lpstr>Τα Ελληνικά κράτη:  Τραπεζούς -  Ήπειρος - Νίκαια</vt:lpstr>
      <vt:lpstr>ΕΙΣΑΓΩΓΙΚΑ</vt:lpstr>
      <vt:lpstr>Παρουσίαση του PowerPoint</vt:lpstr>
      <vt:lpstr>Τα Λατινικά κράτη και η αντίσταση των Ελλήνων</vt:lpstr>
      <vt:lpstr> Τα Λατινικά κράτη και η αντίσταση των Ελλήνων  </vt:lpstr>
      <vt:lpstr>Παρουσίαση του PowerPoint</vt:lpstr>
      <vt:lpstr>Παρουσίαση του PowerPoint</vt:lpstr>
      <vt:lpstr>Παρουσίαση του PowerPoint</vt:lpstr>
      <vt:lpstr>Παρουσίαση του PowerPoint</vt:lpstr>
      <vt:lpstr> Έλληνες και Φράγκοι  </vt:lpstr>
      <vt:lpstr>Παρουσίαση του PowerPoint</vt:lpstr>
      <vt:lpstr>Παρουσίαση του PowerPoint</vt:lpstr>
      <vt:lpstr>Παρουσίαση του PowerPoint</vt:lpstr>
      <vt:lpstr>                                 Τα Ελληνικά κράτη : Τραπεζούς, Ήπειρος, Νίκαια                           α. Η Αυτοκρατορία της Τραπεζούντας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 Το κράτος της Ηπείρου </vt:lpstr>
      <vt:lpstr>Παρουσίαση του PowerPoint</vt:lpstr>
      <vt:lpstr>Παρουσίαση του PowerPoint</vt:lpstr>
      <vt:lpstr>Παρουσίαση του PowerPoint</vt:lpstr>
      <vt:lpstr>Παρουσίαση του PowerPoint</vt:lpstr>
      <vt:lpstr>Γ. Η Αυτοκρατορία της Νίκαιας και     η ανασύσταση της Βυζαντινής Αυτοκρατορίας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Τα Ελληνικά κράτη:  Τραπεζούς -  Ήπειρος - Νίκαια</dc:title>
  <dc:creator>Iliana Kouvatsou</dc:creator>
  <cp:lastModifiedBy>Iliana Kouvatsou</cp:lastModifiedBy>
  <cp:revision>25</cp:revision>
  <dcterms:created xsi:type="dcterms:W3CDTF">2021-03-14T19:39:59Z</dcterms:created>
  <dcterms:modified xsi:type="dcterms:W3CDTF">2021-03-15T20:41:56Z</dcterms:modified>
</cp:coreProperties>
</file>