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FC37A4-10A2-453B-97E1-21423E168C19}" type="datetimeFigureOut">
              <a:rPr lang="el-GR" smtClean="0"/>
              <a:t>18/5/2024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AFCA8-DB49-4622-9548-C374C71D4D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4087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D6E-7AD8-445D-914C-5C3333FC7909}" type="datetimeFigureOut">
              <a:rPr lang="el-GR" smtClean="0"/>
              <a:t>18/5/2024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564B-1E3A-4F89-9C3B-D488DD16B3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438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D6E-7AD8-445D-914C-5C3333FC7909}" type="datetimeFigureOut">
              <a:rPr lang="el-GR" smtClean="0"/>
              <a:t>18/5/2024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564B-1E3A-4F89-9C3B-D488DD16B3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2752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D6E-7AD8-445D-914C-5C3333FC7909}" type="datetimeFigureOut">
              <a:rPr lang="el-GR" smtClean="0"/>
              <a:t>18/5/2024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564B-1E3A-4F89-9C3B-D488DD16B3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665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D6E-7AD8-445D-914C-5C3333FC7909}" type="datetimeFigureOut">
              <a:rPr lang="el-GR" smtClean="0"/>
              <a:t>18/5/2024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564B-1E3A-4F89-9C3B-D488DD16B3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9739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D6E-7AD8-445D-914C-5C3333FC7909}" type="datetimeFigureOut">
              <a:rPr lang="el-GR" smtClean="0"/>
              <a:t>18/5/2024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564B-1E3A-4F89-9C3B-D488DD16B3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9664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D6E-7AD8-445D-914C-5C3333FC7909}" type="datetimeFigureOut">
              <a:rPr lang="el-GR" smtClean="0"/>
              <a:t>18/5/2024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564B-1E3A-4F89-9C3B-D488DD16B3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0926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D6E-7AD8-445D-914C-5C3333FC7909}" type="datetimeFigureOut">
              <a:rPr lang="el-GR" smtClean="0"/>
              <a:t>18/5/2024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564B-1E3A-4F89-9C3B-D488DD16B3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7810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D6E-7AD8-445D-914C-5C3333FC7909}" type="datetimeFigureOut">
              <a:rPr lang="el-GR" smtClean="0"/>
              <a:t>18/5/2024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564B-1E3A-4F89-9C3B-D488DD16B3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35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D6E-7AD8-445D-914C-5C3333FC7909}" type="datetimeFigureOut">
              <a:rPr lang="el-GR" smtClean="0"/>
              <a:t>18/5/2024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564B-1E3A-4F89-9C3B-D488DD16B3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4069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D6E-7AD8-445D-914C-5C3333FC7909}" type="datetimeFigureOut">
              <a:rPr lang="el-GR" smtClean="0"/>
              <a:t>18/5/2024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564B-1E3A-4F89-9C3B-D488DD16B3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3815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D6E-7AD8-445D-914C-5C3333FC7909}" type="datetimeFigureOut">
              <a:rPr lang="el-GR" smtClean="0"/>
              <a:t>18/5/2024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564B-1E3A-4F89-9C3B-D488DD16B3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0205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47000">
              <a:schemeClr val="accent1">
                <a:tint val="66000"/>
                <a:satMod val="160000"/>
              </a:schemeClr>
            </a:gs>
            <a:gs pos="8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05D6E-7AD8-445D-914C-5C3333FC7909}" type="datetimeFigureOut">
              <a:rPr lang="el-GR" smtClean="0"/>
              <a:t>18/5/2024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5564B-1E3A-4F89-9C3B-D488DD16B3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439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47000">
              <a:schemeClr val="accent1">
                <a:tint val="66000"/>
                <a:satMod val="160000"/>
              </a:schemeClr>
            </a:gs>
            <a:gs pos="8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91" t="22619" r="51921" b="12699"/>
          <a:stretch/>
        </p:blipFill>
        <p:spPr bwMode="auto">
          <a:xfrm>
            <a:off x="1619672" y="-13980"/>
            <a:ext cx="5832648" cy="688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8136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464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/>
              <a:t>Οι </a:t>
            </a:r>
            <a:r>
              <a:rPr lang="el-GR" sz="2400" b="1" dirty="0">
                <a:solidFill>
                  <a:srgbClr val="FF0000"/>
                </a:solidFill>
              </a:rPr>
              <a:t>τιμές</a:t>
            </a:r>
            <a:r>
              <a:rPr lang="el-GR" sz="2400" b="1" dirty="0"/>
              <a:t> που μπορεί να πάρει μια </a:t>
            </a:r>
            <a:r>
              <a:rPr lang="el-GR" sz="2400" b="1" dirty="0" smtClean="0"/>
              <a:t>έκφραση (π.χ. </a:t>
            </a:r>
            <a:r>
              <a:rPr lang="el-GR" sz="2400" b="1" dirty="0" smtClean="0">
                <a:solidFill>
                  <a:srgbClr val="FF0000"/>
                </a:solidFill>
              </a:rPr>
              <a:t>αρ</a:t>
            </a:r>
            <a:r>
              <a:rPr lang="el-GR" sz="2400" b="1" dirty="0" smtClean="0"/>
              <a:t>):</a:t>
            </a:r>
          </a:p>
          <a:p>
            <a:pPr marL="0" indent="0">
              <a:buNone/>
            </a:pPr>
            <a:r>
              <a:rPr lang="el-GR" sz="2400" b="1" dirty="0" smtClean="0"/>
              <a:t>				ΕΠΙΛΕΞΕ </a:t>
            </a:r>
            <a:r>
              <a:rPr lang="el-GR" sz="2400" b="1" dirty="0" smtClean="0">
                <a:solidFill>
                  <a:srgbClr val="FF0000"/>
                </a:solidFill>
              </a:rPr>
              <a:t>αρ</a:t>
            </a:r>
            <a:endParaRPr lang="el-GR" sz="2400" b="1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διακριτές τιμές 			</a:t>
            </a:r>
            <a:r>
              <a:rPr lang="el-GR" sz="2400" b="1" dirty="0" smtClean="0"/>
              <a:t>ΠΕΡΙΠΤΩΣΗ </a:t>
            </a:r>
            <a:r>
              <a:rPr lang="el-GR" sz="2400" b="1" dirty="0" smtClean="0">
                <a:solidFill>
                  <a:srgbClr val="FF0000"/>
                </a:solidFill>
              </a:rPr>
              <a:t>3,6,9</a:t>
            </a:r>
          </a:p>
          <a:p>
            <a:pPr marL="0" indent="0">
              <a:buNone/>
            </a:pPr>
            <a:r>
              <a:rPr lang="el-GR" sz="2400" b="1" dirty="0" smtClean="0"/>
              <a:t>					(</a:t>
            </a:r>
            <a:r>
              <a:rPr lang="el-GR" sz="2400" b="1" dirty="0" err="1" smtClean="0">
                <a:solidFill>
                  <a:srgbClr val="FF0000"/>
                </a:solidFill>
              </a:rPr>
              <a:t>αρ=3</a:t>
            </a:r>
            <a:r>
              <a:rPr lang="el-GR" sz="2400" b="1" dirty="0" smtClean="0">
                <a:solidFill>
                  <a:srgbClr val="FF0000"/>
                </a:solidFill>
              </a:rPr>
              <a:t>  Ή αρ=6  Ή</a:t>
            </a:r>
            <a:r>
              <a:rPr lang="el-GR" sz="2400" b="1" dirty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αρ=9</a:t>
            </a:r>
            <a:r>
              <a:rPr lang="el-GR" sz="2400" b="1" dirty="0" smtClean="0"/>
              <a:t>)</a:t>
            </a:r>
          </a:p>
          <a:p>
            <a:pPr marL="0" indent="0">
              <a:buNone/>
            </a:pPr>
            <a:endParaRPr lang="el-GR" sz="2400" b="1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περιοχή </a:t>
            </a:r>
            <a:r>
              <a:rPr lang="el-GR" sz="2400" b="1" dirty="0">
                <a:solidFill>
                  <a:srgbClr val="FF0000"/>
                </a:solidFill>
              </a:rPr>
              <a:t>τιμών </a:t>
            </a:r>
            <a:r>
              <a:rPr lang="el-GR" sz="2400" b="1" dirty="0" smtClean="0">
                <a:solidFill>
                  <a:srgbClr val="FF0000"/>
                </a:solidFill>
              </a:rPr>
              <a:t>από … έως 	</a:t>
            </a:r>
            <a:r>
              <a:rPr lang="el-GR" sz="2400" b="1" dirty="0" smtClean="0"/>
              <a:t>ΠΕΡΙΠΤΩΣΗ </a:t>
            </a:r>
            <a:r>
              <a:rPr lang="el-GR" sz="2400" b="1" dirty="0" smtClean="0">
                <a:solidFill>
                  <a:srgbClr val="FF0000"/>
                </a:solidFill>
              </a:rPr>
              <a:t>3…9</a:t>
            </a:r>
          </a:p>
          <a:p>
            <a:pPr marL="0" indent="0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					</a:t>
            </a:r>
            <a:r>
              <a:rPr lang="el-GR" sz="2400" b="1" dirty="0" smtClean="0"/>
              <a:t>(</a:t>
            </a:r>
            <a:r>
              <a:rPr lang="el-GR" sz="2400" b="1" dirty="0" smtClean="0">
                <a:solidFill>
                  <a:srgbClr val="FF0000"/>
                </a:solidFill>
              </a:rPr>
              <a:t>3&lt;= αρ &lt;=9</a:t>
            </a:r>
            <a:r>
              <a:rPr lang="el-GR" sz="2400" b="1" dirty="0" smtClean="0"/>
              <a:t>)</a:t>
            </a:r>
          </a:p>
          <a:p>
            <a:pPr marL="0" indent="0">
              <a:buNone/>
            </a:pPr>
            <a:endParaRPr lang="el-GR" sz="2400" b="1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να </a:t>
            </a:r>
            <a:r>
              <a:rPr lang="el-GR" sz="2400" b="1" dirty="0">
                <a:solidFill>
                  <a:srgbClr val="FF0000"/>
                </a:solidFill>
              </a:rPr>
              <a:t>υπακούν σε μια </a:t>
            </a:r>
            <a:r>
              <a:rPr lang="el-GR" sz="2400" b="1" dirty="0" smtClean="0">
                <a:solidFill>
                  <a:srgbClr val="FF0000"/>
                </a:solidFill>
              </a:rPr>
              <a:t>συνθήκη	</a:t>
            </a:r>
            <a:r>
              <a:rPr lang="el-GR" sz="2400" b="1" dirty="0"/>
              <a:t>ΠΕΡΙΠΤΩΣΗ </a:t>
            </a:r>
            <a:r>
              <a:rPr lang="el-GR" sz="2400" b="1" dirty="0" smtClean="0">
                <a:solidFill>
                  <a:srgbClr val="FF0000"/>
                </a:solidFill>
              </a:rPr>
              <a:t>&lt;= 9</a:t>
            </a:r>
          </a:p>
          <a:p>
            <a:pPr marL="0" indent="0">
              <a:buNone/>
            </a:pPr>
            <a:r>
              <a:rPr lang="el-GR" sz="2400" b="1" dirty="0" smtClean="0"/>
              <a:t>					(</a:t>
            </a:r>
            <a:r>
              <a:rPr lang="el-GR" sz="2400" b="1" dirty="0" smtClean="0">
                <a:solidFill>
                  <a:srgbClr val="FF0000"/>
                </a:solidFill>
              </a:rPr>
              <a:t>αρ </a:t>
            </a:r>
            <a:r>
              <a:rPr lang="el-GR" sz="2400" b="1" dirty="0">
                <a:solidFill>
                  <a:srgbClr val="FF0000"/>
                </a:solidFill>
              </a:rPr>
              <a:t>&lt;=9</a:t>
            </a:r>
            <a:r>
              <a:rPr lang="el-GR" sz="2400" b="1" dirty="0" smtClean="0"/>
              <a:t>)</a:t>
            </a:r>
            <a:endParaRPr lang="el-GR" sz="2400" b="1" dirty="0"/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/>
        </p:nvSpPr>
        <p:spPr>
          <a:xfrm>
            <a:off x="395536" y="260648"/>
            <a:ext cx="8424936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l-G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λίστα_τιμών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 είναι:</a:t>
            </a:r>
            <a:endParaRPr lang="el-G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Κουμπί ενέργειας: Κεντρική σελίδα 4">
            <a:hlinkClick r:id="rId2" action="ppaction://hlinksldjump" highlightClick="1"/>
          </p:cNvPr>
          <p:cNvSpPr/>
          <p:nvPr/>
        </p:nvSpPr>
        <p:spPr>
          <a:xfrm>
            <a:off x="7164288" y="5290298"/>
            <a:ext cx="1368152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Αριστερό βέλος 7">
            <a:hlinkClick r:id="" action="ppaction://hlinkshowjump?jump=lastslideviewed"/>
          </p:cNvPr>
          <p:cNvSpPr/>
          <p:nvPr/>
        </p:nvSpPr>
        <p:spPr>
          <a:xfrm>
            <a:off x="596485" y="5697252"/>
            <a:ext cx="1800200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ΠΙΣΩ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Κουμπί ενέργειας: Τέλος 8">
            <a:hlinkClick r:id="" action="ppaction://hlinkshowjump?jump=endshow" highlightClick="1"/>
          </p:cNvPr>
          <p:cNvSpPr/>
          <p:nvPr/>
        </p:nvSpPr>
        <p:spPr>
          <a:xfrm>
            <a:off x="5508104" y="5966168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7487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4" t="24944" r="36614" b="19699"/>
          <a:stretch/>
        </p:blipFill>
        <p:spPr bwMode="auto">
          <a:xfrm>
            <a:off x="1763688" y="1268760"/>
            <a:ext cx="5402489" cy="4049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Κουμπί ενέργειας: Κεντρική σελίδα 4">
            <a:hlinkClick r:id="rId3" action="ppaction://hlinksldjump" highlightClick="1"/>
          </p:cNvPr>
          <p:cNvSpPr/>
          <p:nvPr/>
        </p:nvSpPr>
        <p:spPr>
          <a:xfrm>
            <a:off x="7164288" y="5290298"/>
            <a:ext cx="1368152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Τίτλος 1"/>
          <p:cNvSpPr txBox="1">
            <a:spLocks/>
          </p:cNvSpPr>
          <p:nvPr/>
        </p:nvSpPr>
        <p:spPr>
          <a:xfrm>
            <a:off x="576599" y="1787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ΛΟΓΙΚΟ ΔΙΑΓΡΑΜΜΑ ΣΥΝΘΕΤΗΣ ΕΠΙΛΟΓΗΣ</a:t>
            </a:r>
            <a:endParaRPr lang="el-GR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Αριστερό βέλος 8">
            <a:hlinkClick r:id="" action="ppaction://hlinkshowjump?jump=lastslideviewed"/>
          </p:cNvPr>
          <p:cNvSpPr/>
          <p:nvPr/>
        </p:nvSpPr>
        <p:spPr>
          <a:xfrm>
            <a:off x="596485" y="5697252"/>
            <a:ext cx="1800200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ΠΙΣΩ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Κουμπί ενέργειας: Τέλος 9">
            <a:hlinkClick r:id="" action="ppaction://hlinkshowjump?jump=endshow" highlightClick="1"/>
          </p:cNvPr>
          <p:cNvSpPr/>
          <p:nvPr/>
        </p:nvSpPr>
        <p:spPr>
          <a:xfrm>
            <a:off x="5508104" y="5966168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8841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5" t="8532" r="46932" b="8928"/>
          <a:stretch/>
        </p:blipFill>
        <p:spPr bwMode="auto">
          <a:xfrm>
            <a:off x="1954498" y="908720"/>
            <a:ext cx="4921758" cy="4866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Κουμπί ενέργειας: Κεντρική σελίδα 4">
            <a:hlinkClick r:id="rId3" action="ppaction://hlinksldjump" highlightClick="1"/>
          </p:cNvPr>
          <p:cNvSpPr/>
          <p:nvPr/>
        </p:nvSpPr>
        <p:spPr>
          <a:xfrm>
            <a:off x="7164288" y="5290298"/>
            <a:ext cx="1368152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ρθογώνιο 3"/>
          <p:cNvSpPr/>
          <p:nvPr/>
        </p:nvSpPr>
        <p:spPr>
          <a:xfrm>
            <a:off x="395536" y="188640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ΛΟΓΙΚΟ ΔΙΑΓΡΑΜΜΑ </a:t>
            </a:r>
            <a:r>
              <a:rPr lang="el-G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ΠΟΛΛΑΠΛΗΣ ΕΠΙΛΟΓΗΣ /  ΕΠΙΛΕΞΕ</a:t>
            </a:r>
            <a:endParaRPr lang="el-GR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Αριστερό βέλος 8">
            <a:hlinkClick r:id="" action="ppaction://hlinkshowjump?jump=lastslideviewed"/>
          </p:cNvPr>
          <p:cNvSpPr/>
          <p:nvPr/>
        </p:nvSpPr>
        <p:spPr>
          <a:xfrm>
            <a:off x="596485" y="5697252"/>
            <a:ext cx="1800200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ΠΙΣΩ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Κουμπί ενέργειας: Τέλος 9">
            <a:hlinkClick r:id="" action="ppaction://hlinkshowjump?jump=endshow" highlightClick="1"/>
          </p:cNvPr>
          <p:cNvSpPr/>
          <p:nvPr/>
        </p:nvSpPr>
        <p:spPr>
          <a:xfrm>
            <a:off x="5508104" y="5966168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7678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/>
          </a:bodyPr>
          <a:lstStyle/>
          <a:p>
            <a:r>
              <a:rPr lang="el-GR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δομή επιλογής υλοποιείται στη ΓΛΩΣΣΑ με: </a:t>
            </a:r>
            <a:endParaRPr lang="el-GR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hlinkClick r:id="" action="ppaction://hlinkshowjump?jump=nextslide"/>
          </p:cNvPr>
          <p:cNvSpPr txBox="1"/>
          <p:nvPr/>
        </p:nvSpPr>
        <p:spPr>
          <a:xfrm>
            <a:off x="1403648" y="3143837"/>
            <a:ext cx="2160240" cy="95410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την εντολή ΑΝ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5436096" y="3143837"/>
            <a:ext cx="2160240" cy="95410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την εντολή ΕΠΙΛΕΞΕ</a:t>
            </a:r>
          </a:p>
        </p:txBody>
      </p:sp>
      <p:sp>
        <p:nvSpPr>
          <p:cNvPr id="7" name="Αριστερό βέλος 6">
            <a:hlinkClick r:id="" action="ppaction://hlinkshowjump?jump=lastslideviewed"/>
          </p:cNvPr>
          <p:cNvSpPr/>
          <p:nvPr/>
        </p:nvSpPr>
        <p:spPr>
          <a:xfrm>
            <a:off x="683568" y="5426108"/>
            <a:ext cx="1800200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ΠΙΣΩ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Κουμπί ενέργειας: Τέλος 7">
            <a:hlinkClick r:id="" action="ppaction://hlinkshowjump?jump=endshow" highlightClick="1"/>
          </p:cNvPr>
          <p:cNvSpPr/>
          <p:nvPr/>
        </p:nvSpPr>
        <p:spPr>
          <a:xfrm>
            <a:off x="5595187" y="5695024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011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" action="ppaction://hlinkshowjump?jump=nextslide"/>
          </p:cNvPr>
          <p:cNvSpPr txBox="1"/>
          <p:nvPr/>
        </p:nvSpPr>
        <p:spPr>
          <a:xfrm>
            <a:off x="1475656" y="1412776"/>
            <a:ext cx="2592288" cy="80021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ΑΠΛΗ ΕΠΙΛΟΓΗ</a:t>
            </a:r>
          </a:p>
          <a:p>
            <a:pPr algn="ctr"/>
            <a:endParaRPr lang="el-GR" dirty="0"/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1475656" y="2708920"/>
            <a:ext cx="3240360" cy="80021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ΣΥΝΘΕΤΗ ΕΠΙΛΟΓΗ</a:t>
            </a:r>
          </a:p>
          <a:p>
            <a:endParaRPr lang="el-GR" dirty="0"/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1475656" y="4005064"/>
            <a:ext cx="3456384" cy="95410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2800" b="1" dirty="0" smtClean="0"/>
              <a:t>ΠΟΛΛΑΠΛΗ ΕΠΙΛΟΓΗ</a:t>
            </a:r>
          </a:p>
          <a:p>
            <a:endParaRPr lang="el-GR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601524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Η εντολή ΑΝ εμφανίζεται με τρεις διαφορετικές μορφές:</a:t>
            </a:r>
            <a:endParaRPr lang="el-GR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Κουμπί ενέργειας: Κεντρική σελίδα 8">
            <a:hlinkClick r:id="rId4" action="ppaction://hlinksldjump" highlightClick="1"/>
          </p:cNvPr>
          <p:cNvSpPr/>
          <p:nvPr/>
        </p:nvSpPr>
        <p:spPr>
          <a:xfrm>
            <a:off x="7164288" y="5290298"/>
            <a:ext cx="1368152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Αριστερό βέλος 10">
            <a:hlinkClick r:id="" action="ppaction://hlinkshowjump?jump=lastslideviewed"/>
          </p:cNvPr>
          <p:cNvSpPr/>
          <p:nvPr/>
        </p:nvSpPr>
        <p:spPr>
          <a:xfrm>
            <a:off x="596485" y="5697252"/>
            <a:ext cx="1800200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ΠΙΣΩ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Κουμπί ενέργειας: Τέλος 11">
            <a:hlinkClick r:id="" action="ppaction://hlinkshowjump?jump=endshow" highlightClick="1"/>
          </p:cNvPr>
          <p:cNvSpPr/>
          <p:nvPr/>
        </p:nvSpPr>
        <p:spPr>
          <a:xfrm>
            <a:off x="5508104" y="5966168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6215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412776"/>
            <a:ext cx="3168352" cy="30243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sz="3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Σύνταξη</a:t>
            </a:r>
          </a:p>
          <a:p>
            <a:pPr marL="0" indent="0">
              <a:buNone/>
            </a:pPr>
            <a:endParaRPr lang="el-GR" sz="3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 συνθήκη ΤΟΤΕ</a:t>
            </a:r>
          </a:p>
          <a:p>
            <a:pPr marL="0" indent="0">
              <a:buNone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εντολή-1</a:t>
            </a:r>
          </a:p>
          <a:p>
            <a:pPr marL="0" indent="0">
              <a:buNone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εντολή-2</a:t>
            </a:r>
          </a:p>
          <a:p>
            <a:pPr marL="0" indent="0">
              <a:buNone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...</a:t>
            </a:r>
          </a:p>
          <a:p>
            <a:pPr marL="0" indent="0">
              <a:buNone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εντολή-ν</a:t>
            </a:r>
          </a:p>
          <a:p>
            <a:pPr marL="0" indent="0">
              <a:buNone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ΤΕΛΟΣ_ΑΝ</a:t>
            </a:r>
          </a:p>
          <a:p>
            <a:pPr marL="0" indent="0">
              <a:buNone/>
            </a:pP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Τίτλος 3"/>
          <p:cNvSpPr txBox="1">
            <a:spLocks noGrp="1"/>
          </p:cNvSpPr>
          <p:nvPr>
            <p:ph type="title"/>
          </p:nvPr>
        </p:nvSpPr>
        <p:spPr>
          <a:xfrm>
            <a:off x="457200" y="332656"/>
            <a:ext cx="8229600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ΑΠΛΗ ΕΠΙΛΟΓΗ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1880" y="1340767"/>
            <a:ext cx="5328592" cy="240065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Παράδειγμα</a:t>
            </a:r>
          </a:p>
          <a:p>
            <a:endParaRPr lang="el-G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 αριθμός &gt; 0  ΤΟΤΕ</a:t>
            </a:r>
          </a:p>
          <a:p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ΓΡΑΨΕ </a:t>
            </a:r>
            <a:r>
              <a:rPr lang="el-GR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ʽΟ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αριθμός είναι </a:t>
            </a:r>
            <a:r>
              <a:rPr lang="el-GR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θετικόςʼ</a:t>
            </a:r>
            <a:endParaRPr lang="el-G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l-GR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Πλήθος_θετικών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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Πλήθος_θετικών+1</a:t>
            </a:r>
          </a:p>
          <a:p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ΤΕΛΟΣ_ΑΝ</a:t>
            </a:r>
          </a:p>
          <a:p>
            <a:endParaRPr lang="el-GR" dirty="0"/>
          </a:p>
        </p:txBody>
      </p:sp>
      <p:sp>
        <p:nvSpPr>
          <p:cNvPr id="9" name="Κουμπί ενέργειας: Κεντρική σελίδα 8">
            <a:hlinkClick r:id="rId2" action="ppaction://hlinksldjump" highlightClick="1"/>
          </p:cNvPr>
          <p:cNvSpPr/>
          <p:nvPr/>
        </p:nvSpPr>
        <p:spPr>
          <a:xfrm>
            <a:off x="7164288" y="5290298"/>
            <a:ext cx="1368152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>
            <a:hlinkClick r:id="" action="ppaction://hlinkshowjump?jump=nextslide"/>
          </p:cNvPr>
          <p:cNvSpPr txBox="1"/>
          <p:nvPr/>
        </p:nvSpPr>
        <p:spPr>
          <a:xfrm>
            <a:off x="3779912" y="5651208"/>
            <a:ext cx="1728192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ΛΟΓΙΚΟ ΔΙΑΓΡΑΜΜΑ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Αριστερό βέλος 11">
            <a:hlinkClick r:id="" action="ppaction://hlinkshowjump?jump=lastslideviewed"/>
          </p:cNvPr>
          <p:cNvSpPr/>
          <p:nvPr/>
        </p:nvSpPr>
        <p:spPr>
          <a:xfrm>
            <a:off x="884517" y="5445224"/>
            <a:ext cx="1800200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ΠΙΣΩ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Κουμπί ενέργειας: Τέλος 12">
            <a:hlinkClick r:id="" action="ppaction://hlinkshowjump?jump=endshow" highlightClick="1"/>
          </p:cNvPr>
          <p:cNvSpPr/>
          <p:nvPr/>
        </p:nvSpPr>
        <p:spPr>
          <a:xfrm>
            <a:off x="5868144" y="5714140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7548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ΛΟΓΙΚΟ ΔΙΑΓΡΑΜΜΑ ΑΠΛΗΣ ΕΠΙΛΟΓΗΣ</a:t>
            </a:r>
            <a:endParaRPr lang="el-G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0" t="14341" r="53929" b="44574"/>
          <a:stretch/>
        </p:blipFill>
        <p:spPr bwMode="auto">
          <a:xfrm>
            <a:off x="1187624" y="1340768"/>
            <a:ext cx="6479902" cy="415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Κουμπί ενέργειας: Κεντρική σελίδα 5">
            <a:hlinkClick r:id="rId3" action="ppaction://hlinksldjump" highlightClick="1"/>
          </p:cNvPr>
          <p:cNvSpPr/>
          <p:nvPr/>
        </p:nvSpPr>
        <p:spPr>
          <a:xfrm>
            <a:off x="7164288" y="5290298"/>
            <a:ext cx="1368152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Αριστερό βέλος 8">
            <a:hlinkClick r:id="" action="ppaction://hlinkshowjump?jump=lastslideviewed"/>
          </p:cNvPr>
          <p:cNvSpPr/>
          <p:nvPr/>
        </p:nvSpPr>
        <p:spPr>
          <a:xfrm>
            <a:off x="596485" y="5697252"/>
            <a:ext cx="1800200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ΠΙΣΩ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Κουμπί ενέργειας: Τέλος 9">
            <a:hlinkClick r:id="" action="ppaction://hlinkshowjump?jump=endshow" highlightClick="1"/>
          </p:cNvPr>
          <p:cNvSpPr/>
          <p:nvPr/>
        </p:nvSpPr>
        <p:spPr>
          <a:xfrm>
            <a:off x="5508104" y="5966168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0033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75556" y="836712"/>
            <a:ext cx="2458616" cy="41272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b="1" dirty="0" smtClean="0">
                <a:solidFill>
                  <a:srgbClr val="C00000"/>
                </a:solidFill>
              </a:rPr>
              <a:t>Σύνταξη</a:t>
            </a:r>
          </a:p>
          <a:p>
            <a:pPr marL="0" indent="0">
              <a:buNone/>
            </a:pPr>
            <a:r>
              <a:rPr lang="el-GR" sz="1800" b="1" dirty="0" smtClean="0"/>
              <a:t>ΑΝ συνθήκη ΤΟΤΕ</a:t>
            </a:r>
          </a:p>
          <a:p>
            <a:pPr marL="0" indent="0">
              <a:buNone/>
            </a:pPr>
            <a:r>
              <a:rPr lang="el-GR" sz="1800" b="1" dirty="0"/>
              <a:t> </a:t>
            </a:r>
            <a:r>
              <a:rPr lang="el-GR" sz="1800" b="1" dirty="0" smtClean="0"/>
              <a:t>    εντολή-1</a:t>
            </a:r>
          </a:p>
          <a:p>
            <a:pPr marL="0" indent="0">
              <a:buNone/>
            </a:pPr>
            <a:r>
              <a:rPr lang="el-GR" sz="1800" b="1" dirty="0"/>
              <a:t> </a:t>
            </a:r>
            <a:r>
              <a:rPr lang="el-GR" sz="1800" b="1" dirty="0" smtClean="0"/>
              <a:t>    εντολή-2</a:t>
            </a:r>
          </a:p>
          <a:p>
            <a:pPr marL="0" indent="0">
              <a:buNone/>
            </a:pPr>
            <a:r>
              <a:rPr lang="el-GR" sz="1800" b="1" dirty="0"/>
              <a:t> </a:t>
            </a:r>
            <a:r>
              <a:rPr lang="el-GR" sz="1800" b="1" dirty="0" smtClean="0"/>
              <a:t>    ...</a:t>
            </a:r>
          </a:p>
          <a:p>
            <a:pPr marL="0" indent="0">
              <a:buNone/>
            </a:pPr>
            <a:r>
              <a:rPr lang="el-GR" sz="1800" b="1" dirty="0"/>
              <a:t> </a:t>
            </a:r>
            <a:r>
              <a:rPr lang="el-GR" sz="1800" b="1" dirty="0" smtClean="0"/>
              <a:t>    εντολή-ν</a:t>
            </a:r>
          </a:p>
          <a:p>
            <a:pPr marL="0" indent="0">
              <a:buNone/>
            </a:pPr>
            <a:r>
              <a:rPr lang="el-GR" sz="1800" b="1" dirty="0" smtClean="0"/>
              <a:t>ΑΛΛΙΩΣ</a:t>
            </a:r>
          </a:p>
          <a:p>
            <a:pPr marL="0" indent="0">
              <a:buNone/>
            </a:pPr>
            <a:r>
              <a:rPr lang="el-GR" sz="1800" b="1" dirty="0"/>
              <a:t> </a:t>
            </a:r>
            <a:r>
              <a:rPr lang="el-GR" sz="1800" b="1" dirty="0" smtClean="0"/>
              <a:t>    εντολή-1</a:t>
            </a:r>
          </a:p>
          <a:p>
            <a:pPr marL="0" indent="0">
              <a:buNone/>
            </a:pPr>
            <a:r>
              <a:rPr lang="el-GR" sz="1800" b="1" dirty="0"/>
              <a:t> </a:t>
            </a:r>
            <a:r>
              <a:rPr lang="el-GR" sz="1800" b="1" dirty="0" smtClean="0"/>
              <a:t>    εντολή-2</a:t>
            </a:r>
          </a:p>
          <a:p>
            <a:pPr marL="0" indent="0">
              <a:buNone/>
            </a:pPr>
            <a:r>
              <a:rPr lang="el-GR" sz="1800" b="1" dirty="0"/>
              <a:t> </a:t>
            </a:r>
            <a:r>
              <a:rPr lang="el-GR" sz="1800" b="1" dirty="0" smtClean="0"/>
              <a:t>    ...</a:t>
            </a:r>
          </a:p>
          <a:p>
            <a:pPr marL="0" indent="0">
              <a:buNone/>
            </a:pPr>
            <a:r>
              <a:rPr lang="el-GR" sz="1800" b="1" dirty="0"/>
              <a:t> </a:t>
            </a:r>
            <a:r>
              <a:rPr lang="el-GR" sz="1800" b="1" dirty="0" smtClean="0"/>
              <a:t>    εντολή-ν</a:t>
            </a:r>
          </a:p>
          <a:p>
            <a:pPr marL="0" indent="0">
              <a:buNone/>
            </a:pPr>
            <a:r>
              <a:rPr lang="el-GR" sz="1800" b="1" dirty="0" smtClean="0"/>
              <a:t>ΤΕΛΟΣ_ΑΝ</a:t>
            </a:r>
            <a:endParaRPr lang="el-GR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1196752"/>
            <a:ext cx="5256584" cy="258532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Παράδειγμα</a:t>
            </a:r>
          </a:p>
          <a:p>
            <a:endParaRPr lang="el-GR" b="1" dirty="0" smtClean="0">
              <a:solidFill>
                <a:srgbClr val="C00000"/>
              </a:solidFill>
            </a:endParaRPr>
          </a:p>
          <a:p>
            <a:r>
              <a:rPr lang="el-GR" b="1" dirty="0" smtClean="0"/>
              <a:t>ΑΝ αριθμός &gt; 0 ΤΟΤΕ</a:t>
            </a:r>
          </a:p>
          <a:p>
            <a:r>
              <a:rPr lang="el-GR" b="1" dirty="0"/>
              <a:t> </a:t>
            </a:r>
            <a:r>
              <a:rPr lang="el-GR" b="1" dirty="0" smtClean="0"/>
              <a:t>    ΓΡΑΨΕ </a:t>
            </a:r>
            <a:r>
              <a:rPr lang="el-GR" b="1" dirty="0" err="1" smtClean="0"/>
              <a:t>ʽΟ</a:t>
            </a:r>
            <a:r>
              <a:rPr lang="el-GR" b="1" dirty="0" smtClean="0"/>
              <a:t> αριθμός είναι </a:t>
            </a:r>
            <a:r>
              <a:rPr lang="el-GR" b="1" dirty="0" err="1" smtClean="0"/>
              <a:t>θετικόςʼ</a:t>
            </a:r>
            <a:endParaRPr lang="el-GR" b="1" dirty="0" smtClean="0"/>
          </a:p>
          <a:p>
            <a:r>
              <a:rPr lang="el-GR" b="1" dirty="0" smtClean="0"/>
              <a:t>     </a:t>
            </a:r>
            <a:r>
              <a:rPr lang="el-GR" b="1" dirty="0" err="1" smtClean="0"/>
              <a:t>Πλήθος_θετικών</a:t>
            </a:r>
            <a:r>
              <a:rPr lang="el-GR" b="1" dirty="0" smtClean="0"/>
              <a:t> &lt;- Πλήθος_θετικών+1</a:t>
            </a:r>
          </a:p>
          <a:p>
            <a:r>
              <a:rPr lang="el-GR" b="1" dirty="0" smtClean="0"/>
              <a:t>ΑΛΛΙΩΣ</a:t>
            </a:r>
          </a:p>
          <a:p>
            <a:r>
              <a:rPr lang="el-GR" b="1" dirty="0" smtClean="0"/>
              <a:t>     ΓΡΑΨΕ </a:t>
            </a:r>
            <a:r>
              <a:rPr lang="el-GR" b="1" dirty="0" err="1" smtClean="0"/>
              <a:t>ʽΟ</a:t>
            </a:r>
            <a:r>
              <a:rPr lang="el-GR" b="1" dirty="0" smtClean="0"/>
              <a:t> αριθμός είναι αρνητικός ή 0ʼ</a:t>
            </a:r>
          </a:p>
          <a:p>
            <a:r>
              <a:rPr lang="el-GR" b="1" dirty="0" smtClean="0"/>
              <a:t>     </a:t>
            </a:r>
            <a:r>
              <a:rPr lang="el-GR" b="1" dirty="0" err="1" smtClean="0"/>
              <a:t>Πλήθος_μη_θετικών</a:t>
            </a:r>
            <a:r>
              <a:rPr lang="el-GR" b="1" dirty="0" smtClean="0"/>
              <a:t> &lt;- </a:t>
            </a:r>
            <a:r>
              <a:rPr lang="el-GR" b="1" dirty="0" err="1" smtClean="0"/>
              <a:t>Πλήθος_μη_θετικών</a:t>
            </a:r>
            <a:r>
              <a:rPr lang="el-GR" b="1" dirty="0" smtClean="0"/>
              <a:t> +1</a:t>
            </a:r>
          </a:p>
          <a:p>
            <a:r>
              <a:rPr lang="el-GR" b="1" dirty="0" smtClean="0"/>
              <a:t>ΤΕΛΟΣ_ΑΝ</a:t>
            </a:r>
            <a:endParaRPr lang="el-GR" b="1" dirty="0"/>
          </a:p>
        </p:txBody>
      </p:sp>
      <p:sp>
        <p:nvSpPr>
          <p:cNvPr id="6" name="Κουμπί ενέργειας: Κεντρική σελίδα 5">
            <a:hlinkClick r:id="rId2" action="ppaction://hlinksldjump" highlightClick="1"/>
          </p:cNvPr>
          <p:cNvSpPr/>
          <p:nvPr/>
        </p:nvSpPr>
        <p:spPr>
          <a:xfrm>
            <a:off x="7164288" y="5290298"/>
            <a:ext cx="1368152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3779912" y="5651208"/>
            <a:ext cx="1728192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ΛΟΓΙΚΟ ΔΙΑΓΡΑΜΜΑ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116632"/>
            <a:ext cx="871296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ΣΥΝΘΕΤΗ ΕΠΙΛΟΓΗ</a:t>
            </a:r>
          </a:p>
        </p:txBody>
      </p:sp>
      <p:sp>
        <p:nvSpPr>
          <p:cNvPr id="11" name="Αριστερό βέλος 10">
            <a:hlinkClick r:id="" action="ppaction://hlinkshowjump?jump=lastslideviewed"/>
          </p:cNvPr>
          <p:cNvSpPr/>
          <p:nvPr/>
        </p:nvSpPr>
        <p:spPr>
          <a:xfrm>
            <a:off x="956525" y="5373216"/>
            <a:ext cx="1800200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ΠΙΣΩ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Κουμπί ενέργειας: Τέλος 11">
            <a:hlinkClick r:id="" action="ppaction://hlinkshowjump?jump=endshow" highlightClick="1"/>
          </p:cNvPr>
          <p:cNvSpPr/>
          <p:nvPr/>
        </p:nvSpPr>
        <p:spPr>
          <a:xfrm>
            <a:off x="5868144" y="5642132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6787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836712"/>
            <a:ext cx="2674640" cy="445358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l-G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Σύνταξη</a:t>
            </a:r>
            <a:endParaRPr 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l-GR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 συνθήκη-1 ΤΟΤΕ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εντολή-1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εντολή-2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...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εντολή-ν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ΑΛΛΙΩΣ_ΑΝ συνθήκη-2 ΤΟΤΕ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εντολή-1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εντολή-2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...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εντολή-ν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ΑΛΛΙΩΣ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εντολή-1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εντολή-2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...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εντολή-ν</a:t>
            </a:r>
          </a:p>
          <a:p>
            <a:pPr marL="0" indent="0">
              <a:buNone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ΤΕΛΟΣ_ΑΝ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260648"/>
            <a:ext cx="842493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ΠΟΛΛΑΠΛΗ ΕΠΙΛΟΓΗ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47864" y="1052736"/>
            <a:ext cx="4608512" cy="34163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Παράδειγμα</a:t>
            </a:r>
          </a:p>
          <a:p>
            <a:endParaRPr lang="el-GR" b="1" dirty="0" smtClean="0"/>
          </a:p>
          <a:p>
            <a:r>
              <a:rPr lang="el-GR" b="1" dirty="0" smtClean="0"/>
              <a:t>ΑΝ αριθμός &gt; 0 ΤΟΤΕ</a:t>
            </a:r>
          </a:p>
          <a:p>
            <a:r>
              <a:rPr lang="el-GR" b="1" dirty="0" smtClean="0"/>
              <a:t>     ΓΡΑΨΕ </a:t>
            </a:r>
            <a:r>
              <a:rPr lang="el-GR" b="1" dirty="0" err="1" smtClean="0"/>
              <a:t>ʽΟ</a:t>
            </a:r>
            <a:r>
              <a:rPr lang="el-GR" b="1" dirty="0" smtClean="0"/>
              <a:t> αριθμός είναι </a:t>
            </a:r>
            <a:r>
              <a:rPr lang="el-GR" b="1" dirty="0" err="1" smtClean="0"/>
              <a:t>θετικόςʼ</a:t>
            </a:r>
            <a:endParaRPr lang="el-GR" b="1" dirty="0" smtClean="0"/>
          </a:p>
          <a:p>
            <a:r>
              <a:rPr lang="el-GR" b="1" dirty="0" smtClean="0"/>
              <a:t>     Πλήθος-θετικών &lt;- Πλήθος_θετικών+1</a:t>
            </a:r>
          </a:p>
          <a:p>
            <a:r>
              <a:rPr lang="el-GR" b="1" dirty="0" smtClean="0"/>
              <a:t>ΑΛΛΙΩΣ_ΑΝ αριθμός &lt;0 ΤΟΤΕ</a:t>
            </a:r>
          </a:p>
          <a:p>
            <a:r>
              <a:rPr lang="el-GR" b="1" dirty="0" smtClean="0"/>
              <a:t>     ΓΡΑΨΕ </a:t>
            </a:r>
            <a:r>
              <a:rPr lang="el-GR" b="1" dirty="0" err="1" smtClean="0"/>
              <a:t>ʽΟ</a:t>
            </a:r>
            <a:r>
              <a:rPr lang="el-GR" b="1" dirty="0" smtClean="0"/>
              <a:t> αριθμός είναι αρνητικός ʽ</a:t>
            </a:r>
          </a:p>
          <a:p>
            <a:r>
              <a:rPr lang="el-GR" b="1" dirty="0" err="1" smtClean="0"/>
              <a:t>Πλήθος_αρνητικών</a:t>
            </a:r>
            <a:r>
              <a:rPr lang="el-GR" b="1" dirty="0" smtClean="0"/>
              <a:t> &lt;- Πλήθος_ αρνητικών +1</a:t>
            </a:r>
          </a:p>
          <a:p>
            <a:r>
              <a:rPr lang="el-GR" b="1" dirty="0" smtClean="0"/>
              <a:t>     ΑΛΛΙΩΣ</a:t>
            </a:r>
          </a:p>
          <a:p>
            <a:r>
              <a:rPr lang="el-GR" b="1" dirty="0" smtClean="0"/>
              <a:t>ΓΡΑΨΕ </a:t>
            </a:r>
            <a:r>
              <a:rPr lang="el-GR" b="1" dirty="0" err="1" smtClean="0"/>
              <a:t>ʽO</a:t>
            </a:r>
            <a:r>
              <a:rPr lang="el-GR" b="1" dirty="0" smtClean="0"/>
              <a:t> αριθμός είναι 0ʼ</a:t>
            </a:r>
          </a:p>
          <a:p>
            <a:r>
              <a:rPr lang="el-GR" b="1" dirty="0" smtClean="0"/>
              <a:t>     Πλήθος_0 &lt;- Πλήθος_0 +1</a:t>
            </a:r>
          </a:p>
          <a:p>
            <a:r>
              <a:rPr lang="el-GR" b="1" dirty="0" smtClean="0"/>
              <a:t>ΤΕΛΟΣ_ΑΝ</a:t>
            </a:r>
            <a:endParaRPr lang="el-GR" b="1" dirty="0"/>
          </a:p>
        </p:txBody>
      </p:sp>
      <p:sp>
        <p:nvSpPr>
          <p:cNvPr id="6" name="Κουμπί ενέργειας: Κεντρική σελίδα 5">
            <a:hlinkClick r:id="rId2" action="ppaction://hlinksldjump" highlightClick="1"/>
          </p:cNvPr>
          <p:cNvSpPr/>
          <p:nvPr/>
        </p:nvSpPr>
        <p:spPr>
          <a:xfrm>
            <a:off x="7164288" y="5290298"/>
            <a:ext cx="1368152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3779912" y="5651208"/>
            <a:ext cx="1728192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ΛΟΓΙΚΟ ΔΙΑΓΡΑΜΜΑ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Αριστερό βέλος 9">
            <a:hlinkClick r:id="" action="ppaction://hlinkshowjump?jump=lastslideviewed"/>
          </p:cNvPr>
          <p:cNvSpPr/>
          <p:nvPr/>
        </p:nvSpPr>
        <p:spPr>
          <a:xfrm>
            <a:off x="956525" y="5445224"/>
            <a:ext cx="1800200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ΠΙΣΩ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Κουμπί ενέργειας: Τέλος 10">
            <a:hlinkClick r:id="" action="ppaction://hlinkshowjump?jump=endshow" highlightClick="1"/>
          </p:cNvPr>
          <p:cNvSpPr/>
          <p:nvPr/>
        </p:nvSpPr>
        <p:spPr>
          <a:xfrm>
            <a:off x="5868144" y="5714140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384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9168" y="908720"/>
            <a:ext cx="4690864" cy="43815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b="1" dirty="0" smtClean="0">
                <a:solidFill>
                  <a:srgbClr val="C00000"/>
                </a:solidFill>
              </a:rPr>
              <a:t>Σύνταξη</a:t>
            </a:r>
          </a:p>
          <a:p>
            <a:pPr marL="0" indent="0">
              <a:buNone/>
            </a:pPr>
            <a:endParaRPr lang="en-US" sz="22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l-GR" sz="2200" b="1" dirty="0" smtClean="0"/>
              <a:t>ΕΠΙΛΕΞΕ </a:t>
            </a:r>
            <a:endParaRPr lang="en-US" sz="2200" b="1" dirty="0" smtClean="0"/>
          </a:p>
          <a:p>
            <a:pPr marL="0" indent="0">
              <a:buNone/>
            </a:pPr>
            <a:r>
              <a:rPr lang="el-GR" sz="2200" b="1" dirty="0" smtClean="0"/>
              <a:t>	ΠΕΡΙΠΤΩΣΗ </a:t>
            </a:r>
            <a:r>
              <a:rPr lang="en-US" sz="2200" b="1" dirty="0" smtClean="0"/>
              <a:t>	</a:t>
            </a:r>
          </a:p>
          <a:p>
            <a:pPr marL="0" indent="0">
              <a:buNone/>
            </a:pPr>
            <a:r>
              <a:rPr lang="en-US" sz="2200" b="1" dirty="0"/>
              <a:t>	</a:t>
            </a:r>
            <a:r>
              <a:rPr lang="el-GR" sz="2200" b="1" dirty="0" smtClean="0"/>
              <a:t>	&lt;</a:t>
            </a:r>
            <a:r>
              <a:rPr lang="el-GR" sz="2200" b="1" dirty="0" err="1" smtClean="0"/>
              <a:t>εντολές_1</a:t>
            </a:r>
            <a:r>
              <a:rPr lang="el-GR" sz="2200" b="1" dirty="0" smtClean="0"/>
              <a:t>&gt;</a:t>
            </a:r>
          </a:p>
          <a:p>
            <a:pPr marL="0" indent="0">
              <a:buNone/>
            </a:pPr>
            <a:r>
              <a:rPr lang="el-GR" sz="2200" b="1" dirty="0" smtClean="0"/>
              <a:t> </a:t>
            </a:r>
            <a:r>
              <a:rPr lang="el-GR" sz="2200" b="1" dirty="0" smtClean="0"/>
              <a:t>	ΠΕΡΙΠΤΩΣΗ </a:t>
            </a:r>
            <a:r>
              <a:rPr lang="el-GR" sz="2000" b="1" dirty="0" smtClean="0"/>
              <a:t>&lt;</a:t>
            </a:r>
            <a:r>
              <a:rPr lang="el-GR" sz="2000" b="1" dirty="0" err="1" smtClean="0"/>
              <a:t>λίστα_τιμών_2</a:t>
            </a:r>
            <a:r>
              <a:rPr lang="el-GR" sz="2000" b="1" dirty="0" smtClean="0"/>
              <a:t>&gt;</a:t>
            </a:r>
          </a:p>
          <a:p>
            <a:pPr marL="0" indent="0">
              <a:buNone/>
            </a:pPr>
            <a:r>
              <a:rPr lang="el-GR" sz="2200" b="1" dirty="0" smtClean="0"/>
              <a:t> </a:t>
            </a:r>
            <a:r>
              <a:rPr lang="en-US" sz="2200" b="1" dirty="0" smtClean="0"/>
              <a:t>	</a:t>
            </a:r>
            <a:r>
              <a:rPr lang="el-GR" sz="2200" b="1" dirty="0" smtClean="0"/>
              <a:t>	&lt;</a:t>
            </a:r>
            <a:r>
              <a:rPr lang="el-GR" sz="2200" b="1" dirty="0" err="1" smtClean="0"/>
              <a:t>εντολές_2</a:t>
            </a:r>
            <a:r>
              <a:rPr lang="el-GR" sz="2200" b="1" dirty="0" smtClean="0"/>
              <a:t>&gt;</a:t>
            </a:r>
          </a:p>
          <a:p>
            <a:pPr marL="0" indent="0">
              <a:buNone/>
            </a:pPr>
            <a:r>
              <a:rPr lang="el-GR" sz="2200" b="1" dirty="0" smtClean="0"/>
              <a:t> </a:t>
            </a:r>
            <a:r>
              <a:rPr lang="el-GR" sz="2200" b="1" dirty="0" smtClean="0"/>
              <a:t>	......</a:t>
            </a:r>
            <a:endParaRPr lang="el-GR" sz="2200" b="1" dirty="0" smtClean="0"/>
          </a:p>
          <a:p>
            <a:pPr marL="0" indent="0">
              <a:buNone/>
            </a:pPr>
            <a:r>
              <a:rPr lang="el-GR" sz="2200" b="1" dirty="0" smtClean="0"/>
              <a:t> </a:t>
            </a:r>
            <a:r>
              <a:rPr lang="el-GR" sz="2200" b="1" dirty="0" smtClean="0"/>
              <a:t>	ΠΕΡΙΠΤΩΣΗ </a:t>
            </a:r>
            <a:r>
              <a:rPr lang="el-GR" sz="2200" b="1" dirty="0" smtClean="0"/>
              <a:t>ΑΛΛΙΩΣ</a:t>
            </a:r>
          </a:p>
          <a:p>
            <a:pPr marL="0" indent="0">
              <a:buNone/>
            </a:pPr>
            <a:r>
              <a:rPr lang="el-GR" sz="2200" b="1" dirty="0" smtClean="0"/>
              <a:t> </a:t>
            </a:r>
            <a:r>
              <a:rPr lang="en-US" sz="2200" b="1" dirty="0" smtClean="0"/>
              <a:t>	</a:t>
            </a:r>
            <a:r>
              <a:rPr lang="el-GR" sz="2200" b="1" dirty="0" smtClean="0"/>
              <a:t>	&lt;</a:t>
            </a:r>
            <a:r>
              <a:rPr lang="el-GR" sz="2200" b="1" dirty="0" err="1" smtClean="0"/>
              <a:t>εντολές_αλλιώς</a:t>
            </a:r>
            <a:r>
              <a:rPr lang="el-GR" sz="2200" b="1" dirty="0" smtClean="0"/>
              <a:t>&gt;</a:t>
            </a:r>
          </a:p>
          <a:p>
            <a:pPr marL="0" indent="0">
              <a:buNone/>
            </a:pPr>
            <a:r>
              <a:rPr lang="el-GR" sz="2200" b="1" dirty="0" smtClean="0"/>
              <a:t>ΤΕΛΟΣ_ΕΠΙΛΟΓΩΝ</a:t>
            </a:r>
            <a:endParaRPr lang="el-GR" sz="2200" b="1" dirty="0"/>
          </a:p>
        </p:txBody>
      </p:sp>
      <p:sp>
        <p:nvSpPr>
          <p:cNvPr id="4" name="Κουμπί ενέργειας: Κεντρική σελίδα 3">
            <a:hlinkClick r:id="rId2" action="ppaction://hlinksldjump" highlightClick="1"/>
          </p:cNvPr>
          <p:cNvSpPr/>
          <p:nvPr/>
        </p:nvSpPr>
        <p:spPr>
          <a:xfrm>
            <a:off x="7164288" y="5290298"/>
            <a:ext cx="1368152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3779912" y="5651208"/>
            <a:ext cx="1728192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ΛΟΓΙΚΟ ΔΙΑΓΡΑΜΜΑ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60648"/>
            <a:ext cx="842493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εντολή ΕΠΙΛΕΞΕ</a:t>
            </a:r>
          </a:p>
        </p:txBody>
      </p:sp>
      <p:sp>
        <p:nvSpPr>
          <p:cNvPr id="9" name="TextBox 8">
            <a:hlinkClick r:id="" action="ppaction://hlinkshowjump?jump=nextslide"/>
          </p:cNvPr>
          <p:cNvSpPr txBox="1"/>
          <p:nvPr/>
        </p:nvSpPr>
        <p:spPr>
          <a:xfrm>
            <a:off x="1331640" y="1722294"/>
            <a:ext cx="1368152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&lt;έκφραση&gt;</a:t>
            </a:r>
            <a:endParaRPr lang="el-G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hlinkClick r:id="rId4" action="ppaction://hlinksldjump"/>
          </p:cNvPr>
          <p:cNvSpPr txBox="1"/>
          <p:nvPr/>
        </p:nvSpPr>
        <p:spPr>
          <a:xfrm>
            <a:off x="2699792" y="2154342"/>
            <a:ext cx="1708332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l-GR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λίστα_τιμών_1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80012" y="980728"/>
            <a:ext cx="4356484" cy="44319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Παράδειγμα </a:t>
            </a:r>
            <a:endParaRPr lang="el-GR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ΕΠΙΛΕΞΕ </a:t>
            </a: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αριθμός </a:t>
            </a:r>
          </a:p>
          <a:p>
            <a:pPr>
              <a:lnSpc>
                <a:spcPct val="150000"/>
              </a:lnSpc>
            </a:pP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ΠΕΡΙΠΤΩΣΗ &gt; 0</a:t>
            </a:r>
          </a:p>
          <a:p>
            <a:pPr>
              <a:lnSpc>
                <a:spcPct val="150000"/>
              </a:lnSpc>
            </a:pP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ΓΡΑΨΕ 'Ο αριθμός είναι θετικός'</a:t>
            </a:r>
          </a:p>
          <a:p>
            <a:pPr>
              <a:lnSpc>
                <a:spcPct val="150000"/>
              </a:lnSpc>
            </a:pP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l-GR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Πλήθος_θετικών</a:t>
            </a: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&lt;-- Πλήθος_θετικών+1  </a:t>
            </a:r>
          </a:p>
          <a:p>
            <a:pPr>
              <a:lnSpc>
                <a:spcPct val="150000"/>
              </a:lnSpc>
            </a:pP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ΠΕΡΙΠΤΩΣΗ &lt;0 </a:t>
            </a:r>
          </a:p>
          <a:p>
            <a:pPr>
              <a:lnSpc>
                <a:spcPct val="150000"/>
              </a:lnSpc>
            </a:pP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ΓΡΑΨΕ 'Ο αριθμός είναι αρνητικός'</a:t>
            </a:r>
          </a:p>
          <a:p>
            <a:pPr>
              <a:lnSpc>
                <a:spcPct val="150000"/>
              </a:lnSpc>
            </a:pP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l-GR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Πλήθος_αρνητικών</a:t>
            </a: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&lt;-- </a:t>
            </a:r>
            <a:r>
              <a:rPr lang="el-GR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Πλήθος_αρνητικών</a:t>
            </a: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+1 </a:t>
            </a:r>
          </a:p>
          <a:p>
            <a:pPr>
              <a:lnSpc>
                <a:spcPct val="150000"/>
              </a:lnSpc>
            </a:pP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ΠΕΡΙΠΤΩΣΗ ΑΛΛΙΩΣ</a:t>
            </a:r>
          </a:p>
          <a:p>
            <a:pPr>
              <a:lnSpc>
                <a:spcPct val="150000"/>
              </a:lnSpc>
            </a:pP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ΓΡΑΨΕ 'O αριθμός είναι 0'</a:t>
            </a:r>
          </a:p>
          <a:p>
            <a:pPr>
              <a:lnSpc>
                <a:spcPct val="150000"/>
              </a:lnSpc>
            </a:pP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Πλήθος_0 &lt;-- Πλήθος_0 +1</a:t>
            </a:r>
          </a:p>
          <a:p>
            <a:pPr>
              <a:lnSpc>
                <a:spcPct val="150000"/>
              </a:lnSpc>
            </a:pP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ΤΕΛΟΣ_ΕΠΙΛΟΓΩΝ</a:t>
            </a:r>
          </a:p>
        </p:txBody>
      </p:sp>
      <p:sp>
        <p:nvSpPr>
          <p:cNvPr id="12" name="Αριστερό βέλος 11">
            <a:hlinkClick r:id="" action="ppaction://hlinkshowjump?jump=lastslideviewed"/>
          </p:cNvPr>
          <p:cNvSpPr/>
          <p:nvPr/>
        </p:nvSpPr>
        <p:spPr>
          <a:xfrm>
            <a:off x="956525" y="5445224"/>
            <a:ext cx="1800200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ΠΙΣΩ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Κουμπί ενέργειας: Τέλος 12">
            <a:hlinkClick r:id="" action="ppaction://hlinkshowjump?jump=endshow" highlightClick="1"/>
          </p:cNvPr>
          <p:cNvSpPr/>
          <p:nvPr/>
        </p:nvSpPr>
        <p:spPr>
          <a:xfrm>
            <a:off x="5868144" y="5714140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795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/>
              <a:t>- </a:t>
            </a:r>
            <a:r>
              <a:rPr lang="el-GR" b="1" dirty="0" smtClean="0">
                <a:solidFill>
                  <a:srgbClr val="FF0000"/>
                </a:solidFill>
              </a:rPr>
              <a:t>Μεταβλητή</a:t>
            </a:r>
            <a:r>
              <a:rPr lang="el-GR" b="1" dirty="0" smtClean="0"/>
              <a:t> 		</a:t>
            </a:r>
            <a:r>
              <a:rPr lang="en-US" b="1" dirty="0" smtClean="0"/>
              <a:t>	</a:t>
            </a:r>
            <a:r>
              <a:rPr lang="el-GR" b="1" dirty="0" smtClean="0"/>
              <a:t>ΕΠΙΛΕΞΕ </a:t>
            </a:r>
            <a:r>
              <a:rPr lang="el-GR" b="1" dirty="0" smtClean="0">
                <a:solidFill>
                  <a:srgbClr val="FF0000"/>
                </a:solidFill>
              </a:rPr>
              <a:t>αρ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b="1" dirty="0" smtClean="0"/>
              <a:t> </a:t>
            </a:r>
            <a:r>
              <a:rPr lang="el-GR" b="1" dirty="0"/>
              <a:t>- </a:t>
            </a:r>
            <a:r>
              <a:rPr lang="el-GR" b="1" dirty="0">
                <a:solidFill>
                  <a:srgbClr val="FF0000"/>
                </a:solidFill>
              </a:rPr>
              <a:t>Αριθμητική </a:t>
            </a:r>
            <a:r>
              <a:rPr lang="el-GR" b="1" dirty="0" smtClean="0">
                <a:solidFill>
                  <a:srgbClr val="FF0000"/>
                </a:solidFill>
              </a:rPr>
              <a:t>πράξη</a:t>
            </a:r>
            <a:r>
              <a:rPr lang="en-US" b="1" dirty="0" smtClean="0">
                <a:solidFill>
                  <a:srgbClr val="FF0000"/>
                </a:solidFill>
              </a:rPr>
              <a:t>		</a:t>
            </a:r>
            <a:r>
              <a:rPr lang="el-GR" b="1" dirty="0" smtClean="0"/>
              <a:t>ΕΠΙΛΕΞΕ </a:t>
            </a:r>
            <a:r>
              <a:rPr lang="el-GR" b="1" dirty="0" smtClean="0">
                <a:solidFill>
                  <a:srgbClr val="FF0000"/>
                </a:solidFill>
              </a:rPr>
              <a:t>αρ </a:t>
            </a:r>
            <a:r>
              <a:rPr lang="en-US" b="1" dirty="0" smtClean="0">
                <a:solidFill>
                  <a:srgbClr val="FF0000"/>
                </a:solidFill>
              </a:rPr>
              <a:t>DIV 2</a:t>
            </a:r>
            <a:endParaRPr lang="el-G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b="1" dirty="0" smtClean="0"/>
              <a:t> </a:t>
            </a:r>
            <a:r>
              <a:rPr lang="el-GR" b="1" dirty="0"/>
              <a:t>- </a:t>
            </a:r>
            <a:r>
              <a:rPr lang="el-GR" b="1" dirty="0">
                <a:solidFill>
                  <a:srgbClr val="FF0000"/>
                </a:solidFill>
              </a:rPr>
              <a:t>Συγκριτική </a:t>
            </a:r>
            <a:r>
              <a:rPr lang="el-GR" b="1" dirty="0" smtClean="0">
                <a:solidFill>
                  <a:srgbClr val="FF0000"/>
                </a:solidFill>
              </a:rPr>
              <a:t>πράξη</a:t>
            </a:r>
            <a:r>
              <a:rPr lang="en-US" b="1" dirty="0" smtClean="0">
                <a:solidFill>
                  <a:srgbClr val="FF0000"/>
                </a:solidFill>
              </a:rPr>
              <a:t>		</a:t>
            </a:r>
            <a:r>
              <a:rPr lang="el-GR" b="1" dirty="0" smtClean="0"/>
              <a:t>ΕΠΙΛΕΞΕ </a:t>
            </a:r>
            <a:r>
              <a:rPr lang="el-GR" b="1" dirty="0">
                <a:solidFill>
                  <a:srgbClr val="FF0000"/>
                </a:solidFill>
              </a:rPr>
              <a:t>αρ </a:t>
            </a:r>
            <a:r>
              <a:rPr lang="en-US" b="1" dirty="0">
                <a:solidFill>
                  <a:srgbClr val="FF0000"/>
                </a:solidFill>
              </a:rPr>
              <a:t>DIV </a:t>
            </a:r>
            <a:r>
              <a:rPr lang="en-US" b="1" dirty="0" smtClean="0">
                <a:solidFill>
                  <a:srgbClr val="FF0000"/>
                </a:solidFill>
              </a:rPr>
              <a:t>2=O</a:t>
            </a:r>
            <a:endParaRPr lang="el-G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/>
        </p:nvSpPr>
        <p:spPr>
          <a:xfrm>
            <a:off x="251520" y="260648"/>
            <a:ext cx="8640960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&lt;έκφραση&gt; μπορεί να είναι: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Δεξιό βέλος 4"/>
          <p:cNvSpPr/>
          <p:nvPr/>
        </p:nvSpPr>
        <p:spPr>
          <a:xfrm>
            <a:off x="2987824" y="1700808"/>
            <a:ext cx="201622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Δεξιό βέλος 5"/>
          <p:cNvSpPr/>
          <p:nvPr/>
        </p:nvSpPr>
        <p:spPr>
          <a:xfrm>
            <a:off x="4067944" y="2924944"/>
            <a:ext cx="93610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Δεξιό βέλος 6"/>
          <p:cNvSpPr/>
          <p:nvPr/>
        </p:nvSpPr>
        <p:spPr>
          <a:xfrm>
            <a:off x="3887924" y="4077072"/>
            <a:ext cx="111612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Κουμπί ενέργειας: Κεντρική σελίδα 7">
            <a:hlinkClick r:id="rId2" action="ppaction://hlinksldjump" highlightClick="1"/>
          </p:cNvPr>
          <p:cNvSpPr/>
          <p:nvPr/>
        </p:nvSpPr>
        <p:spPr>
          <a:xfrm>
            <a:off x="7164288" y="5290298"/>
            <a:ext cx="1368152" cy="13681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Αριστερό βέλος 10">
            <a:hlinkClick r:id="" action="ppaction://hlinkshowjump?jump=lastslideviewed"/>
          </p:cNvPr>
          <p:cNvSpPr/>
          <p:nvPr/>
        </p:nvSpPr>
        <p:spPr>
          <a:xfrm>
            <a:off x="596485" y="5697252"/>
            <a:ext cx="1800200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ΠΙΣΩ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Κουμπί ενέργειας: Τέλος 11">
            <a:hlinkClick r:id="" action="ppaction://hlinkshowjump?jump=endshow" highlightClick="1"/>
          </p:cNvPr>
          <p:cNvSpPr/>
          <p:nvPr/>
        </p:nvSpPr>
        <p:spPr>
          <a:xfrm>
            <a:off x="5508104" y="5966168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9596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</TotalTime>
  <Words>291</Words>
  <Application>Microsoft Office PowerPoint</Application>
  <PresentationFormat>Προβολή στην οθόνη (4:3)</PresentationFormat>
  <Paragraphs>137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Παρουσίαση του PowerPoint</vt:lpstr>
      <vt:lpstr>Η δομή επιλογής υλοποιείται στη ΓΛΩΣΣΑ με: </vt:lpstr>
      <vt:lpstr>Παρουσίαση του PowerPoint</vt:lpstr>
      <vt:lpstr>ΑΠΛΗ ΕΠΙΛΟΓΗ</vt:lpstr>
      <vt:lpstr>ΛΟΓΙΚΟ ΔΙΑΓΡΑΜΜΑ ΑΠΛΗΣ ΕΠΙΛΟΓΗΣ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ΔΟΜΕΣ ΕΠΙΛΟΓΗΣ ΣΤΗΝ ΓΛΩΣΣΟΜΑΘΕΙΑ</dc:title>
  <dc:creator>User</dc:creator>
  <cp:lastModifiedBy>User</cp:lastModifiedBy>
  <cp:revision>37</cp:revision>
  <dcterms:created xsi:type="dcterms:W3CDTF">2024-05-16T13:19:20Z</dcterms:created>
  <dcterms:modified xsi:type="dcterms:W3CDTF">2024-05-18T12:06:30Z</dcterms:modified>
</cp:coreProperties>
</file>