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1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70" d="100"/>
          <a:sy n="70" d="100"/>
        </p:scale>
        <p:origin x="72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12/1/2020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kathimerini.gr/868425/article/epikairothta/kosmos/sampat-salom-stoxasmos-kai-anapays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81194" y="873601"/>
            <a:ext cx="10993549" cy="1198907"/>
          </a:xfrm>
        </p:spPr>
        <p:txBody>
          <a:bodyPr>
            <a:normAutofit/>
          </a:bodyPr>
          <a:lstStyle/>
          <a:p>
            <a:r>
              <a:rPr lang="el-GR" sz="6000" b="1" dirty="0" err="1" smtClean="0"/>
              <a:t>Ιουδαϊσμοσ</a:t>
            </a:r>
            <a:endParaRPr lang="el-GR" sz="6000" b="1" dirty="0"/>
          </a:p>
        </p:txBody>
      </p:sp>
      <p:sp>
        <p:nvSpPr>
          <p:cNvPr id="3" name="Υπότιτλος 2"/>
          <p:cNvSpPr>
            <a:spLocks noGrp="1"/>
          </p:cNvSpPr>
          <p:nvPr>
            <p:ph type="subTitle" idx="1"/>
          </p:nvPr>
        </p:nvSpPr>
        <p:spPr>
          <a:xfrm>
            <a:off x="581194" y="2236138"/>
            <a:ext cx="10993546" cy="590321"/>
          </a:xfrm>
        </p:spPr>
        <p:txBody>
          <a:bodyPr>
            <a:normAutofit/>
          </a:bodyPr>
          <a:lstStyle/>
          <a:p>
            <a:r>
              <a:rPr lang="en-US" sz="2400" b="1" cap="none" dirty="0" smtClean="0">
                <a:latin typeface="Arial" panose="020B0604020202020204" pitchFamily="34" charset="0"/>
                <a:cs typeface="Arial" panose="020B0604020202020204" pitchFamily="34" charset="0"/>
              </a:rPr>
              <a:t>iii. </a:t>
            </a:r>
            <a:r>
              <a:rPr lang="el-GR" sz="2400" b="1" cap="none" dirty="0" smtClean="0">
                <a:latin typeface="Arial" panose="020B0604020202020204" pitchFamily="34" charset="0"/>
                <a:cs typeface="Arial" panose="020B0604020202020204" pitchFamily="34" charset="0"/>
              </a:rPr>
              <a:t>Πως πρέπει να ζουν οι άνθρωποι;  (σελ. 68 -70) </a:t>
            </a:r>
            <a:endParaRPr lang="el-GR" sz="2400" b="1" cap="none" dirty="0">
              <a:latin typeface="Arial" panose="020B0604020202020204" pitchFamily="34" charset="0"/>
              <a:cs typeface="Arial" panose="020B0604020202020204" pitchFamily="34" charset="0"/>
            </a:endParaRPr>
          </a:p>
        </p:txBody>
      </p:sp>
      <p:sp>
        <p:nvSpPr>
          <p:cNvPr id="6" name="TextBox 5"/>
          <p:cNvSpPr txBox="1"/>
          <p:nvPr/>
        </p:nvSpPr>
        <p:spPr>
          <a:xfrm>
            <a:off x="4727249" y="4587869"/>
            <a:ext cx="2896947" cy="584775"/>
          </a:xfrm>
          <a:prstGeom prst="rect">
            <a:avLst/>
          </a:prstGeom>
          <a:noFill/>
        </p:spPr>
        <p:txBody>
          <a:bodyPr wrap="none" rtlCol="0">
            <a:spAutoFit/>
          </a:bodyPr>
          <a:lstStyle/>
          <a:p>
            <a:r>
              <a:rPr lang="en-US" sz="3200" dirty="0" smtClean="0">
                <a:solidFill>
                  <a:schemeClr val="bg1"/>
                </a:solidFill>
              </a:rPr>
              <a:t>Shabbat Shalom!</a:t>
            </a:r>
            <a:endParaRPr lang="el-GR" sz="3200" dirty="0">
              <a:solidFill>
                <a:schemeClr val="bg1"/>
              </a:solidFill>
            </a:endParaRPr>
          </a:p>
        </p:txBody>
      </p:sp>
      <p:sp>
        <p:nvSpPr>
          <p:cNvPr id="7" name="Ορθογώνιο 6"/>
          <p:cNvSpPr/>
          <p:nvPr/>
        </p:nvSpPr>
        <p:spPr>
          <a:xfrm>
            <a:off x="3134073" y="3310597"/>
            <a:ext cx="6083300" cy="1569660"/>
          </a:xfrm>
          <a:prstGeom prst="rect">
            <a:avLst/>
          </a:prstGeom>
          <a:noFill/>
        </p:spPr>
        <p:txBody>
          <a:bodyPr wrap="square" lIns="91440" tIns="45720" rIns="91440" bIns="45720">
            <a:spAutoFit/>
          </a:bodyPr>
          <a:lstStyle/>
          <a:p>
            <a:pPr algn="ctr"/>
            <a:r>
              <a:rPr lang="he-IL" sz="9600" b="1" cap="none" spc="50" dirty="0">
                <a:ln w="9525" cmpd="sng">
                  <a:solidFill>
                    <a:schemeClr val="accent1"/>
                  </a:solidFill>
                  <a:prstDash val="solid"/>
                </a:ln>
                <a:solidFill>
                  <a:srgbClr val="70AD47">
                    <a:tint val="1000"/>
                  </a:srgbClr>
                </a:solidFill>
                <a:effectLst>
                  <a:glow rad="38100">
                    <a:schemeClr val="accent1">
                      <a:alpha val="40000"/>
                    </a:schemeClr>
                  </a:glow>
                  <a:reflection blurRad="6350" stA="50000" endA="300" endPos="50000" dist="60007" dir="5400000" sy="-100000" algn="bl" rotWithShape="0"/>
                </a:effectLst>
                <a:latin typeface="Bahnschrift SemiBold" panose="020B0502040204020203" pitchFamily="34" charset="0"/>
              </a:rPr>
              <a:t>שבת שלום</a:t>
            </a:r>
            <a:endParaRPr lang="el-GR" sz="9600" b="1" cap="none" spc="50" dirty="0">
              <a:ln w="9525" cmpd="sng">
                <a:solidFill>
                  <a:schemeClr val="accent1"/>
                </a:solidFill>
                <a:prstDash val="solid"/>
              </a:ln>
              <a:solidFill>
                <a:srgbClr val="70AD47">
                  <a:tint val="1000"/>
                </a:srgbClr>
              </a:solidFill>
              <a:effectLst>
                <a:glow rad="38100">
                  <a:schemeClr val="accent1">
                    <a:alpha val="40000"/>
                  </a:schemeClr>
                </a:glow>
                <a:reflection blurRad="6350" stA="50000" endA="300" endPos="50000" dist="60007" dir="5400000" sy="-100000" algn="bl" rotWithShape="0"/>
              </a:effectLst>
            </a:endParaRPr>
          </a:p>
        </p:txBody>
      </p:sp>
    </p:spTree>
    <p:extLst>
      <p:ext uri="{BB962C8B-B14F-4D97-AF65-F5344CB8AC3E}">
        <p14:creationId xmlns:p14="http://schemas.microsoft.com/office/powerpoint/2010/main" val="379475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787" y="719227"/>
            <a:ext cx="5744191" cy="2246769"/>
          </a:xfrm>
          <a:prstGeom prst="rect">
            <a:avLst/>
          </a:prstGeom>
          <a:noFill/>
        </p:spPr>
        <p:txBody>
          <a:bodyPr wrap="square" rtlCol="0">
            <a:spAutoFit/>
          </a:bodyPr>
          <a:lstStyle/>
          <a:p>
            <a:pPr algn="just"/>
            <a:r>
              <a:rPr lang="el-GR" sz="2000" dirty="0" smtClean="0"/>
              <a:t>Προσανατολισμένη </a:t>
            </a:r>
            <a:r>
              <a:rPr lang="el-GR" sz="2000" dirty="0"/>
              <a:t>προς την Ιερουσαλήμ, στηριγμένη στον τοίχο που βρίσκεται στο βάθος και καλυμμένη με κε­ντητό παραπέτασμα, τοποθετείται </a:t>
            </a:r>
            <a:r>
              <a:rPr lang="el-GR" sz="2000" b="1" dirty="0"/>
              <a:t>η Ιερή Κιβωτός </a:t>
            </a:r>
            <a:r>
              <a:rPr lang="el-GR" sz="2000" dirty="0"/>
              <a:t>που περιέχει τους </a:t>
            </a:r>
            <a:r>
              <a:rPr lang="el-GR" sz="2000" b="1" dirty="0"/>
              <a:t>«κυλίνδρους του Νό­μου». </a:t>
            </a:r>
            <a:r>
              <a:rPr lang="el-GR" sz="2000" dirty="0"/>
              <a:t>Μπροστά στην Ιερή Κιβωτό βρίσκεται κρεμασμένη από την οροφή μια λυχνία που πα­ραμένει διαρκώς αναμμένη.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4" y="2965996"/>
            <a:ext cx="5609678" cy="3786533"/>
          </a:xfrm>
          <a:prstGeom prst="rect">
            <a:avLst/>
          </a:prstGeom>
          <a:ln>
            <a:noFill/>
          </a:ln>
          <a:effectLst>
            <a:softEdge rad="112500"/>
          </a:effectLst>
        </p:spPr>
      </p:pic>
      <p:pic>
        <p:nvPicPr>
          <p:cNvPr id="5" name="Εικόνα 4"/>
          <p:cNvPicPr>
            <a:picLocks noChangeAspect="1"/>
          </p:cNvPicPr>
          <p:nvPr/>
        </p:nvPicPr>
        <p:blipFill rotWithShape="1">
          <a:blip r:embed="rId3">
            <a:extLst>
              <a:ext uri="{28A0092B-C50C-407E-A947-70E740481C1C}">
                <a14:useLocalDpi xmlns:a14="http://schemas.microsoft.com/office/drawing/2010/main" val="0"/>
              </a:ext>
            </a:extLst>
          </a:blip>
          <a:srcRect l="12587" r="16666"/>
          <a:stretch/>
        </p:blipFill>
        <p:spPr>
          <a:xfrm>
            <a:off x="6099033" y="732875"/>
            <a:ext cx="5691115" cy="6033302"/>
          </a:xfrm>
          <a:prstGeom prst="rect">
            <a:avLst/>
          </a:prstGeom>
          <a:ln>
            <a:noFill/>
          </a:ln>
          <a:effectLst>
            <a:softEdge rad="112500"/>
          </a:effectLst>
        </p:spPr>
      </p:pic>
    </p:spTree>
    <p:extLst>
      <p:ext uri="{BB962C8B-B14F-4D97-AF65-F5344CB8AC3E}">
        <p14:creationId xmlns:p14="http://schemas.microsoft.com/office/powerpoint/2010/main" val="270795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139" y="641444"/>
            <a:ext cx="11423174" cy="1200329"/>
          </a:xfrm>
          <a:prstGeom prst="rect">
            <a:avLst/>
          </a:prstGeom>
          <a:noFill/>
        </p:spPr>
        <p:txBody>
          <a:bodyPr wrap="square" rtlCol="0">
            <a:spAutoFit/>
          </a:bodyPr>
          <a:lstStyle/>
          <a:p>
            <a:pPr algn="just"/>
            <a:r>
              <a:rPr lang="el-GR" sz="2400" dirty="0"/>
              <a:t>Στη μέση του κτιρίου της Συναγωγής ορθώνεται μια </a:t>
            </a:r>
            <a:r>
              <a:rPr lang="el-GR" sz="2400" b="1" dirty="0"/>
              <a:t>εξέδρα</a:t>
            </a:r>
            <a:r>
              <a:rPr lang="el-GR" sz="2400" dirty="0"/>
              <a:t>, από όπου δια­βάζεται η </a:t>
            </a:r>
            <a:r>
              <a:rPr lang="el-GR" sz="2400" dirty="0" err="1"/>
              <a:t>Τορά</a:t>
            </a:r>
            <a:r>
              <a:rPr lang="el-GR" sz="2400" dirty="0"/>
              <a:t>, ο Νόμος. Οι θέσεις για τους πιστούς βρίσκονται διατεταγμένες γύρω από την εξέδρα</a:t>
            </a:r>
            <a:r>
              <a:rPr lang="el-GR" sz="2400" dirty="0" smtClean="0"/>
              <a:t>.</a:t>
            </a:r>
            <a:endParaRPr lang="el-GR" sz="24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8" y="1719618"/>
            <a:ext cx="6987653" cy="4967783"/>
          </a:xfrm>
          <a:prstGeom prst="rect">
            <a:avLst/>
          </a:prstGeom>
          <a:ln>
            <a:noFill/>
          </a:ln>
          <a:effectLst>
            <a:softEdge rad="112500"/>
          </a:effectLst>
        </p:spPr>
      </p:pic>
      <p:pic>
        <p:nvPicPr>
          <p:cNvPr id="5" name="Εικόνα 4"/>
          <p:cNvPicPr>
            <a:picLocks noChangeAspect="1"/>
          </p:cNvPicPr>
          <p:nvPr/>
        </p:nvPicPr>
        <p:blipFill rotWithShape="1">
          <a:blip r:embed="rId3">
            <a:extLst>
              <a:ext uri="{28A0092B-C50C-407E-A947-70E740481C1C}">
                <a14:useLocalDpi xmlns:a14="http://schemas.microsoft.com/office/drawing/2010/main" val="0"/>
              </a:ext>
            </a:extLst>
          </a:blip>
          <a:srcRect l="4975" r="31741"/>
          <a:stretch/>
        </p:blipFill>
        <p:spPr>
          <a:xfrm>
            <a:off x="7369791" y="1446663"/>
            <a:ext cx="4335670" cy="5240738"/>
          </a:xfrm>
          <a:prstGeom prst="rect">
            <a:avLst/>
          </a:prstGeom>
          <a:ln>
            <a:noFill/>
          </a:ln>
          <a:effectLst>
            <a:softEdge rad="112500"/>
          </a:effectLst>
        </p:spPr>
      </p:pic>
    </p:spTree>
    <p:extLst>
      <p:ext uri="{BB962C8B-B14F-4D97-AF65-F5344CB8AC3E}">
        <p14:creationId xmlns:p14="http://schemas.microsoft.com/office/powerpoint/2010/main" val="81841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637" y="746251"/>
            <a:ext cx="11326405" cy="461665"/>
          </a:xfrm>
          <a:prstGeom prst="rect">
            <a:avLst/>
          </a:prstGeom>
          <a:noFill/>
        </p:spPr>
        <p:txBody>
          <a:bodyPr wrap="square" rtlCol="0">
            <a:spAutoFit/>
          </a:bodyPr>
          <a:lstStyle/>
          <a:p>
            <a:pPr algn="just"/>
            <a:r>
              <a:rPr lang="el-GR" sz="2400" dirty="0" smtClean="0"/>
              <a:t>Ειδικό </a:t>
            </a:r>
            <a:r>
              <a:rPr lang="el-GR" sz="2400" dirty="0"/>
              <a:t>μέρος της Συναγωγής είναι προορισμένο για τις γυναίκες, ο </a:t>
            </a:r>
            <a:r>
              <a:rPr lang="el-GR" sz="2400" b="1" dirty="0"/>
              <a:t>γυναικωνίτης</a:t>
            </a:r>
            <a:r>
              <a:rPr lang="el-GR" sz="2400" dirty="0"/>
              <a:t>. </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233" y="1269242"/>
            <a:ext cx="6449605" cy="5190338"/>
          </a:xfrm>
          <a:prstGeom prst="rect">
            <a:avLst/>
          </a:prstGeom>
          <a:ln>
            <a:noFill/>
          </a:ln>
          <a:effectLst>
            <a:softEdge rad="112500"/>
          </a:effectLst>
        </p:spPr>
      </p:pic>
      <p:sp>
        <p:nvSpPr>
          <p:cNvPr id="6" name="TextBox 5"/>
          <p:cNvSpPr txBox="1"/>
          <p:nvPr/>
        </p:nvSpPr>
        <p:spPr>
          <a:xfrm>
            <a:off x="504967" y="1385340"/>
            <a:ext cx="4694830" cy="1477328"/>
          </a:xfrm>
          <a:prstGeom prst="rect">
            <a:avLst/>
          </a:prstGeom>
          <a:noFill/>
        </p:spPr>
        <p:txBody>
          <a:bodyPr wrap="square" rtlCol="0">
            <a:spAutoFit/>
          </a:bodyPr>
          <a:lstStyle/>
          <a:p>
            <a:pPr algn="just"/>
            <a:r>
              <a:rPr lang="el-GR" sz="2400" dirty="0" smtClean="0"/>
              <a:t>	Τα </a:t>
            </a:r>
            <a:r>
              <a:rPr lang="el-GR" sz="2400" b="1" dirty="0"/>
              <a:t>παράθυρα</a:t>
            </a:r>
            <a:r>
              <a:rPr lang="el-GR" sz="2400" dirty="0"/>
              <a:t> της Συναγωγής είναι κυρίως </a:t>
            </a:r>
            <a:r>
              <a:rPr lang="el-GR" sz="2400" b="1" dirty="0"/>
              <a:t>βιτρό</a:t>
            </a:r>
            <a:r>
              <a:rPr lang="el-GR" sz="2400" dirty="0"/>
              <a:t> με εβραϊκές επιγραφές και ιερά σύμβολα.</a:t>
            </a:r>
          </a:p>
          <a:p>
            <a:endParaRPr lang="el-GR" dirty="0"/>
          </a:p>
        </p:txBody>
      </p:sp>
      <p:pic>
        <p:nvPicPr>
          <p:cNvPr id="7" name="Εικόνα 6"/>
          <p:cNvPicPr>
            <a:picLocks noChangeAspect="1"/>
          </p:cNvPicPr>
          <p:nvPr/>
        </p:nvPicPr>
        <p:blipFill rotWithShape="1">
          <a:blip r:embed="rId3">
            <a:extLst>
              <a:ext uri="{28A0092B-C50C-407E-A947-70E740481C1C}">
                <a14:useLocalDpi xmlns:a14="http://schemas.microsoft.com/office/drawing/2010/main" val="0"/>
              </a:ext>
            </a:extLst>
          </a:blip>
          <a:srcRect r="2426"/>
          <a:stretch/>
        </p:blipFill>
        <p:spPr>
          <a:xfrm>
            <a:off x="454926" y="2780780"/>
            <a:ext cx="4758519" cy="3657600"/>
          </a:xfrm>
          <a:prstGeom prst="rect">
            <a:avLst/>
          </a:prstGeom>
          <a:ln>
            <a:noFill/>
          </a:ln>
          <a:effectLst>
            <a:softEdge rad="112500"/>
          </a:effectLst>
        </p:spPr>
      </p:pic>
    </p:spTree>
    <p:extLst>
      <p:ext uri="{BB962C8B-B14F-4D97-AF65-F5344CB8AC3E}">
        <p14:creationId xmlns:p14="http://schemas.microsoft.com/office/powerpoint/2010/main" val="2730794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023" y="498233"/>
            <a:ext cx="11313995" cy="2616101"/>
          </a:xfrm>
          <a:prstGeom prst="rect">
            <a:avLst/>
          </a:prstGeom>
          <a:noFill/>
        </p:spPr>
        <p:txBody>
          <a:bodyPr wrap="square" rtlCol="0">
            <a:spAutoFit/>
          </a:bodyPr>
          <a:lstStyle/>
          <a:p>
            <a:pPr algn="just"/>
            <a:r>
              <a:rPr lang="el-GR" sz="2400" dirty="0"/>
              <a:t>	</a:t>
            </a:r>
            <a:r>
              <a:rPr lang="el-GR" sz="2000" dirty="0"/>
              <a:t>Τα χαρακτηριστικά σύμβολα που χρησιμοποιούνται για τη διακόσμηση του χώρου είναι </a:t>
            </a:r>
            <a:r>
              <a:rPr lang="el-GR" sz="2000" b="1" dirty="0"/>
              <a:t>οι πλάκες του Νόμου</a:t>
            </a:r>
            <a:r>
              <a:rPr lang="el-GR" sz="2000" dirty="0"/>
              <a:t>, απεικονίσεις </a:t>
            </a:r>
            <a:r>
              <a:rPr lang="el-GR" sz="2000" b="1" dirty="0"/>
              <a:t>λιονταριών</a:t>
            </a:r>
            <a:r>
              <a:rPr lang="el-GR" sz="2000" dirty="0"/>
              <a:t> (σύμβολο της φυλής του Ιούδα και χαρακτηρι­στικό δύναμης), το </a:t>
            </a:r>
            <a:r>
              <a:rPr lang="el-GR" sz="2000" b="1" dirty="0"/>
              <a:t>στέμμα</a:t>
            </a:r>
            <a:r>
              <a:rPr lang="el-GR" sz="2000" dirty="0"/>
              <a:t> (σύμβολο της Βασιλείας του Θεού) και το </a:t>
            </a:r>
            <a:r>
              <a:rPr lang="el-GR" sz="2000" b="1" dirty="0" err="1"/>
              <a:t>Μαγκέν</a:t>
            </a:r>
            <a:r>
              <a:rPr lang="el-GR" sz="2000" b="1" dirty="0"/>
              <a:t> </a:t>
            </a:r>
            <a:r>
              <a:rPr lang="el-GR" sz="2000" b="1" dirty="0" err="1"/>
              <a:t>Νταβίντ</a:t>
            </a:r>
            <a:r>
              <a:rPr lang="el-GR" sz="2000" b="1" dirty="0"/>
              <a:t> </a:t>
            </a:r>
            <a:r>
              <a:rPr lang="el-GR" sz="2000" dirty="0"/>
              <a:t>(το άστρο του Δαβίδ). Επίσης, στις Συναγωγές βρίσκουμε απομιμήσεις της </a:t>
            </a:r>
            <a:r>
              <a:rPr lang="el-GR" sz="2000" b="1" dirty="0" err="1"/>
              <a:t>Μενορά</a:t>
            </a:r>
            <a:r>
              <a:rPr lang="el-GR" sz="2000" dirty="0"/>
              <a:t>, της επτάφω­της λυχνίας που έκαιγε στην Κιβωτό της Διαθήκης, μαζί με τις πλάκες του Νόμου που δόθηκαν στην έρημο κι αργότερα μεταφέρθηκαν στον Ναό της Ιερουσαλήμ. Το φως της συμβολίζει το πνευματικό φως που θα πρέπει να φωτίζει ασταμάτητα όλη τη γη. </a:t>
            </a:r>
            <a:r>
              <a:rPr lang="el-GR" sz="2000" b="1" dirty="0"/>
              <a:t>Στις Συναγωγές δεν υπάρχουν </a:t>
            </a:r>
            <a:r>
              <a:rPr lang="el-GR" sz="2000" dirty="0"/>
              <a:t>αγάλματα, εικόνες, απεικονίσεις παραστάσεων, προσώπων ή άλλες, λόγω της ρητής απαγόρευσης </a:t>
            </a: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Οὐ</a:t>
            </a:r>
            <a:r>
              <a:rPr lang="el-GR" dirty="0">
                <a:latin typeface="Arial" panose="020B0604020202020204" pitchFamily="34" charset="0"/>
                <a:cs typeface="Arial" panose="020B0604020202020204" pitchFamily="34" charset="0"/>
              </a:rPr>
              <a:t> ποιήσεις </a:t>
            </a:r>
            <a:r>
              <a:rPr lang="el-GR" dirty="0" err="1">
                <a:latin typeface="Arial" panose="020B0604020202020204" pitchFamily="34" charset="0"/>
                <a:cs typeface="Arial" panose="020B0604020202020204" pitchFamily="34" charset="0"/>
              </a:rPr>
              <a:t>σεαυτῷ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εἴδωλον</a:t>
            </a:r>
            <a:r>
              <a:rPr lang="el-GR" dirty="0">
                <a:latin typeface="Arial" panose="020B0604020202020204" pitchFamily="34" charset="0"/>
                <a:cs typeface="Arial" panose="020B0604020202020204" pitchFamily="34" charset="0"/>
              </a:rPr>
              <a:t>...» (Εξ 20, 4­5).</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3186" y="2696001"/>
            <a:ext cx="1651380" cy="1910337"/>
          </a:xfrm>
          <a:prstGeom prst="rect">
            <a:avLst/>
          </a:prstGeom>
          <a:ln>
            <a:noFill/>
          </a:ln>
          <a:effectLst>
            <a:softEdge rad="112500"/>
          </a:effectLst>
        </p:spPr>
      </p:pic>
      <p:pic>
        <p:nvPicPr>
          <p:cNvPr id="5" name="Εικόνα 4"/>
          <p:cNvPicPr>
            <a:picLocks noChangeAspect="1"/>
          </p:cNvPicPr>
          <p:nvPr/>
        </p:nvPicPr>
        <p:blipFill rotWithShape="1">
          <a:blip r:embed="rId3">
            <a:extLst>
              <a:ext uri="{28A0092B-C50C-407E-A947-70E740481C1C}">
                <a14:useLocalDpi xmlns:a14="http://schemas.microsoft.com/office/drawing/2010/main" val="0"/>
              </a:ext>
            </a:extLst>
          </a:blip>
          <a:srcRect t="18467" b="7741"/>
          <a:stretch/>
        </p:blipFill>
        <p:spPr>
          <a:xfrm>
            <a:off x="423078" y="3114335"/>
            <a:ext cx="7900549" cy="3572052"/>
          </a:xfrm>
          <a:prstGeom prst="rect">
            <a:avLst/>
          </a:prstGeom>
          <a:ln>
            <a:noFill/>
          </a:ln>
          <a:effectLst>
            <a:softEdge rad="112500"/>
          </a:effectLst>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4571" y="4550696"/>
            <a:ext cx="3248167" cy="2162984"/>
          </a:xfrm>
          <a:prstGeom prst="rect">
            <a:avLst/>
          </a:prstGeom>
          <a:ln>
            <a:noFill/>
          </a:ln>
          <a:effectLst>
            <a:softEdge rad="112500"/>
          </a:effectLst>
        </p:spPr>
      </p:pic>
    </p:spTree>
    <p:extLst>
      <p:ext uri="{BB962C8B-B14F-4D97-AF65-F5344CB8AC3E}">
        <p14:creationId xmlns:p14="http://schemas.microsoft.com/office/powerpoint/2010/main" val="3251279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461138" y="5363571"/>
            <a:ext cx="11219070" cy="900752"/>
          </a:xfrm>
        </p:spPr>
        <p:txBody>
          <a:bodyPr>
            <a:noAutofit/>
          </a:bodyPr>
          <a:lstStyle/>
          <a:p>
            <a:pPr algn="l">
              <a:spcBef>
                <a:spcPts val="0"/>
              </a:spcBef>
              <a:spcAft>
                <a:spcPts val="0"/>
              </a:spcAft>
            </a:pPr>
            <a:r>
              <a:rPr lang="el-GR" sz="3200" b="1" dirty="0"/>
              <a:t>Ο ραβίνος (=δάσκαλος) </a:t>
            </a:r>
            <a:endParaRPr lang="el-GR" sz="3200" b="1" dirty="0" smtClean="0"/>
          </a:p>
          <a:p>
            <a:pPr algn="l">
              <a:spcBef>
                <a:spcPts val="0"/>
              </a:spcBef>
              <a:spcAft>
                <a:spcPts val="0"/>
              </a:spcAft>
            </a:pPr>
            <a:r>
              <a:rPr lang="el-GR" sz="3000" dirty="0" smtClean="0"/>
              <a:t>είναι </a:t>
            </a:r>
            <a:r>
              <a:rPr lang="el-GR" sz="3000" dirty="0"/>
              <a:t>ένας από τους κύριους λειτουργούς της </a:t>
            </a:r>
            <a:r>
              <a:rPr lang="el-GR" sz="3000" dirty="0" smtClean="0"/>
              <a:t>εβραϊκής κοινότητας</a:t>
            </a:r>
            <a:r>
              <a:rPr lang="el-GR" sz="3000" dirty="0"/>
              <a:t>.</a:t>
            </a:r>
            <a:endParaRPr lang="el-GR" sz="3000"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38" y="699448"/>
            <a:ext cx="5700215" cy="4275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016" y="685800"/>
            <a:ext cx="3900531" cy="5046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916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433" y="655092"/>
            <a:ext cx="4408228" cy="6001643"/>
          </a:xfrm>
          <a:prstGeom prst="rect">
            <a:avLst/>
          </a:prstGeom>
          <a:noFill/>
        </p:spPr>
        <p:txBody>
          <a:bodyPr wrap="square" rtlCol="0">
            <a:spAutoFit/>
          </a:bodyPr>
          <a:lstStyle/>
          <a:p>
            <a:pPr algn="just"/>
            <a:r>
              <a:rPr lang="el-GR" sz="2400" dirty="0"/>
              <a:t>Αρχικά, </a:t>
            </a:r>
            <a:r>
              <a:rPr lang="el-GR" sz="2400" b="1" dirty="0">
                <a:solidFill>
                  <a:srgbClr val="4D1434"/>
                </a:solidFill>
              </a:rPr>
              <a:t>οι ραβίνοι ήταν δάσκαλοι. </a:t>
            </a:r>
            <a:r>
              <a:rPr lang="el-GR" sz="2400" dirty="0"/>
              <a:t>Οι πιο φωτισμένοι απ’ αυτούς είχαν και δικαστικές αρμοδιότητες. Με το πέρασμα του χρόνου, οι ραβίνοι απέκτησαν και τις αρμοδιότητες του πνευματικού ηγέτη και του πρωτοστάτη των προσευχών. Μετά την καταστροφή του Ναού το 70 μ.Χ., το σώμα των ιερέων έπαψε να υφίσταται και </a:t>
            </a:r>
            <a:r>
              <a:rPr lang="el-GR" sz="2400" b="1" dirty="0">
                <a:solidFill>
                  <a:srgbClr val="4D1434"/>
                </a:solidFill>
              </a:rPr>
              <a:t>υπεύθυνοι πλέον για τις θρησκευτικές ανάγκες της κοινότητας καθώς και για την επίσημη εκπροσώπησή της ήταν οι ραβίνοι.</a:t>
            </a:r>
            <a:endParaRPr lang="el-GR" sz="2400" b="1" dirty="0">
              <a:solidFill>
                <a:srgbClr val="4D1434"/>
              </a:solidFill>
            </a:endParaRPr>
          </a:p>
        </p:txBody>
      </p:sp>
      <p:pic>
        <p:nvPicPr>
          <p:cNvPr id="3" name="Εικόνα 2"/>
          <p:cNvPicPr>
            <a:picLocks noChangeAspect="1"/>
          </p:cNvPicPr>
          <p:nvPr/>
        </p:nvPicPr>
        <p:blipFill rotWithShape="1">
          <a:blip r:embed="rId2">
            <a:extLst>
              <a:ext uri="{28A0092B-C50C-407E-A947-70E740481C1C}">
                <a14:useLocalDpi xmlns:a14="http://schemas.microsoft.com/office/drawing/2010/main" val="0"/>
              </a:ext>
            </a:extLst>
          </a:blip>
          <a:srcRect r="3874"/>
          <a:stretch/>
        </p:blipFill>
        <p:spPr>
          <a:xfrm>
            <a:off x="4804013" y="828616"/>
            <a:ext cx="6919414" cy="5551711"/>
          </a:xfrm>
          <a:prstGeom prst="rect">
            <a:avLst/>
          </a:prstGeom>
          <a:ln>
            <a:noFill/>
          </a:ln>
          <a:effectLst>
            <a:softEdge rad="112500"/>
          </a:effectLst>
        </p:spPr>
      </p:pic>
    </p:spTree>
    <p:extLst>
      <p:ext uri="{BB962C8B-B14F-4D97-AF65-F5344CB8AC3E}">
        <p14:creationId xmlns:p14="http://schemas.microsoft.com/office/powerpoint/2010/main" val="153580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a:extLst>
              <a:ext uri="{28A0092B-C50C-407E-A947-70E740481C1C}">
                <a14:useLocalDpi xmlns:a14="http://schemas.microsoft.com/office/drawing/2010/main" val="0"/>
              </a:ext>
            </a:extLst>
          </a:blip>
          <a:srcRect l="6375" t="8931" r="7656" b="6068"/>
          <a:stretch/>
        </p:blipFill>
        <p:spPr>
          <a:xfrm>
            <a:off x="4599296" y="599465"/>
            <a:ext cx="2852382" cy="2457633"/>
          </a:xfrm>
          <a:prstGeom prst="rect">
            <a:avLst/>
          </a:prstGeom>
          <a:ln>
            <a:noFill/>
          </a:ln>
          <a:effectLst>
            <a:softEdge rad="112500"/>
          </a:effectLst>
        </p:spPr>
      </p:pic>
      <p:sp>
        <p:nvSpPr>
          <p:cNvPr id="6" name="TextBox 5"/>
          <p:cNvSpPr txBox="1"/>
          <p:nvPr/>
        </p:nvSpPr>
        <p:spPr>
          <a:xfrm>
            <a:off x="8640169" y="5513695"/>
            <a:ext cx="2948051" cy="707886"/>
          </a:xfrm>
          <a:prstGeom prst="rect">
            <a:avLst/>
          </a:prstGeom>
          <a:noFill/>
        </p:spPr>
        <p:txBody>
          <a:bodyPr wrap="none" rtlCol="0">
            <a:spAutoFit/>
          </a:bodyPr>
          <a:lstStyle/>
          <a:p>
            <a:pPr algn="r"/>
            <a:r>
              <a:rPr lang="el-GR" sz="2000" b="1" dirty="0" smtClean="0">
                <a:solidFill>
                  <a:schemeClr val="bg1"/>
                </a:solidFill>
              </a:rPr>
              <a:t>Επιμέλεια παρουσίασης</a:t>
            </a:r>
          </a:p>
          <a:p>
            <a:pPr algn="r"/>
            <a:r>
              <a:rPr lang="el-GR" sz="2000" b="1" dirty="0" smtClean="0">
                <a:solidFill>
                  <a:schemeClr val="bg1"/>
                </a:solidFill>
              </a:rPr>
              <a:t>Σκλαβούνος Αντώνιος</a:t>
            </a:r>
            <a:endParaRPr lang="el-GR" sz="2000" b="1" dirty="0">
              <a:solidFill>
                <a:schemeClr val="bg1"/>
              </a:solidFill>
            </a:endParaRPr>
          </a:p>
        </p:txBody>
      </p:sp>
    </p:spTree>
    <p:extLst>
      <p:ext uri="{BB962C8B-B14F-4D97-AF65-F5344CB8AC3E}">
        <p14:creationId xmlns:p14="http://schemas.microsoft.com/office/powerpoint/2010/main" val="69517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5400" b="1" dirty="0" err="1" smtClean="0"/>
              <a:t>Σαμπατ</a:t>
            </a:r>
            <a:r>
              <a:rPr lang="el-GR" sz="5400" b="1" dirty="0" smtClean="0"/>
              <a:t> (</a:t>
            </a:r>
            <a:r>
              <a:rPr lang="he-IL" sz="5400" b="1" dirty="0" smtClean="0"/>
              <a:t>שבת</a:t>
            </a:r>
            <a:r>
              <a:rPr lang="el-GR" sz="5400" b="1" dirty="0" smtClean="0"/>
              <a:t>)</a:t>
            </a:r>
            <a:endParaRPr lang="el-GR" sz="5400" b="1" dirty="0"/>
          </a:p>
        </p:txBody>
      </p:sp>
      <p:sp>
        <p:nvSpPr>
          <p:cNvPr id="3" name="Θέση περιεχομένου 2"/>
          <p:cNvSpPr>
            <a:spLocks noGrp="1"/>
          </p:cNvSpPr>
          <p:nvPr>
            <p:ph sz="half" idx="1"/>
          </p:nvPr>
        </p:nvSpPr>
        <p:spPr>
          <a:xfrm>
            <a:off x="581192" y="2044701"/>
            <a:ext cx="7311261" cy="4698182"/>
          </a:xfrm>
        </p:spPr>
        <p:txBody>
          <a:bodyPr>
            <a:normAutofit/>
          </a:bodyPr>
          <a:lstStyle/>
          <a:p>
            <a:pPr algn="just"/>
            <a:r>
              <a:rPr lang="el-GR" sz="2000" b="1" dirty="0" err="1"/>
              <a:t>Σαμπάτ</a:t>
            </a:r>
            <a:r>
              <a:rPr lang="el-GR" sz="2000" dirty="0"/>
              <a:t> είναι η ονομασία της τελευταίας μέρας της εβδομάδας και η λέξη σημαίνει </a:t>
            </a:r>
            <a:r>
              <a:rPr lang="el-GR" sz="2000" b="1" dirty="0"/>
              <a:t>«διακόπτω την εργασία». </a:t>
            </a:r>
            <a:r>
              <a:rPr lang="el-GR" sz="2000" dirty="0"/>
              <a:t>Το </a:t>
            </a:r>
            <a:r>
              <a:rPr lang="el-GR" sz="2000" dirty="0" err="1"/>
              <a:t>Σαμπάτ</a:t>
            </a:r>
            <a:r>
              <a:rPr lang="el-GR" sz="2000" dirty="0"/>
              <a:t> όμως δεν είναι μόνο μέρα ανάπαυσης, αλλά και εξαγνισμού. Καθ’ όλη τη διάρκεια της μέρας αυτής, ο άνθρωπος πρέπει να αφοσιώνεται σε πνευματικά και θρη­σκευτικά ενδιαφέροντα. </a:t>
            </a:r>
            <a:r>
              <a:rPr lang="el-GR" sz="2000" b="1" dirty="0"/>
              <a:t>Η ιερότητα του </a:t>
            </a:r>
            <a:r>
              <a:rPr lang="el-GR" sz="2000" b="1" dirty="0" err="1"/>
              <a:t>Σαμπάτ</a:t>
            </a:r>
            <a:r>
              <a:rPr lang="el-GR" sz="2000" b="1" dirty="0"/>
              <a:t> παραπέμπει στην έβδομη μέρα της δημιουρ­γίας του κόσμου η οποία διήρκεσε έξι μέρες.</a:t>
            </a:r>
            <a:r>
              <a:rPr lang="el-GR" sz="2000" dirty="0"/>
              <a:t> Την έβδομη μέρα της δημιουργίας, σύμφωνα με τη Γένεση, ο Θεός αναπαύθηκε. Γι’ αυτό, όποιος τηρεί το </a:t>
            </a:r>
            <a:r>
              <a:rPr lang="el-GR" sz="2000" dirty="0" err="1"/>
              <a:t>Σαμπάτ</a:t>
            </a:r>
            <a:r>
              <a:rPr lang="el-GR" sz="2000" dirty="0"/>
              <a:t>, δεν ασχολείται με τις καθη­μερινές του φροντίδες, </a:t>
            </a:r>
            <a:r>
              <a:rPr lang="el-GR" sz="2000" b="1" dirty="0"/>
              <a:t>απέχει από κάθε είδους εργασία</a:t>
            </a:r>
            <a:r>
              <a:rPr lang="el-GR" sz="2000" dirty="0"/>
              <a:t>, έτσι ώστε ο ίδιος, η οικογένειά του και οι άνθρωποι που δουλεύουν γι’ αυτόν, ακόμη και η φύση γύρω του να αναπαυτούν και να ηρεμήσουν. </a:t>
            </a:r>
            <a:r>
              <a:rPr lang="el-GR" sz="2000" b="1" dirty="0"/>
              <a:t>Η ευχή που ακούγεται την ημέρα του Σαββάτου είναι </a:t>
            </a:r>
            <a:r>
              <a:rPr lang="el-GR" sz="2000" b="1" u="sng" dirty="0">
                <a:solidFill>
                  <a:srgbClr val="4D1434"/>
                </a:solidFill>
              </a:rPr>
              <a:t>«</a:t>
            </a:r>
            <a:r>
              <a:rPr lang="el-GR" sz="2000" b="1" u="sng" dirty="0" err="1">
                <a:solidFill>
                  <a:srgbClr val="4D1434"/>
                </a:solidFill>
              </a:rPr>
              <a:t>Σαμπάτ</a:t>
            </a:r>
            <a:r>
              <a:rPr lang="el-GR" sz="2000" b="1" u="sng" dirty="0">
                <a:solidFill>
                  <a:srgbClr val="4D1434"/>
                </a:solidFill>
              </a:rPr>
              <a:t> </a:t>
            </a:r>
            <a:r>
              <a:rPr lang="el-GR" sz="2000" b="1" u="sng" dirty="0" err="1">
                <a:solidFill>
                  <a:srgbClr val="4D1434"/>
                </a:solidFill>
              </a:rPr>
              <a:t>σαλόμ</a:t>
            </a:r>
            <a:r>
              <a:rPr lang="el-GR" sz="2000" b="1" u="sng" dirty="0">
                <a:solidFill>
                  <a:srgbClr val="4D1434"/>
                </a:solidFill>
              </a:rPr>
              <a:t>», </a:t>
            </a:r>
            <a:r>
              <a:rPr lang="el-GR" sz="2000" b="1" dirty="0"/>
              <a:t>που σημαίνει «Να έχετε ένα ειρηνικό </a:t>
            </a:r>
            <a:r>
              <a:rPr lang="el-GR" sz="2000" b="1" dirty="0" err="1"/>
              <a:t>Σαμπάτ</a:t>
            </a:r>
            <a:r>
              <a:rPr lang="el-GR" sz="2000" b="1" dirty="0"/>
              <a:t>».</a:t>
            </a:r>
            <a:endParaRPr lang="el-GR" sz="2000" b="1" dirty="0"/>
          </a:p>
        </p:txBody>
      </p:sp>
      <p:pic>
        <p:nvPicPr>
          <p:cNvPr id="5" name="Θέση περιεχομένου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6466"/>
          <a:stretch/>
        </p:blipFill>
        <p:spPr>
          <a:xfrm>
            <a:off x="7892454" y="1935163"/>
            <a:ext cx="3855045" cy="4807719"/>
          </a:xfrm>
          <a:prstGeom prst="rect">
            <a:avLst/>
          </a:prstGeom>
          <a:ln>
            <a:noFill/>
          </a:ln>
          <a:effectLst>
            <a:softEdge rad="112500"/>
          </a:effectLst>
        </p:spPr>
      </p:pic>
    </p:spTree>
    <p:extLst>
      <p:ext uri="{BB962C8B-B14F-4D97-AF65-F5344CB8AC3E}">
        <p14:creationId xmlns:p14="http://schemas.microsoft.com/office/powerpoint/2010/main" val="319976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2" y="602166"/>
            <a:ext cx="11029616" cy="1159727"/>
          </a:xfrm>
        </p:spPr>
        <p:txBody>
          <a:bodyPr>
            <a:normAutofit fontScale="90000"/>
          </a:bodyPr>
          <a:lstStyle/>
          <a:p>
            <a:r>
              <a:rPr lang="el-GR" cap="none" dirty="0"/>
              <a:t/>
            </a:r>
            <a:br>
              <a:rPr lang="el-GR" cap="none" dirty="0"/>
            </a:br>
            <a:r>
              <a:rPr lang="el-GR" b="1" cap="none" dirty="0" smtClean="0"/>
              <a:t> «</a:t>
            </a:r>
            <a:r>
              <a:rPr lang="el-GR" b="1" cap="none" dirty="0" err="1" smtClean="0"/>
              <a:t>Σαμπάτ</a:t>
            </a:r>
            <a:r>
              <a:rPr lang="el-GR" b="1" cap="none" dirty="0" smtClean="0"/>
              <a:t> </a:t>
            </a:r>
            <a:r>
              <a:rPr lang="el-GR" b="1" cap="none" dirty="0" err="1" smtClean="0"/>
              <a:t>Σαλόμ</a:t>
            </a:r>
            <a:r>
              <a:rPr lang="el-GR" b="1" cap="none" dirty="0"/>
              <a:t>», στοχασμός και </a:t>
            </a:r>
            <a:r>
              <a:rPr lang="el-GR" b="1" cap="none" dirty="0" smtClean="0"/>
              <a:t>ανάπαυση</a:t>
            </a:r>
            <a:br>
              <a:rPr lang="el-GR" b="1" cap="none" dirty="0" smtClean="0"/>
            </a:br>
            <a:r>
              <a:rPr lang="el-GR" sz="1800" cap="none" dirty="0" smtClean="0"/>
              <a:t>Ο </a:t>
            </a:r>
            <a:r>
              <a:rPr lang="el-GR" sz="1800" cap="none" dirty="0" err="1"/>
              <a:t>ραββίνος</a:t>
            </a:r>
            <a:r>
              <a:rPr lang="el-GR" sz="1800" cap="none" dirty="0"/>
              <a:t> </a:t>
            </a:r>
            <a:r>
              <a:rPr lang="el-GR" sz="1800" cap="none" dirty="0" err="1"/>
              <a:t>Ααρόν</a:t>
            </a:r>
            <a:r>
              <a:rPr lang="el-GR" sz="1800" cap="none" dirty="0"/>
              <a:t> </a:t>
            </a:r>
            <a:r>
              <a:rPr lang="el-GR" sz="1800" cap="none" dirty="0" err="1"/>
              <a:t>Ισραέλ</a:t>
            </a:r>
            <a:r>
              <a:rPr lang="el-GR" sz="1800" cap="none" dirty="0"/>
              <a:t> της Ισραηλιτικής Κοινότητας Θεσσαλονίκης ζητούσε την κατανόησή μας για την αυστηρή τήρηση της εβραϊκής παράδοσης που θέλει το Σάββατο αποχή από πάσης φύσεως εργασία.</a:t>
            </a:r>
            <a:r>
              <a:rPr lang="en-US" sz="1800" b="1" cap="none" dirty="0" smtClean="0"/>
              <a:t/>
            </a:r>
            <a:br>
              <a:rPr lang="en-US" sz="1800" b="1" cap="none" dirty="0" smtClean="0"/>
            </a:br>
            <a:r>
              <a:rPr lang="el-GR" sz="1600" cap="none" dirty="0">
                <a:latin typeface="Arial" panose="020B0604020202020204" pitchFamily="34" charset="0"/>
                <a:cs typeface="Arial" panose="020B0604020202020204" pitchFamily="34" charset="0"/>
              </a:rPr>
              <a:t>Πηγή: Γιώτα </a:t>
            </a:r>
            <a:r>
              <a:rPr lang="el-GR" sz="1600" cap="none" dirty="0" err="1">
                <a:latin typeface="Arial" panose="020B0604020202020204" pitchFamily="34" charset="0"/>
                <a:cs typeface="Arial" panose="020B0604020202020204" pitchFamily="34" charset="0"/>
              </a:rPr>
              <a:t>Μυρτσιώτη</a:t>
            </a:r>
            <a:r>
              <a:rPr lang="el-GR" sz="1600" cap="none" dirty="0">
                <a:latin typeface="Arial" panose="020B0604020202020204" pitchFamily="34" charset="0"/>
                <a:cs typeface="Arial" panose="020B0604020202020204" pitchFamily="34" charset="0"/>
              </a:rPr>
              <a:t>, 23.07.2016, </a:t>
            </a:r>
            <a:r>
              <a:rPr lang="el-GR" sz="1600" cap="none" dirty="0">
                <a:latin typeface="Arial" panose="020B0604020202020204" pitchFamily="34" charset="0"/>
                <a:cs typeface="Arial" panose="020B0604020202020204" pitchFamily="34" charset="0"/>
                <a:hlinkClick r:id="rId2"/>
              </a:rPr>
              <a:t>Καθημερινή</a:t>
            </a:r>
            <a:endParaRPr lang="el-GR" sz="1600" cap="none"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425605" y="1849770"/>
            <a:ext cx="11340790" cy="4939990"/>
          </a:xfrm>
        </p:spPr>
        <p:txBody>
          <a:bodyPr>
            <a:noAutofit/>
          </a:bodyPr>
          <a:lstStyle/>
          <a:p>
            <a:pPr algn="just"/>
            <a:r>
              <a:rPr lang="el-GR" sz="1400" dirty="0"/>
              <a:t>Το Σάββατο είναι ημέρα στοχασμού, αφιερωμένη στην ανάπαυση, στην οικογένεια, στο φαγητό. «Δεν εργαζόμαστε, δεν δημιουργούμε, δεν καταναλώνουμε ενέργεια. Δεν ψωνίζουμε, δεν ταξιδεύουμε, δεν οδηγούμε, δεν χρησιμοποιούμε μηχανήματα, τηλέφωνα, υπολογιστές. Δεν μιλάμε καν για δουλειές. Αποφεύγουμε ακόμη και την αναφορά της λέξης “χρήμα”. Κι αν παρεμπιπτόντως πέσει η κουβέντα μας σ’ αυτήν, την αντικαθιστούμε με άλλη. Για παράδειγμα, αν με ρωτήσεις πόσο αγόρασες την μπλούζα σου, θα σου απαντήσω 40 πορτοκάλια», έλεγε μεταξύ σοβαρού και αστείου ο </a:t>
            </a:r>
            <a:r>
              <a:rPr lang="el-GR" sz="1400" dirty="0" err="1"/>
              <a:t>ραββίνος</a:t>
            </a:r>
            <a:r>
              <a:rPr lang="el-GR" sz="1400" dirty="0"/>
              <a:t>-οικοδεσπότης του </a:t>
            </a:r>
            <a:r>
              <a:rPr lang="el-GR" sz="1400" dirty="0" err="1"/>
              <a:t>Σαμπάτ</a:t>
            </a:r>
            <a:r>
              <a:rPr lang="el-GR" sz="1400" dirty="0"/>
              <a:t> (κάθε Σάββατο) στον μοναδικό δημόσιο χώρο εστίασης που σερβίρει εβραϊκή κουζίνα στη Θεσσαλονίκη, καλύπτοντας το κενό της διατροφικής συνήθειας (</a:t>
            </a:r>
            <a:r>
              <a:rPr lang="el-GR" sz="1400" dirty="0" err="1"/>
              <a:t>κόσερ</a:t>
            </a:r>
            <a:r>
              <a:rPr lang="el-GR" sz="1400" dirty="0"/>
              <a:t>) χιλιάδων </a:t>
            </a:r>
            <a:r>
              <a:rPr lang="el-GR" sz="1400" dirty="0" smtClean="0"/>
              <a:t>Εβραίων </a:t>
            </a:r>
            <a:r>
              <a:rPr lang="el-GR" sz="1400" dirty="0"/>
              <a:t>που επισκέπτονται τα τελευταία χρόνια την αποκαλούμενη «μητέρα του Ισραήλ».</a:t>
            </a:r>
          </a:p>
          <a:p>
            <a:pPr algn="just"/>
            <a:r>
              <a:rPr lang="el-GR" sz="1400" dirty="0"/>
              <a:t>Η Παρασκευή, μας έλεγε ο </a:t>
            </a:r>
            <a:r>
              <a:rPr lang="el-GR" sz="1400" dirty="0" err="1"/>
              <a:t>ραββίνος</a:t>
            </a:r>
            <a:r>
              <a:rPr lang="el-GR" sz="1400" dirty="0"/>
              <a:t>, είναι εβραϊκή λέξη. Σημαίνει παρασκευάζω-προετοιμάζω. Τη λογική της προετοιμασίας έχει και το γιορτινό </a:t>
            </a:r>
            <a:r>
              <a:rPr lang="el-GR" sz="1400" dirty="0" err="1"/>
              <a:t>Σαμπάτ</a:t>
            </a:r>
            <a:r>
              <a:rPr lang="el-GR" sz="1400" dirty="0"/>
              <a:t>. </a:t>
            </a:r>
            <a:r>
              <a:rPr lang="el-GR" sz="1400" dirty="0" smtClean="0"/>
              <a:t>Όλα </a:t>
            </a:r>
            <a:r>
              <a:rPr lang="el-GR" sz="1400" dirty="0"/>
              <a:t>πρέπει να είναι έτοιμα </a:t>
            </a:r>
            <a:r>
              <a:rPr lang="el-GR" sz="1400" dirty="0" smtClean="0"/>
              <a:t>ως </a:t>
            </a:r>
            <a:r>
              <a:rPr lang="el-GR" sz="1400" dirty="0"/>
              <a:t>τη δύση του ηλίου της Παρασκευής, ώρα έναρξης του Σαββάτου. Τα </a:t>
            </a:r>
            <a:r>
              <a:rPr lang="el-GR" sz="1400" b="1" dirty="0"/>
              <a:t>ψωμάκια</a:t>
            </a:r>
            <a:r>
              <a:rPr lang="el-GR" sz="1400" dirty="0"/>
              <a:t> συμβολίζουν το «μάννα εξ ουρανού», που έπεφτε στους περιπλανώμενους στην έρημο </a:t>
            </a:r>
            <a:r>
              <a:rPr lang="el-GR" sz="1400" dirty="0" smtClean="0"/>
              <a:t>Εβραίους, </a:t>
            </a:r>
            <a:r>
              <a:rPr lang="el-GR" sz="1400" dirty="0"/>
              <a:t>σε διπλή μερίδα την Παρασκευή για την αργία της επόμενης ημέρας. Τη λογική της αποχής από την εργασία έχει και το μενού του γεύματος. Το γνωστό εβραϊκό </a:t>
            </a:r>
            <a:r>
              <a:rPr lang="el-GR" sz="1400" dirty="0" err="1"/>
              <a:t>χαμίν</a:t>
            </a:r>
            <a:r>
              <a:rPr lang="el-GR" sz="1400" dirty="0"/>
              <a:t> (</a:t>
            </a:r>
            <a:r>
              <a:rPr lang="el-GR" sz="1400" dirty="0" err="1"/>
              <a:t>χαμ</a:t>
            </a:r>
            <a:r>
              <a:rPr lang="el-GR" sz="1400" dirty="0"/>
              <a:t>=ζεστό), που περιλαμβάνει ολόκληρες πατάτες, κρέας (μοσχάρι, αρνί) ή κοτόπουλο σιτάρι, ρύζι, φασόλια, κρεμμύδια </a:t>
            </a:r>
            <a:r>
              <a:rPr lang="el-GR" sz="1400" dirty="0" smtClean="0"/>
              <a:t>και αυγά, </a:t>
            </a:r>
            <a:r>
              <a:rPr lang="el-GR" sz="1400" dirty="0"/>
              <a:t>έτοιμο από την προηγούμενη ημέρα, διατηρείται ζεστό </a:t>
            </a:r>
            <a:r>
              <a:rPr lang="el-GR" sz="1400" dirty="0" smtClean="0"/>
              <a:t>ως </a:t>
            </a:r>
            <a:r>
              <a:rPr lang="el-GR" sz="1400" dirty="0"/>
              <a:t>την ώρα του γεύματος σε θερμαντικές πλάκες.</a:t>
            </a:r>
          </a:p>
          <a:p>
            <a:pPr algn="just"/>
            <a:r>
              <a:rPr lang="el-GR" sz="1400" b="1" dirty="0"/>
              <a:t>Κόκκινο γλυκό κρασί </a:t>
            </a:r>
            <a:r>
              <a:rPr lang="el-GR" sz="1400" dirty="0"/>
              <a:t>συνοδεύει την πρώτη ευλογία (</a:t>
            </a:r>
            <a:r>
              <a:rPr lang="el-GR" sz="1400" dirty="0" err="1"/>
              <a:t>κιντούς</a:t>
            </a:r>
            <a:r>
              <a:rPr lang="el-GR" sz="1400" dirty="0"/>
              <a:t>) του γεύματος. Ακολουθεί το πλύσιμο των χεριών πριν από την αυτοσυγκέντρωση που επιβάλλει η προσευχή του ψωμιού, για να μοιραστεί χέρι με χέρι από τον </a:t>
            </a:r>
            <a:r>
              <a:rPr lang="el-GR" sz="1400" dirty="0" err="1"/>
              <a:t>ραββίνο</a:t>
            </a:r>
            <a:r>
              <a:rPr lang="el-GR" sz="1400" dirty="0"/>
              <a:t> στους συνδαιτυμόνες. </a:t>
            </a:r>
            <a:r>
              <a:rPr lang="el-GR" sz="1400" dirty="0" err="1"/>
              <a:t>Σεφαραδίτικα</a:t>
            </a:r>
            <a:r>
              <a:rPr lang="el-GR" sz="1400" dirty="0"/>
              <a:t> τραγούδια της </a:t>
            </a:r>
            <a:r>
              <a:rPr lang="el-GR" sz="1400" dirty="0" smtClean="0"/>
              <a:t>Θεσσαλονίκης, </a:t>
            </a:r>
            <a:r>
              <a:rPr lang="el-GR" sz="1400" dirty="0"/>
              <a:t>ανάμεσα στα ορεκτικά (φάβα, πιπεριές </a:t>
            </a:r>
            <a:r>
              <a:rPr lang="el-GR" sz="1400" dirty="0" err="1"/>
              <a:t>Φλωρίνης</a:t>
            </a:r>
            <a:r>
              <a:rPr lang="el-GR" sz="1400" dirty="0"/>
              <a:t>, σαλάτες) και στο κυρίως πιάτο (</a:t>
            </a:r>
            <a:r>
              <a:rPr lang="el-GR" sz="1400" dirty="0" err="1"/>
              <a:t>χαμίν</a:t>
            </a:r>
            <a:r>
              <a:rPr lang="el-GR" sz="1400" dirty="0"/>
              <a:t>), αποθεώνουν τη γιορτινή ατμόσφαιρα. </a:t>
            </a:r>
            <a:endParaRPr lang="el-GR" sz="1400" dirty="0" smtClean="0"/>
          </a:p>
          <a:p>
            <a:pPr algn="just"/>
            <a:r>
              <a:rPr lang="el-GR" sz="1400" dirty="0" smtClean="0"/>
              <a:t>Στο </a:t>
            </a:r>
            <a:r>
              <a:rPr lang="el-GR" sz="1400" dirty="0"/>
              <a:t>Ισραήλ, κάθε Σάββατο τα πάντα είναι κλειστά. Μεγάλο ποσοστό </a:t>
            </a:r>
            <a:r>
              <a:rPr lang="el-GR" sz="1400" dirty="0" err="1"/>
              <a:t>θρησκευομένων</a:t>
            </a:r>
            <a:r>
              <a:rPr lang="el-GR" sz="1400" dirty="0"/>
              <a:t> τηρεί το </a:t>
            </a:r>
            <a:r>
              <a:rPr lang="el-GR" sz="1400" dirty="0" err="1"/>
              <a:t>Σαμπάτ</a:t>
            </a:r>
            <a:r>
              <a:rPr lang="el-GR" sz="1400" dirty="0"/>
              <a:t> και όλοι σχεδόν τους κανόνες </a:t>
            </a:r>
            <a:r>
              <a:rPr lang="el-GR" sz="1400" dirty="0" err="1"/>
              <a:t>κόσερ</a:t>
            </a:r>
            <a:r>
              <a:rPr lang="el-GR" sz="1400" dirty="0"/>
              <a:t> (ειδική σφαγή με κοφτερά μαχαίρια για να μην υποφέρουν τα ζώα και ειδική επεξεργασία με αλάτι) σύμφωνα με τους οποίους</a:t>
            </a:r>
            <a:r>
              <a:rPr lang="el-GR" sz="1400" dirty="0" smtClean="0"/>
              <a:t>, </a:t>
            </a:r>
            <a:r>
              <a:rPr lang="el-GR" sz="1400" dirty="0"/>
              <a:t>απαγορεύονται το χοιρινό και το κυνήγι, επιτρέπονται το αρνί, το μοσχάρι, το κατσίκι, το κοτόπουλο και τα ψάρια (όσα έχουν λέπια και πτερύγια</a:t>
            </a:r>
            <a:r>
              <a:rPr lang="el-GR" sz="1400" dirty="0" smtClean="0"/>
              <a:t>).</a:t>
            </a:r>
            <a:endParaRPr lang="el-GR" sz="1400" dirty="0"/>
          </a:p>
        </p:txBody>
      </p:sp>
    </p:spTree>
    <p:extLst>
      <p:ext uri="{BB962C8B-B14F-4D97-AF65-F5344CB8AC3E}">
        <p14:creationId xmlns:p14="http://schemas.microsoft.com/office/powerpoint/2010/main" val="292458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cap="none" dirty="0" smtClean="0"/>
              <a:t>Το άναμμα των κεριών στην εορτή του </a:t>
            </a:r>
            <a:r>
              <a:rPr lang="el-GR" b="1" cap="none" dirty="0" err="1" smtClean="0"/>
              <a:t>Σαμπάτ</a:t>
            </a:r>
            <a:r>
              <a:rPr lang="el-GR" b="1" cap="none" dirty="0" smtClean="0"/>
              <a:t/>
            </a:r>
            <a:br>
              <a:rPr lang="el-GR" b="1" cap="none" dirty="0" smtClean="0"/>
            </a:br>
            <a:r>
              <a:rPr lang="el-GR" b="1" cap="none" dirty="0" smtClean="0">
                <a:solidFill>
                  <a:srgbClr val="FFC000"/>
                </a:solidFill>
              </a:rPr>
              <a:t>Ποιος; </a:t>
            </a:r>
            <a:endParaRPr lang="el-GR" b="1" cap="none" dirty="0">
              <a:solidFill>
                <a:srgbClr val="FFC000"/>
              </a:solidFill>
            </a:endParaRPr>
          </a:p>
        </p:txBody>
      </p:sp>
      <p:sp>
        <p:nvSpPr>
          <p:cNvPr id="4" name="Θέση περιεχομένου 3"/>
          <p:cNvSpPr>
            <a:spLocks noGrp="1"/>
          </p:cNvSpPr>
          <p:nvPr>
            <p:ph sz="half" idx="2"/>
          </p:nvPr>
        </p:nvSpPr>
        <p:spPr>
          <a:xfrm>
            <a:off x="450376" y="2076646"/>
            <a:ext cx="7751928" cy="4544704"/>
          </a:xfrm>
        </p:spPr>
        <p:txBody>
          <a:bodyPr>
            <a:noAutofit/>
          </a:bodyPr>
          <a:lstStyle/>
          <a:p>
            <a:pPr algn="just"/>
            <a:r>
              <a:rPr lang="el-GR" sz="2800" dirty="0"/>
              <a:t>Η </a:t>
            </a:r>
            <a:r>
              <a:rPr lang="el-GR" sz="2800" dirty="0" err="1"/>
              <a:t>Μιτσβά</a:t>
            </a:r>
            <a:r>
              <a:rPr lang="el-GR" sz="2800" dirty="0"/>
              <a:t> για το άναμμα των κεριών του </a:t>
            </a:r>
            <a:r>
              <a:rPr lang="el-GR" sz="2800" dirty="0" err="1"/>
              <a:t>Σσαμπάτ</a:t>
            </a:r>
            <a:r>
              <a:rPr lang="el-GR" sz="2800" dirty="0"/>
              <a:t> </a:t>
            </a:r>
            <a:r>
              <a:rPr lang="el-GR" sz="2800" dirty="0" smtClean="0"/>
              <a:t>είναι </a:t>
            </a:r>
            <a:r>
              <a:rPr lang="el-GR" sz="2800" dirty="0"/>
              <a:t>προνόμιο και υποχρέωση της γυναίκας, καθώς ετούτη θεωρείται η «Κολώνα του Σπιτιού», (</a:t>
            </a:r>
            <a:r>
              <a:rPr lang="el-GR" sz="2800" dirty="0" err="1"/>
              <a:t>Ακέρετ</a:t>
            </a:r>
            <a:r>
              <a:rPr lang="el-GR" sz="2800" dirty="0"/>
              <a:t> α </a:t>
            </a:r>
            <a:r>
              <a:rPr lang="el-GR" sz="2800" dirty="0" err="1"/>
              <a:t>Μπάιτ</a:t>
            </a:r>
            <a:r>
              <a:rPr lang="el-GR" sz="2800" dirty="0"/>
              <a:t>), και η υπεύθυνη για τον χαρακτήρα και το πνεύμα, που δεσπόζουν σε </a:t>
            </a:r>
            <a:r>
              <a:rPr lang="el-GR" sz="2800" dirty="0" smtClean="0"/>
              <a:t>αυτό</a:t>
            </a:r>
          </a:p>
          <a:p>
            <a:pPr algn="just"/>
            <a:r>
              <a:rPr lang="el-GR" sz="2800" dirty="0" smtClean="0"/>
              <a:t>Σε </a:t>
            </a:r>
            <a:r>
              <a:rPr lang="el-GR" sz="2800" dirty="0"/>
              <a:t>περίπτωση που δεν υπάρχει γυναίκα στο σπίτι, τότε καλείται ο άνδρας να ανάψει τα κεριά του </a:t>
            </a:r>
            <a:r>
              <a:rPr lang="el-GR" sz="2800" dirty="0" err="1"/>
              <a:t>Σσαμπάτ</a:t>
            </a:r>
            <a:r>
              <a:rPr lang="el-GR" sz="2800" dirty="0"/>
              <a:t>.</a:t>
            </a:r>
          </a:p>
        </p:txBody>
      </p:sp>
      <p:pic>
        <p:nvPicPr>
          <p:cNvPr id="7" name="Θέση περιεχομένου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311486" y="1978926"/>
            <a:ext cx="3439236" cy="4574185"/>
          </a:xfrm>
          <a:prstGeom prst="rect">
            <a:avLst/>
          </a:prstGeom>
          <a:ln>
            <a:noFill/>
          </a:ln>
          <a:effectLst>
            <a:softEdge rad="112500"/>
          </a:effectLst>
        </p:spPr>
      </p:pic>
    </p:spTree>
    <p:extLst>
      <p:ext uri="{BB962C8B-B14F-4D97-AF65-F5344CB8AC3E}">
        <p14:creationId xmlns:p14="http://schemas.microsoft.com/office/powerpoint/2010/main" val="291511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cap="none" dirty="0" smtClean="0"/>
              <a:t>Το άναμμα των κεριών στην εορτή του </a:t>
            </a:r>
            <a:r>
              <a:rPr lang="el-GR" b="1" cap="none" dirty="0" err="1" smtClean="0"/>
              <a:t>Σαμπάτ</a:t>
            </a:r>
            <a:r>
              <a:rPr lang="el-GR" b="1" cap="none" dirty="0" smtClean="0"/>
              <a:t/>
            </a:r>
            <a:br>
              <a:rPr lang="el-GR" b="1" cap="none" dirty="0" smtClean="0"/>
            </a:br>
            <a:r>
              <a:rPr lang="el-GR" b="1" cap="none" dirty="0" smtClean="0">
                <a:solidFill>
                  <a:srgbClr val="FFC000"/>
                </a:solidFill>
              </a:rPr>
              <a:t>Πόσα; Πότε; </a:t>
            </a:r>
            <a:endParaRPr lang="el-GR" b="1" cap="none" dirty="0">
              <a:solidFill>
                <a:srgbClr val="FFC000"/>
              </a:solidFill>
            </a:endParaRPr>
          </a:p>
        </p:txBody>
      </p:sp>
      <p:sp>
        <p:nvSpPr>
          <p:cNvPr id="4" name="Θέση περιεχομένου 3"/>
          <p:cNvSpPr>
            <a:spLocks noGrp="1"/>
          </p:cNvSpPr>
          <p:nvPr>
            <p:ph sz="half" idx="2"/>
          </p:nvPr>
        </p:nvSpPr>
        <p:spPr>
          <a:xfrm>
            <a:off x="3985146" y="2024236"/>
            <a:ext cx="7751928" cy="4544704"/>
          </a:xfrm>
        </p:spPr>
        <p:txBody>
          <a:bodyPr>
            <a:noAutofit/>
          </a:bodyPr>
          <a:lstStyle/>
          <a:p>
            <a:pPr algn="just"/>
            <a:r>
              <a:rPr lang="el-GR" sz="2400" dirty="0" smtClean="0"/>
              <a:t>Η </a:t>
            </a:r>
            <a:r>
              <a:rPr lang="el-GR" sz="2400" dirty="0"/>
              <a:t>παντρεμένη γυναίκα ανάβει συνήθως δυο κεριά. Μπορεί ωστόσο να προσθέσει και ένα επιπλέον κερί, για το καθένα από τα παιδιά της. Η ανύπαντρη γυναίκα ανάβει, σύμφωνα με την παράδοση ένα μονάχα κερί</a:t>
            </a:r>
            <a:r>
              <a:rPr lang="el-GR" sz="2400" dirty="0" smtClean="0"/>
              <a:t>. </a:t>
            </a:r>
          </a:p>
          <a:p>
            <a:pPr algn="just"/>
            <a:r>
              <a:rPr lang="el-GR" sz="2400" dirty="0"/>
              <a:t>Η σωστή ώρα για το άναμμα των κεριών του </a:t>
            </a:r>
            <a:r>
              <a:rPr lang="el-GR" sz="2400" dirty="0" err="1"/>
              <a:t>Σσαμπάτ</a:t>
            </a:r>
            <a:r>
              <a:rPr lang="el-GR" sz="2400" dirty="0"/>
              <a:t> είναι 18 λεπτά πριν το ηλιοβασίλεμα, κάθε Παρασκευή. Έχει ιδιαίτερη σημασία να </a:t>
            </a:r>
            <a:r>
              <a:rPr lang="el-GR" sz="2400" dirty="0" smtClean="0"/>
              <a:t>γνωρίζουν </a:t>
            </a:r>
            <a:r>
              <a:rPr lang="el-GR" sz="2400" dirty="0"/>
              <a:t>την ακριβή ώρα, επειδή αν </a:t>
            </a:r>
            <a:r>
              <a:rPr lang="el-GR" sz="2400" dirty="0" smtClean="0"/>
              <a:t>ανάψουν </a:t>
            </a:r>
            <a:r>
              <a:rPr lang="el-GR" sz="2400" dirty="0"/>
              <a:t>φως μετά την δύση του ήλιου, αυτό θα αποτελούσε βεβήλωση του </a:t>
            </a:r>
            <a:r>
              <a:rPr lang="el-GR" sz="2400" dirty="0" err="1"/>
              <a:t>Σσαμπάτ</a:t>
            </a:r>
            <a:r>
              <a:rPr lang="el-GR" sz="2400" dirty="0"/>
              <a:t> και των άλλων γιορτών. Αν κάποια φορά </a:t>
            </a:r>
            <a:r>
              <a:rPr lang="el-GR" sz="2400" dirty="0" smtClean="0"/>
              <a:t>καθυστερήσουν, </a:t>
            </a:r>
            <a:r>
              <a:rPr lang="el-GR" sz="2400" dirty="0"/>
              <a:t>δεν θα πρέπει να </a:t>
            </a:r>
            <a:r>
              <a:rPr lang="el-GR" sz="2400" dirty="0" smtClean="0"/>
              <a:t>ανάψουν </a:t>
            </a:r>
            <a:r>
              <a:rPr lang="el-GR" sz="2400" dirty="0"/>
              <a:t>τα κεριά, αλλά να </a:t>
            </a:r>
            <a:r>
              <a:rPr lang="el-GR" sz="2400" dirty="0" smtClean="0"/>
              <a:t>φροντίσουν </a:t>
            </a:r>
            <a:r>
              <a:rPr lang="el-GR" sz="2400" dirty="0"/>
              <a:t>την επόμενη εβδομάδα να το </a:t>
            </a:r>
            <a:r>
              <a:rPr lang="el-GR" sz="2400" dirty="0" smtClean="0"/>
              <a:t>πράξουν στη </a:t>
            </a:r>
            <a:r>
              <a:rPr lang="el-GR" sz="2400" dirty="0"/>
              <a:t>σωστή ώρα.</a:t>
            </a:r>
          </a:p>
        </p:txBody>
      </p:sp>
      <p:pic>
        <p:nvPicPr>
          <p:cNvPr id="5" name="Θέση περιεχομένου 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54840" y="2035699"/>
            <a:ext cx="3630306" cy="4585651"/>
          </a:xfrm>
          <a:prstGeom prst="rect">
            <a:avLst/>
          </a:prstGeom>
          <a:ln>
            <a:noFill/>
          </a:ln>
          <a:effectLst>
            <a:softEdge rad="112500"/>
          </a:effectLst>
        </p:spPr>
      </p:pic>
    </p:spTree>
    <p:extLst>
      <p:ext uri="{BB962C8B-B14F-4D97-AF65-F5344CB8AC3E}">
        <p14:creationId xmlns:p14="http://schemas.microsoft.com/office/powerpoint/2010/main" val="77015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cap="none" dirty="0" smtClean="0"/>
              <a:t>Το άναμμα των κεριών στην εορτή του </a:t>
            </a:r>
            <a:r>
              <a:rPr lang="el-GR" b="1" cap="none" dirty="0" err="1" smtClean="0"/>
              <a:t>Σαμπάτ</a:t>
            </a:r>
            <a:r>
              <a:rPr lang="el-GR" b="1" cap="none" dirty="0" smtClean="0"/>
              <a:t/>
            </a:r>
            <a:br>
              <a:rPr lang="el-GR" b="1" cap="none" dirty="0" smtClean="0"/>
            </a:br>
            <a:r>
              <a:rPr lang="el-GR" b="1" cap="none" dirty="0">
                <a:solidFill>
                  <a:srgbClr val="FFC000"/>
                </a:solidFill>
              </a:rPr>
              <a:t>Με ποιο τρόπο; </a:t>
            </a:r>
          </a:p>
        </p:txBody>
      </p:sp>
      <p:sp>
        <p:nvSpPr>
          <p:cNvPr id="4" name="Θέση περιεχομένου 3"/>
          <p:cNvSpPr>
            <a:spLocks noGrp="1"/>
          </p:cNvSpPr>
          <p:nvPr>
            <p:ph sz="half" idx="2"/>
          </p:nvPr>
        </p:nvSpPr>
        <p:spPr>
          <a:xfrm>
            <a:off x="450376" y="2076646"/>
            <a:ext cx="7751928" cy="4544704"/>
          </a:xfrm>
        </p:spPr>
        <p:txBody>
          <a:bodyPr>
            <a:noAutofit/>
          </a:bodyPr>
          <a:lstStyle/>
          <a:p>
            <a:pPr algn="just"/>
            <a:r>
              <a:rPr lang="el-GR" dirty="0" smtClean="0"/>
              <a:t>Απλώνουν </a:t>
            </a:r>
            <a:r>
              <a:rPr lang="el-GR" dirty="0"/>
              <a:t>τις παλάμες γύρω από τις φλόγες και τα </a:t>
            </a:r>
            <a:r>
              <a:rPr lang="el-GR" dirty="0" smtClean="0"/>
              <a:t>κινούν </a:t>
            </a:r>
            <a:r>
              <a:rPr lang="el-GR" dirty="0"/>
              <a:t>κυκλικά προς τα μέσα, τρεις </a:t>
            </a:r>
            <a:r>
              <a:rPr lang="el-GR" dirty="0" smtClean="0"/>
              <a:t>φορές. </a:t>
            </a:r>
            <a:r>
              <a:rPr lang="el-GR" dirty="0"/>
              <a:t>Η κίνηση αυτή υποδηλώνει την αποδοχή της ιερότητας του </a:t>
            </a:r>
            <a:r>
              <a:rPr lang="el-GR" dirty="0" err="1"/>
              <a:t>Σσαμπάτ</a:t>
            </a:r>
            <a:r>
              <a:rPr lang="el-GR" dirty="0"/>
              <a:t>. Έπειτα </a:t>
            </a:r>
            <a:r>
              <a:rPr lang="el-GR" dirty="0" smtClean="0"/>
              <a:t>καλύπτουν </a:t>
            </a:r>
            <a:r>
              <a:rPr lang="el-GR" dirty="0"/>
              <a:t>τα μάτια και </a:t>
            </a:r>
            <a:r>
              <a:rPr lang="el-GR" dirty="0" smtClean="0"/>
              <a:t>απαγγέλλουν την </a:t>
            </a:r>
            <a:r>
              <a:rPr lang="el-GR" dirty="0"/>
              <a:t>ακόλουθη </a:t>
            </a:r>
            <a:r>
              <a:rPr lang="el-GR" dirty="0" smtClean="0"/>
              <a:t>ευλογία:</a:t>
            </a:r>
            <a:endParaRPr lang="el-GR" dirty="0"/>
          </a:p>
          <a:p>
            <a:pPr algn="just"/>
            <a:r>
              <a:rPr lang="el-GR" i="1" dirty="0" smtClean="0"/>
              <a:t>Ευλογητός </a:t>
            </a:r>
            <a:r>
              <a:rPr lang="el-GR" i="1" dirty="0"/>
              <a:t>Συ, Κύριε και Θεέ μας, Βασιλέα της πλάσης, Συ, που μας καθαγίασες με τις Εντολές Σου και μας διέταξες να ανάβουμε τα φώτα του Ιερού </a:t>
            </a:r>
            <a:r>
              <a:rPr lang="el-GR" i="1" dirty="0" err="1" smtClean="0"/>
              <a:t>Σσαμπάτ</a:t>
            </a:r>
            <a:r>
              <a:rPr lang="el-GR" i="1" dirty="0"/>
              <a:t>.</a:t>
            </a:r>
          </a:p>
          <a:p>
            <a:pPr algn="just"/>
            <a:r>
              <a:rPr lang="el-GR" dirty="0"/>
              <a:t>Η στιγμή του ανάματος είναι ιδιαίτερα ευνοϊκή για να </a:t>
            </a:r>
            <a:r>
              <a:rPr lang="el-GR" dirty="0" smtClean="0"/>
              <a:t>παρακαλέσουν </a:t>
            </a:r>
            <a:r>
              <a:rPr lang="el-GR" dirty="0"/>
              <a:t>τον Θεό να </a:t>
            </a:r>
            <a:r>
              <a:rPr lang="el-GR" dirty="0" smtClean="0"/>
              <a:t>τους </a:t>
            </a:r>
            <a:r>
              <a:rPr lang="el-GR" dirty="0"/>
              <a:t>δίνει υγεία και τα απαραίτητα για την επιβίωση </a:t>
            </a:r>
            <a:r>
              <a:rPr lang="el-GR" dirty="0" smtClean="0"/>
              <a:t>τους. </a:t>
            </a:r>
            <a:r>
              <a:rPr lang="el-GR" dirty="0"/>
              <a:t>Η δέηση </a:t>
            </a:r>
            <a:r>
              <a:rPr lang="el-GR" dirty="0" smtClean="0"/>
              <a:t>τους </a:t>
            </a:r>
            <a:r>
              <a:rPr lang="el-GR" dirty="0"/>
              <a:t>αυτή θα εισακουσθεί από τον Μεγαλοδύναμο, μιας και την </a:t>
            </a:r>
            <a:r>
              <a:rPr lang="el-GR" dirty="0" smtClean="0"/>
              <a:t>απευθύνουν </a:t>
            </a:r>
            <a:r>
              <a:rPr lang="el-GR" dirty="0"/>
              <a:t>ενώ </a:t>
            </a:r>
            <a:r>
              <a:rPr lang="el-GR" dirty="0" smtClean="0"/>
              <a:t>τελούν </a:t>
            </a:r>
            <a:r>
              <a:rPr lang="el-GR" dirty="0"/>
              <a:t>μια τόσο σημαντική Εντολή</a:t>
            </a:r>
            <a:r>
              <a:rPr lang="el-GR" dirty="0" smtClean="0"/>
              <a:t>.</a:t>
            </a:r>
            <a:endParaRPr lang="el-GR" dirty="0"/>
          </a:p>
          <a:p>
            <a:pPr algn="just"/>
            <a:r>
              <a:rPr lang="el-GR" dirty="0"/>
              <a:t>Όταν τα κεριά είναι πια αναμμένα, δεν θα πρέπει μήτε να τα </a:t>
            </a:r>
            <a:r>
              <a:rPr lang="el-GR" dirty="0" smtClean="0"/>
              <a:t>μετακινήσουν, </a:t>
            </a:r>
            <a:r>
              <a:rPr lang="el-GR" dirty="0"/>
              <a:t>μήτε να τα </a:t>
            </a:r>
            <a:r>
              <a:rPr lang="el-GR" dirty="0" smtClean="0"/>
              <a:t>ξανανάψουν </a:t>
            </a:r>
            <a:r>
              <a:rPr lang="el-GR" dirty="0"/>
              <a:t>σε περίπτωση που σβήσουν. Το συνήθειο θέλει, να </a:t>
            </a:r>
            <a:r>
              <a:rPr lang="el-GR" dirty="0" smtClean="0"/>
              <a:t>βάζουν </a:t>
            </a:r>
            <a:r>
              <a:rPr lang="el-GR" dirty="0"/>
              <a:t>μερικά νομίσματα στο κουτί της φιλανθρωπίας προτού </a:t>
            </a:r>
            <a:r>
              <a:rPr lang="el-GR" dirty="0" smtClean="0"/>
              <a:t>ανάψουν </a:t>
            </a:r>
            <a:r>
              <a:rPr lang="el-GR" dirty="0"/>
              <a:t>τα κεριά του </a:t>
            </a:r>
            <a:r>
              <a:rPr lang="el-GR" dirty="0" err="1"/>
              <a:t>Σσαμπάτ</a:t>
            </a:r>
            <a:r>
              <a:rPr lang="el-GR" dirty="0"/>
              <a:t> και των άλλων γιορτών.</a:t>
            </a:r>
          </a:p>
        </p:txBody>
      </p:sp>
      <p:pic>
        <p:nvPicPr>
          <p:cNvPr id="6" name="Θέση περιεχομένου 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311486" y="2007566"/>
            <a:ext cx="3482878" cy="4682863"/>
          </a:xfrm>
          <a:prstGeom prst="rect">
            <a:avLst/>
          </a:prstGeom>
          <a:ln>
            <a:noFill/>
          </a:ln>
          <a:effectLst>
            <a:softEdge rad="112500"/>
          </a:effectLst>
        </p:spPr>
      </p:pic>
    </p:spTree>
    <p:extLst>
      <p:ext uri="{BB962C8B-B14F-4D97-AF65-F5344CB8AC3E}">
        <p14:creationId xmlns:p14="http://schemas.microsoft.com/office/powerpoint/2010/main" val="104959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138" y="628959"/>
            <a:ext cx="5633098" cy="4203700"/>
          </a:xfrm>
          <a:prstGeom prst="rect">
            <a:avLst/>
          </a:prstGeom>
          <a:ln>
            <a:noFill/>
          </a:ln>
          <a:effectLst>
            <a:softEdge rad="112500"/>
          </a:effectLst>
        </p:spPr>
      </p:pic>
      <p:sp>
        <p:nvSpPr>
          <p:cNvPr id="4" name="Θέση κειμένου 3"/>
          <p:cNvSpPr>
            <a:spLocks noGrp="1"/>
          </p:cNvSpPr>
          <p:nvPr>
            <p:ph type="body" sz="half" idx="2"/>
          </p:nvPr>
        </p:nvSpPr>
        <p:spPr>
          <a:xfrm>
            <a:off x="643673" y="5439717"/>
            <a:ext cx="10901126" cy="689515"/>
          </a:xfrm>
        </p:spPr>
        <p:txBody>
          <a:bodyPr>
            <a:noAutofit/>
          </a:bodyPr>
          <a:lstStyle/>
          <a:p>
            <a:r>
              <a:rPr lang="el-GR" sz="3200" dirty="0"/>
              <a:t>Η Συναγωγή, κατά κυριολεξία σημαίνει «Οίκος συνάθροισης</a:t>
            </a:r>
            <a:r>
              <a:rPr lang="el-GR" sz="3200" dirty="0" smtClean="0"/>
              <a:t>»</a:t>
            </a:r>
            <a:endParaRPr lang="el-GR" sz="3200" dirty="0"/>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302" y="656255"/>
            <a:ext cx="5460906" cy="4203701"/>
          </a:xfrm>
          <a:prstGeom prst="rect">
            <a:avLst/>
          </a:prstGeom>
          <a:ln>
            <a:noFill/>
          </a:ln>
          <a:effectLst>
            <a:softEdge rad="112500"/>
          </a:effectLst>
        </p:spPr>
      </p:pic>
    </p:spTree>
    <p:extLst>
      <p:ext uri="{BB962C8B-B14F-4D97-AF65-F5344CB8AC3E}">
        <p14:creationId xmlns:p14="http://schemas.microsoft.com/office/powerpoint/2010/main" val="151942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434" y="568913"/>
            <a:ext cx="6346207" cy="6001643"/>
          </a:xfrm>
          <a:prstGeom prst="rect">
            <a:avLst/>
          </a:prstGeom>
          <a:noFill/>
        </p:spPr>
        <p:txBody>
          <a:bodyPr wrap="square" rtlCol="0">
            <a:spAutoFit/>
          </a:bodyPr>
          <a:lstStyle/>
          <a:p>
            <a:pPr algn="just"/>
            <a:r>
              <a:rPr lang="el-GR" sz="2400" b="1" dirty="0"/>
              <a:t>Η γένεση της συναγωγής ανά­γεται στην εποχή της εξορίας στη Βαβυλώνα</a:t>
            </a:r>
            <a:r>
              <a:rPr lang="el-GR" sz="2400" b="1" dirty="0" smtClean="0"/>
              <a:t>,</a:t>
            </a:r>
            <a:r>
              <a:rPr lang="el-GR" sz="2400" dirty="0" smtClean="0"/>
              <a:t> το </a:t>
            </a:r>
            <a:r>
              <a:rPr lang="el-GR" sz="2400" dirty="0"/>
              <a:t>586 π.Χ. ­ 537 π.Χ., διάστημα στο οποίο οι Ιουδαίοι είχαν στερηθεί τον Ναό τους. Έτσι δη­μιούργησαν τις συναγωγές, δηλαδή χώρους όπου συγκεντρώνονταν, για να προσεύχονται και να μελετούν τον Νόμο. </a:t>
            </a:r>
            <a:r>
              <a:rPr lang="el-GR" sz="2400" b="1" dirty="0"/>
              <a:t>Η εξέλιξη και εδραί­ωση της Συναγωγής σχετίζεται με την εποχή της καταστροφής του δεύτερου Ναού,</a:t>
            </a:r>
            <a:r>
              <a:rPr lang="el-GR" sz="2400" dirty="0"/>
              <a:t> το 70μ.Χ., οπότε και οι Εβραίοι αναγκάστηκαν να προσεύχονται χωρίς την τελετουργία των θυ­σιών. Έκτοτε, Συναγωγές κτίζονταν στις πόλεις και στα χωριά όπου ζούσαν οι Εβραίοι, και οι θυσίες αντικαταστάθηκαν από την προσευχή: «αντί για ταύρους σού προσφέρουμε τις προ­σευχές μας» (</a:t>
            </a:r>
            <a:r>
              <a:rPr lang="el-GR" sz="2400" dirty="0" err="1" smtClean="0"/>
              <a:t>Ωσ</a:t>
            </a:r>
            <a:r>
              <a:rPr lang="el-GR" sz="2400" dirty="0" smtClean="0"/>
              <a:t>. </a:t>
            </a:r>
            <a:r>
              <a:rPr lang="el-GR" sz="2400" dirty="0"/>
              <a:t>14, 3).</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103" y="1801504"/>
            <a:ext cx="5093155" cy="3460552"/>
          </a:xfrm>
          <a:prstGeom prst="rect">
            <a:avLst/>
          </a:prstGeom>
          <a:ln>
            <a:noFill/>
          </a:ln>
          <a:effectLst>
            <a:softEdge rad="112500"/>
          </a:effectLst>
        </p:spPr>
      </p:pic>
    </p:spTree>
    <p:extLst>
      <p:ext uri="{BB962C8B-B14F-4D97-AF65-F5344CB8AC3E}">
        <p14:creationId xmlns:p14="http://schemas.microsoft.com/office/powerpoint/2010/main" val="2688119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434" y="641702"/>
            <a:ext cx="6346207" cy="1938992"/>
          </a:xfrm>
          <a:prstGeom prst="rect">
            <a:avLst/>
          </a:prstGeom>
          <a:noFill/>
        </p:spPr>
        <p:txBody>
          <a:bodyPr wrap="square" rtlCol="0">
            <a:spAutoFit/>
          </a:bodyPr>
          <a:lstStyle/>
          <a:p>
            <a:pPr algn="just"/>
            <a:r>
              <a:rPr lang="el-GR" sz="2400" dirty="0"/>
              <a:t>Αν εξαιρέσουμε τον αρχιτεκτονικό ρυθμό και τη διακόσμηση, που ποι­κίλλουν ανάλογα με τον τόπο όπου βρίσκεται η κάθε Συναγωγή, όλες παρουσιάζουν περίπου την ίδια διάταξη όσον αφορά την εσωτερική διαμόρφωση του χώρου.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893" y="641702"/>
            <a:ext cx="4653560" cy="6079819"/>
          </a:xfrm>
          <a:prstGeom prst="rect">
            <a:avLst/>
          </a:prstGeom>
          <a:ln>
            <a:noFill/>
          </a:ln>
          <a:effectLst>
            <a:softEdge rad="112500"/>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33" y="2580694"/>
            <a:ext cx="5431808" cy="4073856"/>
          </a:xfrm>
          <a:prstGeom prst="rect">
            <a:avLst/>
          </a:prstGeom>
          <a:ln>
            <a:noFill/>
          </a:ln>
          <a:effectLst>
            <a:softEdge rad="112500"/>
          </a:effectLst>
        </p:spPr>
      </p:pic>
    </p:spTree>
    <p:extLst>
      <p:ext uri="{BB962C8B-B14F-4D97-AF65-F5344CB8AC3E}">
        <p14:creationId xmlns:p14="http://schemas.microsoft.com/office/powerpoint/2010/main" val="3983883511"/>
      </p:ext>
    </p:extLst>
  </p:cSld>
  <p:clrMapOvr>
    <a:masterClrMapping/>
  </p:clrMapOvr>
</p:sld>
</file>

<file path=ppt/theme/theme1.xml><?xml version="1.0" encoding="utf-8"?>
<a:theme xmlns:a="http://schemas.openxmlformats.org/drawingml/2006/main" name="Μέρισμα">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TM03457464[[fn=Μέρισμα]]</Template>
  <TotalTime>197</TotalTime>
  <Words>1317</Words>
  <Application>Microsoft Office PowerPoint</Application>
  <PresentationFormat>Ευρεία οθόνη</PresentationFormat>
  <Paragraphs>35</Paragraphs>
  <Slides>16</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Bahnschrift SemiBold</vt:lpstr>
      <vt:lpstr>Corbel</vt:lpstr>
      <vt:lpstr>Gill Sans MT</vt:lpstr>
      <vt:lpstr>Wingdings 2</vt:lpstr>
      <vt:lpstr>Μέρισμα</vt:lpstr>
      <vt:lpstr>Ιουδαϊσμοσ</vt:lpstr>
      <vt:lpstr>Σαμπατ (שבת)</vt:lpstr>
      <vt:lpstr>  «Σαμπάτ Σαλόμ», στοχασμός και ανάπαυση Ο ραββίνος Ααρόν Ισραέλ της Ισραηλιτικής Κοινότητας Θεσσαλονίκης ζητούσε την κατανόησή μας για την αυστηρή τήρηση της εβραϊκής παράδοσης που θέλει το Σάββατο αποχή από πάσης φύσεως εργασία. Πηγή: Γιώτα Μυρτσιώτη, 23.07.2016, Καθημερινή</vt:lpstr>
      <vt:lpstr>Το άναμμα των κεριών στην εορτή του Σαμπάτ Ποιος; </vt:lpstr>
      <vt:lpstr>Το άναμμα των κεριών στην εορτή του Σαμπάτ Πόσα; Πότε; </vt:lpstr>
      <vt:lpstr>Το άναμμα των κεριών στην εορτή του Σαμπάτ Με ποιο τρόπο;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Ιουδαϊσμοσ</dc:title>
  <dc:creator>Αντώνης</dc:creator>
  <cp:lastModifiedBy>Αντώνης</cp:lastModifiedBy>
  <cp:revision>24</cp:revision>
  <dcterms:created xsi:type="dcterms:W3CDTF">2020-12-01T18:05:19Z</dcterms:created>
  <dcterms:modified xsi:type="dcterms:W3CDTF">2020-12-01T21:22:53Z</dcterms:modified>
</cp:coreProperties>
</file>