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71" r:id="rId3"/>
    <p:sldId id="257" r:id="rId4"/>
    <p:sldId id="258" r:id="rId5"/>
    <p:sldId id="259" r:id="rId6"/>
    <p:sldId id="260" r:id="rId7"/>
    <p:sldId id="261" r:id="rId8"/>
    <p:sldId id="262" r:id="rId9"/>
    <p:sldId id="263" r:id="rId10"/>
    <p:sldId id="264" r:id="rId11"/>
    <p:sldId id="270" r:id="rId12"/>
    <p:sldId id="265" r:id="rId13"/>
    <p:sldId id="266" r:id="rId14"/>
    <p:sldId id="267" r:id="rId15"/>
    <p:sldId id="269"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DF8FB4-3AB1-4544-BA2D-1D114C829830}" v="2174" dt="2021-02-27T15:49:32.882"/>
    <p1510:client id="{98A555AE-04D5-4EB2-85EA-CCF0C817A5AA}" v="428" dt="2021-02-27T09:19:04.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24" autoAdjust="0"/>
    <p:restoredTop sz="94660"/>
  </p:normalViewPr>
  <p:slideViewPr>
    <p:cSldViewPr snapToGrid="0">
      <p:cViewPr varScale="1">
        <p:scale>
          <a:sx n="116" d="100"/>
          <a:sy n="116" d="100"/>
        </p:scale>
        <p:origin x="-21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65DE31-94B3-4E2A-9324-C7D4A2CAE82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B660D8C-512A-4276-8C9A-F3AA6A404533}">
      <dgm:prSet/>
      <dgm:spPr/>
      <dgm:t>
        <a:bodyPr/>
        <a:lstStyle/>
        <a:p>
          <a:r>
            <a:rPr lang="en-US"/>
            <a:t>Ένα παλιό παιχνίδι είναι το κότσκαρι. Το έπαιζαν τις απόκριες στην Πρέβεζα. Καθόταν μία παρέα κυκλικά και ένας στο κέντρο ο οποίος κρατούσε στα χέρια του ένα βρασμένο αυγό περασμένο από μία κλωστή και το κουνούσε για να το πιάσουν οι παίκτες με το στόμα τους. Όποιος το έπιανε κέρδιζε. </a:t>
          </a:r>
        </a:p>
      </dgm:t>
    </dgm:pt>
    <dgm:pt modelId="{26C0EF03-5057-45D9-B370-C4193EE4C4B7}" type="parTrans" cxnId="{D4E2B2F8-CFE0-4864-B6EA-DB42286B5A69}">
      <dgm:prSet/>
      <dgm:spPr/>
      <dgm:t>
        <a:bodyPr/>
        <a:lstStyle/>
        <a:p>
          <a:endParaRPr lang="en-US"/>
        </a:p>
      </dgm:t>
    </dgm:pt>
    <dgm:pt modelId="{8EB4CF6E-79D8-4080-A422-4C91C40B55ED}" type="sibTrans" cxnId="{D4E2B2F8-CFE0-4864-B6EA-DB42286B5A69}">
      <dgm:prSet/>
      <dgm:spPr/>
      <dgm:t>
        <a:bodyPr/>
        <a:lstStyle/>
        <a:p>
          <a:endParaRPr lang="en-US"/>
        </a:p>
      </dgm:t>
    </dgm:pt>
    <dgm:pt modelId="{5178B3AF-4AB0-4CB7-8E91-66168531AC02}">
      <dgm:prSet/>
      <dgm:spPr/>
      <dgm:t>
        <a:bodyPr/>
        <a:lstStyle/>
        <a:p>
          <a:r>
            <a:rPr lang="en-US" b="1"/>
            <a:t>Νεφέλη </a:t>
          </a:r>
          <a:endParaRPr lang="en-US"/>
        </a:p>
      </dgm:t>
    </dgm:pt>
    <dgm:pt modelId="{3C5C5158-CD73-4177-A25F-63DBFD498713}" type="parTrans" cxnId="{DFD4B87B-143E-4420-850B-257B47F59761}">
      <dgm:prSet/>
      <dgm:spPr/>
      <dgm:t>
        <a:bodyPr/>
        <a:lstStyle/>
        <a:p>
          <a:endParaRPr lang="en-US"/>
        </a:p>
      </dgm:t>
    </dgm:pt>
    <dgm:pt modelId="{EED3EF31-11D5-4FF1-B2C9-4E7BA0BD8F34}" type="sibTrans" cxnId="{DFD4B87B-143E-4420-850B-257B47F59761}">
      <dgm:prSet/>
      <dgm:spPr/>
      <dgm:t>
        <a:bodyPr/>
        <a:lstStyle/>
        <a:p>
          <a:endParaRPr lang="en-US"/>
        </a:p>
      </dgm:t>
    </dgm:pt>
    <dgm:pt modelId="{69372A4D-2023-4866-98C9-A6761459E7E7}" type="pres">
      <dgm:prSet presAssocID="{3F65DE31-94B3-4E2A-9324-C7D4A2CAE824}" presName="vert0" presStyleCnt="0">
        <dgm:presLayoutVars>
          <dgm:dir/>
          <dgm:animOne val="branch"/>
          <dgm:animLvl val="lvl"/>
        </dgm:presLayoutVars>
      </dgm:prSet>
      <dgm:spPr/>
      <dgm:t>
        <a:bodyPr/>
        <a:lstStyle/>
        <a:p>
          <a:endParaRPr lang="el-GR"/>
        </a:p>
      </dgm:t>
    </dgm:pt>
    <dgm:pt modelId="{4FBF9577-D8D4-45B0-916C-0D5993A1B0A6}" type="pres">
      <dgm:prSet presAssocID="{3B660D8C-512A-4276-8C9A-F3AA6A404533}" presName="thickLine" presStyleLbl="alignNode1" presStyleIdx="0" presStyleCnt="2"/>
      <dgm:spPr/>
    </dgm:pt>
    <dgm:pt modelId="{41FFB587-237B-4D4F-9D1F-7D3F40501429}" type="pres">
      <dgm:prSet presAssocID="{3B660D8C-512A-4276-8C9A-F3AA6A404533}" presName="horz1" presStyleCnt="0"/>
      <dgm:spPr/>
    </dgm:pt>
    <dgm:pt modelId="{6CD1BFF9-40DE-49ED-90FC-F09AC6B8D261}" type="pres">
      <dgm:prSet presAssocID="{3B660D8C-512A-4276-8C9A-F3AA6A404533}" presName="tx1" presStyleLbl="revTx" presStyleIdx="0" presStyleCnt="2"/>
      <dgm:spPr/>
      <dgm:t>
        <a:bodyPr/>
        <a:lstStyle/>
        <a:p>
          <a:endParaRPr lang="el-GR"/>
        </a:p>
      </dgm:t>
    </dgm:pt>
    <dgm:pt modelId="{A3FAC0D1-8758-44B5-B644-C36407D5C8EC}" type="pres">
      <dgm:prSet presAssocID="{3B660D8C-512A-4276-8C9A-F3AA6A404533}" presName="vert1" presStyleCnt="0"/>
      <dgm:spPr/>
    </dgm:pt>
    <dgm:pt modelId="{457A1A52-2288-421D-925C-1F901AA0B490}" type="pres">
      <dgm:prSet presAssocID="{5178B3AF-4AB0-4CB7-8E91-66168531AC02}" presName="thickLine" presStyleLbl="alignNode1" presStyleIdx="1" presStyleCnt="2"/>
      <dgm:spPr/>
    </dgm:pt>
    <dgm:pt modelId="{74DC2D6E-5A14-47D4-A29F-8A23838ABAAB}" type="pres">
      <dgm:prSet presAssocID="{5178B3AF-4AB0-4CB7-8E91-66168531AC02}" presName="horz1" presStyleCnt="0"/>
      <dgm:spPr/>
    </dgm:pt>
    <dgm:pt modelId="{C0D11779-2AD3-449C-8A7F-F57A094FECDE}" type="pres">
      <dgm:prSet presAssocID="{5178B3AF-4AB0-4CB7-8E91-66168531AC02}" presName="tx1" presStyleLbl="revTx" presStyleIdx="1" presStyleCnt="2"/>
      <dgm:spPr/>
      <dgm:t>
        <a:bodyPr/>
        <a:lstStyle/>
        <a:p>
          <a:endParaRPr lang="el-GR"/>
        </a:p>
      </dgm:t>
    </dgm:pt>
    <dgm:pt modelId="{2F795ED3-D7C0-4A7B-92A9-B6B29E463C71}" type="pres">
      <dgm:prSet presAssocID="{5178B3AF-4AB0-4CB7-8E91-66168531AC02}" presName="vert1" presStyleCnt="0"/>
      <dgm:spPr/>
    </dgm:pt>
  </dgm:ptLst>
  <dgm:cxnLst>
    <dgm:cxn modelId="{8F1E585A-9363-4099-9455-C172EFD27AEF}" type="presOf" srcId="{3B660D8C-512A-4276-8C9A-F3AA6A404533}" destId="{6CD1BFF9-40DE-49ED-90FC-F09AC6B8D261}" srcOrd="0" destOrd="0" presId="urn:microsoft.com/office/officeart/2008/layout/LinedList"/>
    <dgm:cxn modelId="{11A67AD5-B79B-45E3-BFF6-D860B97C9FB7}" type="presOf" srcId="{5178B3AF-4AB0-4CB7-8E91-66168531AC02}" destId="{C0D11779-2AD3-449C-8A7F-F57A094FECDE}" srcOrd="0" destOrd="0" presId="urn:microsoft.com/office/officeart/2008/layout/LinedList"/>
    <dgm:cxn modelId="{DFD4B87B-143E-4420-850B-257B47F59761}" srcId="{3F65DE31-94B3-4E2A-9324-C7D4A2CAE824}" destId="{5178B3AF-4AB0-4CB7-8E91-66168531AC02}" srcOrd="1" destOrd="0" parTransId="{3C5C5158-CD73-4177-A25F-63DBFD498713}" sibTransId="{EED3EF31-11D5-4FF1-B2C9-4E7BA0BD8F34}"/>
    <dgm:cxn modelId="{DDB9876F-EB1C-4C62-AACC-B5562D335BDF}" type="presOf" srcId="{3F65DE31-94B3-4E2A-9324-C7D4A2CAE824}" destId="{69372A4D-2023-4866-98C9-A6761459E7E7}" srcOrd="0" destOrd="0" presId="urn:microsoft.com/office/officeart/2008/layout/LinedList"/>
    <dgm:cxn modelId="{D4E2B2F8-CFE0-4864-B6EA-DB42286B5A69}" srcId="{3F65DE31-94B3-4E2A-9324-C7D4A2CAE824}" destId="{3B660D8C-512A-4276-8C9A-F3AA6A404533}" srcOrd="0" destOrd="0" parTransId="{26C0EF03-5057-45D9-B370-C4193EE4C4B7}" sibTransId="{8EB4CF6E-79D8-4080-A422-4C91C40B55ED}"/>
    <dgm:cxn modelId="{AAA9C8EC-0B25-4E79-AA85-68E844E52A10}" type="presParOf" srcId="{69372A4D-2023-4866-98C9-A6761459E7E7}" destId="{4FBF9577-D8D4-45B0-916C-0D5993A1B0A6}" srcOrd="0" destOrd="0" presId="urn:microsoft.com/office/officeart/2008/layout/LinedList"/>
    <dgm:cxn modelId="{D9E2F072-D44F-4D99-AAE4-A3F5539FFCDE}" type="presParOf" srcId="{69372A4D-2023-4866-98C9-A6761459E7E7}" destId="{41FFB587-237B-4D4F-9D1F-7D3F40501429}" srcOrd="1" destOrd="0" presId="urn:microsoft.com/office/officeart/2008/layout/LinedList"/>
    <dgm:cxn modelId="{BC75E15E-C774-4647-B25C-C9EE76794719}" type="presParOf" srcId="{41FFB587-237B-4D4F-9D1F-7D3F40501429}" destId="{6CD1BFF9-40DE-49ED-90FC-F09AC6B8D261}" srcOrd="0" destOrd="0" presId="urn:microsoft.com/office/officeart/2008/layout/LinedList"/>
    <dgm:cxn modelId="{25D30FD6-87F3-47EF-A1F0-19831D7334C1}" type="presParOf" srcId="{41FFB587-237B-4D4F-9D1F-7D3F40501429}" destId="{A3FAC0D1-8758-44B5-B644-C36407D5C8EC}" srcOrd="1" destOrd="0" presId="urn:microsoft.com/office/officeart/2008/layout/LinedList"/>
    <dgm:cxn modelId="{A75C36CC-F338-45CE-9690-8692684F6B52}" type="presParOf" srcId="{69372A4D-2023-4866-98C9-A6761459E7E7}" destId="{457A1A52-2288-421D-925C-1F901AA0B490}" srcOrd="2" destOrd="0" presId="urn:microsoft.com/office/officeart/2008/layout/LinedList"/>
    <dgm:cxn modelId="{A2100580-CB94-4D2A-A2DA-E00E36E75451}" type="presParOf" srcId="{69372A4D-2023-4866-98C9-A6761459E7E7}" destId="{74DC2D6E-5A14-47D4-A29F-8A23838ABAAB}" srcOrd="3" destOrd="0" presId="urn:microsoft.com/office/officeart/2008/layout/LinedList"/>
    <dgm:cxn modelId="{BBD393ED-4341-4461-B7D0-EA346425B8E3}" type="presParOf" srcId="{74DC2D6E-5A14-47D4-A29F-8A23838ABAAB}" destId="{C0D11779-2AD3-449C-8A7F-F57A094FECDE}" srcOrd="0" destOrd="0" presId="urn:microsoft.com/office/officeart/2008/layout/LinedList"/>
    <dgm:cxn modelId="{96DC4A3D-0F04-4816-AD87-613A44AAE44A}" type="presParOf" srcId="{74DC2D6E-5A14-47D4-A29F-8A23838ABAAB}" destId="{2F795ED3-D7C0-4A7B-92A9-B6B29E463C71}"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F9577-D8D4-45B0-916C-0D5993A1B0A6}">
      <dsp:nvSpPr>
        <dsp:cNvPr id="0" name=""/>
        <dsp:cNvSpPr/>
      </dsp:nvSpPr>
      <dsp:spPr>
        <a:xfrm>
          <a:off x="0" y="0"/>
          <a:ext cx="107123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1BFF9-40DE-49ED-90FC-F09AC6B8D261}">
      <dsp:nvSpPr>
        <dsp:cNvPr id="0" name=""/>
        <dsp:cNvSpPr/>
      </dsp:nvSpPr>
      <dsp:spPr>
        <a:xfrm>
          <a:off x="0" y="0"/>
          <a:ext cx="10712301" cy="1751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Ένα παλιό παιχνίδι είναι το κότσκαρι. Το έπαιζαν τις απόκριες στην Πρέβεζα. Καθόταν μία παρέα κυκλικά και ένας στο κέντρο ο οποίος κρατούσε στα χέρια του ένα βρασμένο αυγό περασμένο από μία κλωστή και το κουνούσε για να το πιάσουν οι παίκτες με το στόμα τους. Όποιος το έπιανε κέρδιζε. </a:t>
          </a:r>
        </a:p>
      </dsp:txBody>
      <dsp:txXfrm>
        <a:off x="0" y="0"/>
        <a:ext cx="10712301" cy="1751572"/>
      </dsp:txXfrm>
    </dsp:sp>
    <dsp:sp modelId="{457A1A52-2288-421D-925C-1F901AA0B490}">
      <dsp:nvSpPr>
        <dsp:cNvPr id="0" name=""/>
        <dsp:cNvSpPr/>
      </dsp:nvSpPr>
      <dsp:spPr>
        <a:xfrm>
          <a:off x="0" y="1751572"/>
          <a:ext cx="107123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11779-2AD3-449C-8A7F-F57A094FECDE}">
      <dsp:nvSpPr>
        <dsp:cNvPr id="0" name=""/>
        <dsp:cNvSpPr/>
      </dsp:nvSpPr>
      <dsp:spPr>
        <a:xfrm>
          <a:off x="0" y="1751572"/>
          <a:ext cx="10712301" cy="1751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Νεφέλη </a:t>
          </a:r>
          <a:endParaRPr lang="en-US" sz="2700" kern="1200"/>
        </a:p>
      </dsp:txBody>
      <dsp:txXfrm>
        <a:off x="0" y="1751572"/>
        <a:ext cx="10712301" cy="17515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xmlns=""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A5237F11-76DB-4DD9-9747-3F38D05BA0FE}"/>
              </a:ext>
            </a:extLst>
          </p:cNvPr>
          <p:cNvSpPr>
            <a:spLocks noGrp="1"/>
          </p:cNvSpPr>
          <p:nvPr>
            <p:ph type="dt" sz="half" idx="10"/>
          </p:nvPr>
        </p:nvSpPr>
        <p:spPr/>
        <p:txBody>
          <a:bodyPr/>
          <a:lstStyle/>
          <a:p>
            <a:fld id="{11EAACC7-3B3F-47D1-959A-EF58926E955E}" type="datetimeFigureOut">
              <a:rPr lang="en-US" smtClean="0"/>
              <a:pPr/>
              <a:t>2/27/2021</a:t>
            </a:fld>
            <a:endParaRPr lang="en-US"/>
          </a:p>
        </p:txBody>
      </p:sp>
      <p:sp>
        <p:nvSpPr>
          <p:cNvPr id="5" name="Footer Placeholder 4">
            <a:extLst>
              <a:ext uri="{FF2B5EF4-FFF2-40B4-BE49-F238E27FC236}">
                <a16:creationId xmlns:a16="http://schemas.microsoft.com/office/drawing/2014/main" xmlns=""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10D591-ADCF-4300-8282-72AE357F3D2D}"/>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56527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B0D493-D1E7-4358-95E9-B5B80A49E603}"/>
              </a:ext>
            </a:extLst>
          </p:cNvPr>
          <p:cNvSpPr>
            <a:spLocks noGrp="1"/>
          </p:cNvSpPr>
          <p:nvPr>
            <p:ph type="dt" sz="half" idx="10"/>
          </p:nvPr>
        </p:nvSpPr>
        <p:spPr/>
        <p:txBody>
          <a:bodyPr/>
          <a:lstStyle/>
          <a:p>
            <a:fld id="{11EAACC7-3B3F-47D1-959A-EF58926E955E}" type="datetimeFigureOut">
              <a:rPr lang="en-US" smtClean="0"/>
              <a:pPr/>
              <a:t>2/27/2021</a:t>
            </a:fld>
            <a:endParaRPr lang="en-US"/>
          </a:p>
        </p:txBody>
      </p:sp>
      <p:sp>
        <p:nvSpPr>
          <p:cNvPr id="5" name="Footer Placeholder 4">
            <a:extLst>
              <a:ext uri="{FF2B5EF4-FFF2-40B4-BE49-F238E27FC236}">
                <a16:creationId xmlns:a16="http://schemas.microsoft.com/office/drawing/2014/main" xmlns=""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4C3AC2-288D-4FEE-BF80-0EAEDDFAB049}"/>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429358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BDA2A4-FD34-4E17-908F-4367B1E644C3}"/>
              </a:ext>
            </a:extLst>
          </p:cNvPr>
          <p:cNvSpPr>
            <a:spLocks noGrp="1"/>
          </p:cNvSpPr>
          <p:nvPr>
            <p:ph type="dt" sz="half" idx="10"/>
          </p:nvPr>
        </p:nvSpPr>
        <p:spPr/>
        <p:txBody>
          <a:bodyPr/>
          <a:lstStyle/>
          <a:p>
            <a:fld id="{11EAACC7-3B3F-47D1-959A-EF58926E955E}" type="datetimeFigureOut">
              <a:rPr lang="en-US" smtClean="0"/>
              <a:pPr/>
              <a:t>2/27/2021</a:t>
            </a:fld>
            <a:endParaRPr lang="en-US"/>
          </a:p>
        </p:txBody>
      </p:sp>
      <p:sp>
        <p:nvSpPr>
          <p:cNvPr id="5" name="Footer Placeholder 4">
            <a:extLst>
              <a:ext uri="{FF2B5EF4-FFF2-40B4-BE49-F238E27FC236}">
                <a16:creationId xmlns:a16="http://schemas.microsoft.com/office/drawing/2014/main" xmlns=""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A0C4D5-BE1E-4D6A-9196-E0F9E42B2E1E}"/>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43622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55E4A6B-1966-4E57-9FB8-8B111E97BC11}"/>
              </a:ext>
            </a:extLst>
          </p:cNvPr>
          <p:cNvSpPr>
            <a:spLocks noGrp="1"/>
          </p:cNvSpPr>
          <p:nvPr>
            <p:ph type="dt" sz="half" idx="10"/>
          </p:nvPr>
        </p:nvSpPr>
        <p:spPr/>
        <p:txBody>
          <a:bodyPr/>
          <a:lstStyle/>
          <a:p>
            <a:fld id="{11EAACC7-3B3F-47D1-959A-EF58926E955E}" type="datetimeFigureOut">
              <a:rPr lang="en-US" smtClean="0"/>
              <a:pPr/>
              <a:t>2/27/2021</a:t>
            </a:fld>
            <a:endParaRPr lang="en-US" dirty="0"/>
          </a:p>
        </p:txBody>
      </p:sp>
      <p:sp>
        <p:nvSpPr>
          <p:cNvPr id="5" name="Footer Placeholder 4">
            <a:extLst>
              <a:ext uri="{FF2B5EF4-FFF2-40B4-BE49-F238E27FC236}">
                <a16:creationId xmlns:a16="http://schemas.microsoft.com/office/drawing/2014/main" xmlns=""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1F830C-8424-4FAF-A011-605AE1D147FC}"/>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277601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F7C9F8F-EC48-4D16-B4C6-023A7B607BE6}"/>
              </a:ext>
            </a:extLst>
          </p:cNvPr>
          <p:cNvSpPr>
            <a:spLocks noGrp="1"/>
          </p:cNvSpPr>
          <p:nvPr>
            <p:ph type="dt" sz="half" idx="10"/>
          </p:nvPr>
        </p:nvSpPr>
        <p:spPr/>
        <p:txBody>
          <a:bodyPr/>
          <a:lstStyle/>
          <a:p>
            <a:fld id="{11EAACC7-3B3F-47D1-959A-EF58926E955E}" type="datetimeFigureOut">
              <a:rPr lang="en-US" smtClean="0"/>
              <a:pPr/>
              <a:t>2/27/2021</a:t>
            </a:fld>
            <a:endParaRPr lang="en-US"/>
          </a:p>
        </p:txBody>
      </p:sp>
      <p:sp>
        <p:nvSpPr>
          <p:cNvPr id="5" name="Footer Placeholder 4">
            <a:extLst>
              <a:ext uri="{FF2B5EF4-FFF2-40B4-BE49-F238E27FC236}">
                <a16:creationId xmlns:a16="http://schemas.microsoft.com/office/drawing/2014/main" xmlns=""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7D21F1-1A24-43EA-AB09-3024C491E8FB}"/>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77132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4CFA3AA-3FC1-4B98-8F99-1726F1AC0A38}"/>
              </a:ext>
            </a:extLst>
          </p:cNvPr>
          <p:cNvSpPr>
            <a:spLocks noGrp="1"/>
          </p:cNvSpPr>
          <p:nvPr>
            <p:ph type="dt" sz="half" idx="10"/>
          </p:nvPr>
        </p:nvSpPr>
        <p:spPr/>
        <p:txBody>
          <a:bodyPr/>
          <a:lstStyle/>
          <a:p>
            <a:fld id="{11EAACC7-3B3F-47D1-959A-EF58926E955E}" type="datetimeFigureOut">
              <a:rPr lang="en-US" smtClean="0"/>
              <a:pPr/>
              <a:t>2/27/2021</a:t>
            </a:fld>
            <a:endParaRPr lang="en-US"/>
          </a:p>
        </p:txBody>
      </p:sp>
      <p:sp>
        <p:nvSpPr>
          <p:cNvPr id="6" name="Footer Placeholder 5">
            <a:extLst>
              <a:ext uri="{FF2B5EF4-FFF2-40B4-BE49-F238E27FC236}">
                <a16:creationId xmlns:a16="http://schemas.microsoft.com/office/drawing/2014/main" xmlns=""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7660A2-13C9-4432-A6EB-A4FF3D78F15F}"/>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90862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C942CFB-FE12-494A-9C41-3CB90F07BDAA}"/>
              </a:ext>
            </a:extLst>
          </p:cNvPr>
          <p:cNvSpPr>
            <a:spLocks noGrp="1"/>
          </p:cNvSpPr>
          <p:nvPr>
            <p:ph type="dt" sz="half" idx="10"/>
          </p:nvPr>
        </p:nvSpPr>
        <p:spPr/>
        <p:txBody>
          <a:bodyPr/>
          <a:lstStyle/>
          <a:p>
            <a:fld id="{11EAACC7-3B3F-47D1-959A-EF58926E955E}" type="datetimeFigureOut">
              <a:rPr lang="en-US" smtClean="0"/>
              <a:pPr/>
              <a:t>2/27/2021</a:t>
            </a:fld>
            <a:endParaRPr lang="en-US"/>
          </a:p>
        </p:txBody>
      </p:sp>
      <p:sp>
        <p:nvSpPr>
          <p:cNvPr id="8" name="Footer Placeholder 7">
            <a:extLst>
              <a:ext uri="{FF2B5EF4-FFF2-40B4-BE49-F238E27FC236}">
                <a16:creationId xmlns:a16="http://schemas.microsoft.com/office/drawing/2014/main" xmlns=""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CF7BB23-7539-4674-8B66-ACEFF94686CE}"/>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157634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08152BF-92C7-4BF5-A9DB-16A0BF0F5F5D}"/>
              </a:ext>
            </a:extLst>
          </p:cNvPr>
          <p:cNvSpPr>
            <a:spLocks noGrp="1"/>
          </p:cNvSpPr>
          <p:nvPr>
            <p:ph type="dt" sz="half" idx="10"/>
          </p:nvPr>
        </p:nvSpPr>
        <p:spPr/>
        <p:txBody>
          <a:bodyPr/>
          <a:lstStyle/>
          <a:p>
            <a:fld id="{11EAACC7-3B3F-47D1-959A-EF58926E955E}" type="datetimeFigureOut">
              <a:rPr lang="en-US" smtClean="0"/>
              <a:pPr/>
              <a:t>2/27/2021</a:t>
            </a:fld>
            <a:endParaRPr lang="en-US"/>
          </a:p>
        </p:txBody>
      </p:sp>
      <p:sp>
        <p:nvSpPr>
          <p:cNvPr id="4" name="Footer Placeholder 3">
            <a:extLst>
              <a:ext uri="{FF2B5EF4-FFF2-40B4-BE49-F238E27FC236}">
                <a16:creationId xmlns:a16="http://schemas.microsoft.com/office/drawing/2014/main" xmlns=""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FFA96F1-8B8A-4E83-B3C2-E10DE522AD30}"/>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83319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8031033-9688-463F-9614-47F2F5BC6BF7}"/>
              </a:ext>
            </a:extLst>
          </p:cNvPr>
          <p:cNvSpPr>
            <a:spLocks noGrp="1"/>
          </p:cNvSpPr>
          <p:nvPr>
            <p:ph type="dt" sz="half" idx="10"/>
          </p:nvPr>
        </p:nvSpPr>
        <p:spPr/>
        <p:txBody>
          <a:bodyPr/>
          <a:lstStyle/>
          <a:p>
            <a:fld id="{11EAACC7-3B3F-47D1-959A-EF58926E955E}" type="datetimeFigureOut">
              <a:rPr lang="en-US" smtClean="0"/>
              <a:pPr/>
              <a:t>2/27/2021</a:t>
            </a:fld>
            <a:endParaRPr lang="en-US"/>
          </a:p>
        </p:txBody>
      </p:sp>
      <p:sp>
        <p:nvSpPr>
          <p:cNvPr id="3" name="Footer Placeholder 2">
            <a:extLst>
              <a:ext uri="{FF2B5EF4-FFF2-40B4-BE49-F238E27FC236}">
                <a16:creationId xmlns:a16="http://schemas.microsoft.com/office/drawing/2014/main" xmlns=""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001DA57-8D4E-4075-9460-4F03DF8AABA8}"/>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18893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00115D-61B3-46D0-B4D3-30C374B526CF}"/>
              </a:ext>
            </a:extLst>
          </p:cNvPr>
          <p:cNvSpPr>
            <a:spLocks noGrp="1"/>
          </p:cNvSpPr>
          <p:nvPr>
            <p:ph type="dt" sz="half" idx="10"/>
          </p:nvPr>
        </p:nvSpPr>
        <p:spPr/>
        <p:txBody>
          <a:bodyPr/>
          <a:lstStyle/>
          <a:p>
            <a:fld id="{11EAACC7-3B3F-47D1-959A-EF58926E955E}" type="datetimeFigureOut">
              <a:rPr lang="en-US" smtClean="0"/>
              <a:pPr/>
              <a:t>2/27/2021</a:t>
            </a:fld>
            <a:endParaRPr lang="en-US"/>
          </a:p>
        </p:txBody>
      </p:sp>
      <p:sp>
        <p:nvSpPr>
          <p:cNvPr id="6" name="Footer Placeholder 5">
            <a:extLst>
              <a:ext uri="{FF2B5EF4-FFF2-40B4-BE49-F238E27FC236}">
                <a16:creationId xmlns:a16="http://schemas.microsoft.com/office/drawing/2014/main" xmlns=""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8B9BCDA-9EF7-4531-8021-AF7B30751516}"/>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5562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ABFF4C5-82A8-4AD8-B7E2-2882F657683C}"/>
              </a:ext>
            </a:extLst>
          </p:cNvPr>
          <p:cNvSpPr>
            <a:spLocks noGrp="1"/>
          </p:cNvSpPr>
          <p:nvPr>
            <p:ph type="dt" sz="half" idx="10"/>
          </p:nvPr>
        </p:nvSpPr>
        <p:spPr/>
        <p:txBody>
          <a:bodyPr/>
          <a:lstStyle/>
          <a:p>
            <a:fld id="{11EAACC7-3B3F-47D1-959A-EF58926E955E}" type="datetimeFigureOut">
              <a:rPr lang="en-US" smtClean="0"/>
              <a:pPr/>
              <a:t>2/27/2021</a:t>
            </a:fld>
            <a:endParaRPr lang="en-US"/>
          </a:p>
        </p:txBody>
      </p:sp>
      <p:sp>
        <p:nvSpPr>
          <p:cNvPr id="6" name="Footer Placeholder 5">
            <a:extLst>
              <a:ext uri="{FF2B5EF4-FFF2-40B4-BE49-F238E27FC236}">
                <a16:creationId xmlns:a16="http://schemas.microsoft.com/office/drawing/2014/main" xmlns=""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24BD4C-7149-44BF-8150-F72CAA95A56D}"/>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145920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xmlns=""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xmlns=""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pPr/>
              <a:t>2/27/2021</a:t>
            </a:fld>
            <a:endParaRPr lang="en-US"/>
          </a:p>
        </p:txBody>
      </p:sp>
      <p:sp>
        <p:nvSpPr>
          <p:cNvPr id="5" name="Footer Placeholder 4">
            <a:extLst>
              <a:ext uri="{FF2B5EF4-FFF2-40B4-BE49-F238E27FC236}">
                <a16:creationId xmlns:a16="http://schemas.microsoft.com/office/drawing/2014/main" xmlns=""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xmlns=""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28589203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5">
            <a:extLst>
              <a:ext uri="{FF2B5EF4-FFF2-40B4-BE49-F238E27FC236}">
                <a16:creationId xmlns:a16="http://schemas.microsoft.com/office/drawing/2014/main" xmlns="" id="{3FA49195-69EB-4E39-A68A-C232E2D03E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3">
            <a:extLst>
              <a:ext uri="{FF2B5EF4-FFF2-40B4-BE49-F238E27FC236}">
                <a16:creationId xmlns:a16="http://schemas.microsoft.com/office/drawing/2014/main" xmlns="" id="{9A92F9DC-743D-47E7-A019-EE09540F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73789" y="6628"/>
            <a:ext cx="4518211" cy="685799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5882" h="6857998">
                <a:moveTo>
                  <a:pt x="2702091" y="0"/>
                </a:moveTo>
                <a:lnTo>
                  <a:pt x="6125882" y="0"/>
                </a:lnTo>
                <a:lnTo>
                  <a:pt x="6125882" y="6857998"/>
                </a:lnTo>
                <a:lnTo>
                  <a:pt x="0" y="6846045"/>
                </a:lnTo>
                <a:lnTo>
                  <a:pt x="270209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12048" y="1645542"/>
            <a:ext cx="7009948" cy="3516189"/>
          </a:xfrm>
        </p:spPr>
        <p:txBody>
          <a:bodyPr anchor="t">
            <a:normAutofit/>
          </a:bodyPr>
          <a:lstStyle/>
          <a:p>
            <a:pPr algn="l"/>
            <a:r>
              <a:rPr lang="en-US" cap="none">
                <a:solidFill>
                  <a:schemeClr val="accent2">
                    <a:lumMod val="50000"/>
                  </a:schemeClr>
                </a:solidFill>
              </a:rPr>
              <a:t>Ας γίνουμε μικροί λαογράφοι!</a:t>
            </a:r>
            <a:endParaRPr lang="en-US">
              <a:solidFill>
                <a:schemeClr val="accent2">
                  <a:lumMod val="50000"/>
                </a:schemeClr>
              </a:solidFill>
            </a:endParaRPr>
          </a:p>
        </p:txBody>
      </p:sp>
      <p:sp>
        <p:nvSpPr>
          <p:cNvPr id="3" name="Subtitle 2"/>
          <p:cNvSpPr>
            <a:spLocks noGrp="1"/>
          </p:cNvSpPr>
          <p:nvPr>
            <p:ph type="subTitle" idx="1"/>
          </p:nvPr>
        </p:nvSpPr>
        <p:spPr>
          <a:xfrm>
            <a:off x="6833593" y="3637722"/>
            <a:ext cx="4978623" cy="2026478"/>
          </a:xfrm>
        </p:spPr>
        <p:txBody>
          <a:bodyPr vert="horz" lIns="91440" tIns="45720" rIns="91440" bIns="45720" rtlCol="0" anchor="ctr">
            <a:noAutofit/>
          </a:bodyPr>
          <a:lstStyle/>
          <a:p>
            <a:pPr algn="r"/>
            <a:r>
              <a:rPr lang="en-US" sz="3200">
                <a:solidFill>
                  <a:schemeClr val="accent4">
                    <a:lumMod val="50000"/>
                  </a:schemeClr>
                </a:solidFill>
              </a:rPr>
              <a:t>Β Τα</a:t>
            </a:r>
            <a:r>
              <a:rPr lang="en-US" sz="3200" err="1">
                <a:solidFill>
                  <a:schemeClr val="accent4">
                    <a:lumMod val="50000"/>
                  </a:schemeClr>
                </a:solidFill>
              </a:rPr>
              <a:t>ξη</a:t>
            </a:r>
            <a:r>
              <a:rPr lang="en-US" sz="3200" dirty="0">
                <a:solidFill>
                  <a:schemeClr val="accent4">
                    <a:lumMod val="50000"/>
                  </a:schemeClr>
                </a:solidFill>
              </a:rPr>
              <a:t> </a:t>
            </a:r>
            <a:r>
              <a:rPr lang="en-US" sz="3200" err="1">
                <a:solidFill>
                  <a:schemeClr val="accent4">
                    <a:lumMod val="50000"/>
                  </a:schemeClr>
                </a:solidFill>
              </a:rPr>
              <a:t>δ.σ.διλοφου</a:t>
            </a:r>
            <a:r>
              <a:rPr lang="en-US" sz="3200" dirty="0">
                <a:solidFill>
                  <a:schemeClr val="accent4">
                    <a:lumMod val="50000"/>
                  </a:schemeClr>
                </a:solidFill>
              </a:rPr>
              <a:t> </a:t>
            </a:r>
            <a:r>
              <a:rPr lang="en-US" sz="3200">
                <a:solidFill>
                  <a:schemeClr val="accent4">
                    <a:lumMod val="50000"/>
                  </a:schemeClr>
                </a:solidFill>
              </a:rPr>
              <a:t>βα</a:t>
            </a:r>
            <a:r>
              <a:rPr lang="en-US" sz="3200" err="1">
                <a:solidFill>
                  <a:schemeClr val="accent4">
                    <a:lumMod val="50000"/>
                  </a:schemeClr>
                </a:solidFill>
              </a:rPr>
              <a:t>ρης</a:t>
            </a:r>
            <a:endParaRPr lang="en-US" sz="3200" dirty="0">
              <a:solidFill>
                <a:schemeClr val="accent4">
                  <a:lumMod val="50000"/>
                </a:schemeClr>
              </a:solidFill>
            </a:endParaRPr>
          </a:p>
          <a:p>
            <a:pPr algn="r"/>
            <a:r>
              <a:rPr lang="en-US" sz="3200" err="1">
                <a:solidFill>
                  <a:schemeClr val="accent4">
                    <a:lumMod val="50000"/>
                  </a:schemeClr>
                </a:solidFill>
              </a:rPr>
              <a:t>Σχολικο</a:t>
            </a:r>
            <a:r>
              <a:rPr lang="en-US" sz="3200" dirty="0">
                <a:solidFill>
                  <a:schemeClr val="accent4">
                    <a:lumMod val="50000"/>
                  </a:schemeClr>
                </a:solidFill>
              </a:rPr>
              <a:t> </a:t>
            </a:r>
            <a:r>
              <a:rPr lang="en-US" sz="3200" err="1">
                <a:solidFill>
                  <a:schemeClr val="accent4">
                    <a:lumMod val="50000"/>
                  </a:schemeClr>
                </a:solidFill>
              </a:rPr>
              <a:t>ετοσ</a:t>
            </a:r>
            <a:r>
              <a:rPr lang="en-US" sz="3200" dirty="0">
                <a:solidFill>
                  <a:schemeClr val="accent4">
                    <a:lumMod val="50000"/>
                  </a:schemeClr>
                </a:solidFill>
              </a:rPr>
              <a:t> </a:t>
            </a:r>
            <a:r>
              <a:rPr lang="en-US" sz="3200">
                <a:solidFill>
                  <a:schemeClr val="accent4">
                    <a:lumMod val="50000"/>
                  </a:schemeClr>
                </a:solidFill>
              </a:rPr>
              <a:t>2020-21</a:t>
            </a:r>
            <a:endParaRPr lang="en-US" sz="3200" dirty="0">
              <a:solidFill>
                <a:schemeClr val="accent4">
                  <a:lumMod val="50000"/>
                </a:schemeClr>
              </a:solidFill>
            </a:endParaRPr>
          </a:p>
        </p:txBody>
      </p:sp>
      <p:cxnSp>
        <p:nvCxnSpPr>
          <p:cNvPr id="49" name="Straight Connector 39">
            <a:extLst>
              <a:ext uri="{FF2B5EF4-FFF2-40B4-BE49-F238E27FC236}">
                <a16:creationId xmlns:a16="http://schemas.microsoft.com/office/drawing/2014/main" xmlns="" id="{13280B82-CD55-43FD-92C4-F05E2A8D136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5898776" cy="135068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41">
            <a:extLst>
              <a:ext uri="{FF2B5EF4-FFF2-40B4-BE49-F238E27FC236}">
                <a16:creationId xmlns:a16="http://schemas.microsoft.com/office/drawing/2014/main" xmlns="" id="{B0A4F542-D561-4AFB-8321-EB900BAF0A0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1613647"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43">
            <a:extLst>
              <a:ext uri="{FF2B5EF4-FFF2-40B4-BE49-F238E27FC236}">
                <a16:creationId xmlns:a16="http://schemas.microsoft.com/office/drawing/2014/main" xmlns="" id="{A4D9248B-0006-4BFE-8110-40C16E45C0A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0" y="3173896"/>
            <a:ext cx="3094383" cy="36841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45">
            <a:extLst>
              <a:ext uri="{FF2B5EF4-FFF2-40B4-BE49-F238E27FC236}">
                <a16:creationId xmlns:a16="http://schemas.microsoft.com/office/drawing/2014/main" xmlns="" id="{EE593BB5-7AFA-4C8F-AECA-CE733B1FD09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10038522" y="0"/>
            <a:ext cx="2153476" cy="44461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47">
            <a:extLst>
              <a:ext uri="{FF2B5EF4-FFF2-40B4-BE49-F238E27FC236}">
                <a16:creationId xmlns:a16="http://schemas.microsoft.com/office/drawing/2014/main" xmlns="" id="{F521483B-CE28-412B-9C71-9BE081E9DC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8277412" y="-1"/>
            <a:ext cx="3914588" cy="209774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49">
            <a:extLst>
              <a:ext uri="{FF2B5EF4-FFF2-40B4-BE49-F238E27FC236}">
                <a16:creationId xmlns:a16="http://schemas.microsoft.com/office/drawing/2014/main" xmlns="" id="{EC9F4738-DD27-44BE-98C6-AB0B2296BD2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46383" y="5811078"/>
            <a:ext cx="4678017" cy="104692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14C10EA2-1BD8-4267-AA7D-AB8CCA53C3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898777" y="5307496"/>
            <a:ext cx="6293223" cy="15505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F2CB1B-00EA-4C6D-93BD-B6110A58F79B}"/>
              </a:ext>
            </a:extLst>
          </p:cNvPr>
          <p:cNvSpPr>
            <a:spLocks noGrp="1"/>
          </p:cNvSpPr>
          <p:nvPr>
            <p:ph type="title"/>
          </p:nvPr>
        </p:nvSpPr>
        <p:spPr/>
        <p:txBody>
          <a:bodyPr/>
          <a:lstStyle/>
          <a:p>
            <a:r>
              <a:rPr lang="en-US" i="0">
                <a:ea typeface="+mj-lt"/>
                <a:cs typeface="+mj-lt"/>
              </a:rPr>
              <a:t>ό</a:t>
            </a:r>
            <a:r>
              <a:rPr lang="en-US" i="0" cap="none">
                <a:ea typeface="+mj-lt"/>
                <a:cs typeface="+mj-lt"/>
              </a:rPr>
              <a:t>ταν ο παππούς μου και η γιαγιά ακούγαμε μουσική</a:t>
            </a:r>
            <a:endParaRPr lang="en-US" cap="none"/>
          </a:p>
        </p:txBody>
      </p:sp>
      <p:sp>
        <p:nvSpPr>
          <p:cNvPr id="3" name="Content Placeholder 2">
            <a:extLst>
              <a:ext uri="{FF2B5EF4-FFF2-40B4-BE49-F238E27FC236}">
                <a16:creationId xmlns:a16="http://schemas.microsoft.com/office/drawing/2014/main" xmlns="" id="{74DA86E2-9719-4A52-9A8B-47470B4DA503}"/>
              </a:ext>
            </a:extLst>
          </p:cNvPr>
          <p:cNvSpPr>
            <a:spLocks noGrp="1"/>
          </p:cNvSpPr>
          <p:nvPr>
            <p:ph sz="half" idx="1"/>
          </p:nvPr>
        </p:nvSpPr>
        <p:spPr/>
        <p:txBody>
          <a:bodyPr vert="horz" lIns="91440" tIns="45720" rIns="91440" bIns="45720" rtlCol="0" anchor="t">
            <a:normAutofit lnSpcReduction="10000"/>
          </a:bodyPr>
          <a:lstStyle/>
          <a:p>
            <a:pPr marL="0" indent="0" algn="just">
              <a:buNone/>
            </a:pPr>
            <a:r>
              <a:rPr lang="en-US">
                <a:ea typeface="+mn-lt"/>
                <a:cs typeface="+mn-lt"/>
              </a:rPr>
              <a:t>Είναι μία αντίκα, κάτι σαν το τζουκ μποξ και το έχουμε εμείς στο σπίτι. Το χρησιμοποιούσαν οι παππούδες μου για να ακούνε ραδιόφωνο και να παίζουν δίσκους. Το σχήμα του είναι παραλληλόγραμμο και το χρώμα του είναι καφέ. Είναι αρκετά μεγάλο και είναι φτιαγμένο από ξύλο με μπρούτζινες λεπτομέρειες. Έχει στρογγυλά κουμπιά που τα στρίβεις και από εκεί πιάνει στους σταθμούς. </a:t>
            </a:r>
            <a:endParaRPr lang="en-US"/>
          </a:p>
          <a:p>
            <a:pPr marL="0" indent="0" algn="r">
              <a:buNone/>
            </a:pPr>
            <a:r>
              <a:rPr lang="en-US" b="1">
                <a:ea typeface="+mn-lt"/>
                <a:cs typeface="+mn-lt"/>
              </a:rPr>
              <a:t>Βαγγέλης </a:t>
            </a:r>
            <a:endParaRPr lang="en-US" b="1"/>
          </a:p>
          <a:p>
            <a:endParaRPr lang="en-US" dirty="0"/>
          </a:p>
        </p:txBody>
      </p:sp>
      <p:pic>
        <p:nvPicPr>
          <p:cNvPr id="5" name="Picture 5" descr="A picture containing indoor&#10;&#10;Description automatically generated">
            <a:extLst>
              <a:ext uri="{FF2B5EF4-FFF2-40B4-BE49-F238E27FC236}">
                <a16:creationId xmlns:a16="http://schemas.microsoft.com/office/drawing/2014/main" xmlns="" id="{4500DDD2-3DB8-4F82-8F91-F5FF1A25400C}"/>
              </a:ext>
            </a:extLst>
          </p:cNvPr>
          <p:cNvPicPr>
            <a:picLocks noGrp="1" noChangeAspect="1"/>
          </p:cNvPicPr>
          <p:nvPr>
            <p:ph sz="half" idx="2"/>
          </p:nvPr>
        </p:nvPicPr>
        <p:blipFill>
          <a:blip r:embed="rId2"/>
          <a:stretch>
            <a:fillRect/>
          </a:stretch>
        </p:blipFill>
        <p:spPr>
          <a:xfrm>
            <a:off x="6278301" y="1586767"/>
            <a:ext cx="5181600" cy="3886200"/>
          </a:xfrm>
        </p:spPr>
      </p:pic>
    </p:spTree>
    <p:extLst>
      <p:ext uri="{BB962C8B-B14F-4D97-AF65-F5344CB8AC3E}">
        <p14:creationId xmlns:p14="http://schemas.microsoft.com/office/powerpoint/2010/main" xmlns="" val="1094735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27F65-D23D-480C-AE46-EC13D65B3910}"/>
              </a:ext>
            </a:extLst>
          </p:cNvPr>
          <p:cNvSpPr>
            <a:spLocks noGrp="1"/>
          </p:cNvSpPr>
          <p:nvPr>
            <p:ph type="title"/>
          </p:nvPr>
        </p:nvSpPr>
        <p:spPr/>
        <p:txBody>
          <a:bodyPr/>
          <a:lstStyle/>
          <a:p>
            <a:r>
              <a:rPr lang="en-US" i="0" cap="none">
                <a:ea typeface="+mj-lt"/>
                <a:cs typeface="+mj-lt"/>
              </a:rPr>
              <a:t> Το δαχτυλίδι της γιαγιάς μου</a:t>
            </a:r>
            <a:endParaRPr lang="en-US" cap="none"/>
          </a:p>
        </p:txBody>
      </p:sp>
      <p:sp>
        <p:nvSpPr>
          <p:cNvPr id="3" name="Content Placeholder 2">
            <a:extLst>
              <a:ext uri="{FF2B5EF4-FFF2-40B4-BE49-F238E27FC236}">
                <a16:creationId xmlns:a16="http://schemas.microsoft.com/office/drawing/2014/main" xmlns="" id="{B7683748-921D-4ACD-95FD-662DC8CA9653}"/>
              </a:ext>
            </a:extLst>
          </p:cNvPr>
          <p:cNvSpPr>
            <a:spLocks noGrp="1"/>
          </p:cNvSpPr>
          <p:nvPr>
            <p:ph sz="half" idx="1"/>
          </p:nvPr>
        </p:nvSpPr>
        <p:spPr/>
        <p:txBody>
          <a:bodyPr vert="horz" lIns="91440" tIns="45720" rIns="91440" bIns="45720" rtlCol="0" anchor="t">
            <a:normAutofit fontScale="92500"/>
          </a:bodyPr>
          <a:lstStyle/>
          <a:p>
            <a:pPr marL="0" indent="0" algn="just">
              <a:buNone/>
            </a:pPr>
            <a:r>
              <a:rPr lang="en-US" sz="3600" dirty="0">
                <a:ea typeface="+mn-lt"/>
                <a:cs typeface="+mn-lt"/>
              </a:rPr>
              <a:t>Τώρα βρίσκεται στο κουτάκι της μαμάς. Είναι στρογγυλό. Το χρώμα του είναι γκρι </a:t>
            </a:r>
            <a:r>
              <a:rPr lang="en-US" sz="3600">
                <a:ea typeface="+mn-lt"/>
                <a:cs typeface="+mn-lt"/>
              </a:rPr>
              <a:t>και πράσινο. Το μέγεθός του </a:t>
            </a:r>
            <a:r>
              <a:rPr lang="en-US" sz="3600" dirty="0">
                <a:ea typeface="+mn-lt"/>
                <a:cs typeface="+mn-lt"/>
              </a:rPr>
              <a:t>είναι 2 εκατοστά, είναι από ασήμι και σμαράγδι.</a:t>
            </a:r>
            <a:endParaRPr lang="en-US" dirty="0"/>
          </a:p>
          <a:p>
            <a:pPr marL="0" indent="0" algn="just">
              <a:buNone/>
            </a:pPr>
            <a:r>
              <a:rPr lang="en-US" sz="3600" dirty="0">
                <a:ea typeface="+mn-lt"/>
                <a:cs typeface="+mn-lt"/>
              </a:rPr>
              <a:t>                                </a:t>
            </a:r>
            <a:r>
              <a:rPr lang="en-US" sz="3600" b="1">
                <a:ea typeface="+mn-lt"/>
                <a:cs typeface="+mn-lt"/>
              </a:rPr>
              <a:t>Νουρ</a:t>
            </a:r>
            <a:endParaRPr lang="en-US" b="1"/>
          </a:p>
          <a:p>
            <a:pPr marL="0" indent="0" algn="just">
              <a:buNone/>
            </a:pPr>
            <a:endParaRPr lang="en-US" sz="3600" dirty="0"/>
          </a:p>
          <a:p>
            <a:pPr algn="just"/>
            <a:endParaRPr lang="en-US" dirty="0"/>
          </a:p>
        </p:txBody>
      </p:sp>
      <p:pic>
        <p:nvPicPr>
          <p:cNvPr id="5" name="Picture 5" descr="A picture containing accessory, ring&#10;&#10;Description automatically generated">
            <a:extLst>
              <a:ext uri="{FF2B5EF4-FFF2-40B4-BE49-F238E27FC236}">
                <a16:creationId xmlns:a16="http://schemas.microsoft.com/office/drawing/2014/main" xmlns="" id="{B8CF4F76-57C0-420C-8A23-0B32CECAE699}"/>
              </a:ext>
            </a:extLst>
          </p:cNvPr>
          <p:cNvPicPr>
            <a:picLocks noGrp="1" noChangeAspect="1"/>
          </p:cNvPicPr>
          <p:nvPr>
            <p:ph sz="half" idx="2"/>
          </p:nvPr>
        </p:nvPicPr>
        <p:blipFill>
          <a:blip r:embed="rId2"/>
          <a:stretch>
            <a:fillRect/>
          </a:stretch>
        </p:blipFill>
        <p:spPr>
          <a:xfrm>
            <a:off x="7850529" y="2950289"/>
            <a:ext cx="3213904" cy="1805410"/>
          </a:xfrm>
        </p:spPr>
      </p:pic>
      <p:sp>
        <p:nvSpPr>
          <p:cNvPr id="6" name="TextBox 5">
            <a:extLst>
              <a:ext uri="{FF2B5EF4-FFF2-40B4-BE49-F238E27FC236}">
                <a16:creationId xmlns:a16="http://schemas.microsoft.com/office/drawing/2014/main" xmlns="" id="{ACC6FD96-7F7A-4953-BAFD-EE0D5D5DC8B4}"/>
              </a:ext>
            </a:extLst>
          </p:cNvPr>
          <p:cNvSpPr txBox="1"/>
          <p:nvPr/>
        </p:nvSpPr>
        <p:spPr>
          <a:xfrm>
            <a:off x="7299767" y="5476753"/>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Εικόνα από </a:t>
            </a:r>
            <a:r>
              <a:rPr lang="en-US"/>
              <a:t>το </a:t>
            </a:r>
            <a:r>
              <a:rPr lang="en-US">
                <a:ea typeface="+mn-lt"/>
                <a:cs typeface="+mn-lt"/>
              </a:rPr>
              <a:t>https://pixabay.com</a:t>
            </a:r>
            <a:endParaRPr lang="en-US"/>
          </a:p>
        </p:txBody>
      </p:sp>
    </p:spTree>
    <p:extLst>
      <p:ext uri="{BB962C8B-B14F-4D97-AF65-F5344CB8AC3E}">
        <p14:creationId xmlns:p14="http://schemas.microsoft.com/office/powerpoint/2010/main" xmlns="" val="7011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20C27F-5FFD-4578-8BC8-8108B6E940D7}"/>
              </a:ext>
            </a:extLst>
          </p:cNvPr>
          <p:cNvSpPr>
            <a:spLocks noGrp="1"/>
          </p:cNvSpPr>
          <p:nvPr>
            <p:ph type="title"/>
          </p:nvPr>
        </p:nvSpPr>
        <p:spPr/>
        <p:txBody>
          <a:bodyPr/>
          <a:lstStyle/>
          <a:p>
            <a:r>
              <a:rPr lang="en-US"/>
              <a:t>Π</a:t>
            </a:r>
            <a:r>
              <a:rPr lang="en-US" cap="none"/>
              <a:t>αιχνίδια που έπαιζαν οι παπούδες </a:t>
            </a:r>
            <a:r>
              <a:rPr lang="en-US" cap="none" dirty="0"/>
              <a:t>και οι γιαγιάδες μας</a:t>
            </a:r>
          </a:p>
        </p:txBody>
      </p:sp>
      <p:sp>
        <p:nvSpPr>
          <p:cNvPr id="3" name="Content Placeholder 2">
            <a:extLst>
              <a:ext uri="{FF2B5EF4-FFF2-40B4-BE49-F238E27FC236}">
                <a16:creationId xmlns:a16="http://schemas.microsoft.com/office/drawing/2014/main" xmlns="" id="{968D94CC-C92F-42D5-8A10-0B8669FCBEC9}"/>
              </a:ext>
            </a:extLst>
          </p:cNvPr>
          <p:cNvSpPr>
            <a:spLocks noGrp="1"/>
          </p:cNvSpPr>
          <p:nvPr>
            <p:ph idx="1"/>
          </p:nvPr>
        </p:nvSpPr>
        <p:spPr/>
        <p:txBody>
          <a:bodyPr vert="horz" lIns="91440" tIns="45720" rIns="91440" bIns="45720" rtlCol="0" anchor="t">
            <a:normAutofit/>
          </a:bodyPr>
          <a:lstStyle/>
          <a:p>
            <a:pPr marL="0" indent="0" algn="ctr">
              <a:buNone/>
            </a:pPr>
            <a:r>
              <a:rPr lang="en-US">
                <a:ea typeface="+mn-lt"/>
                <a:cs typeface="+mn-lt"/>
              </a:rPr>
              <a:t>Ο παππούς και το σκάκι </a:t>
            </a:r>
            <a:endParaRPr lang="en-US"/>
          </a:p>
          <a:p>
            <a:pPr marL="0" indent="0" algn="just">
              <a:buNone/>
            </a:pPr>
            <a:r>
              <a:rPr lang="en-US" dirty="0">
                <a:ea typeface="+mn-lt"/>
                <a:cs typeface="+mn-lt"/>
              </a:rPr>
              <a:t>Με αυτό έπαιζαν οι παππούδες μας, το σχήμα του είναι τετράγωνο και έχει χρώμα καφέ. Δεν είναι πολύ μεγάλο. Είναι φτιαγμένο από ξύλο, τα σχέδια του είναι τετράγωνα </a:t>
            </a:r>
            <a:r>
              <a:rPr lang="en-US">
                <a:ea typeface="+mn-lt"/>
                <a:cs typeface="+mn-lt"/>
              </a:rPr>
              <a:t>και έχει μικρά πιονάκια. </a:t>
            </a:r>
          </a:p>
          <a:p>
            <a:pPr marL="0" indent="0" algn="r">
              <a:buNone/>
            </a:pPr>
            <a:r>
              <a:rPr lang="en-US" b="1">
                <a:ea typeface="+mn-lt"/>
                <a:cs typeface="+mn-lt"/>
              </a:rPr>
              <a:t>Μάρκος </a:t>
            </a:r>
            <a:endParaRPr lang="en-US" b="1"/>
          </a:p>
        </p:txBody>
      </p:sp>
      <p:pic>
        <p:nvPicPr>
          <p:cNvPr id="4" name="Picture 4" descr="A picture containing text&#10;&#10;Description automatically generated">
            <a:extLst>
              <a:ext uri="{FF2B5EF4-FFF2-40B4-BE49-F238E27FC236}">
                <a16:creationId xmlns:a16="http://schemas.microsoft.com/office/drawing/2014/main" xmlns="" id="{A55CAA4A-3A22-447B-86AE-004D557E9571}"/>
              </a:ext>
            </a:extLst>
          </p:cNvPr>
          <p:cNvPicPr>
            <a:picLocks noChangeAspect="1"/>
          </p:cNvPicPr>
          <p:nvPr/>
        </p:nvPicPr>
        <p:blipFill>
          <a:blip r:embed="rId2"/>
          <a:stretch>
            <a:fillRect/>
          </a:stretch>
        </p:blipFill>
        <p:spPr>
          <a:xfrm>
            <a:off x="3962400" y="3926892"/>
            <a:ext cx="2743200" cy="1569937"/>
          </a:xfrm>
          <a:prstGeom prst="rect">
            <a:avLst/>
          </a:prstGeom>
        </p:spPr>
      </p:pic>
    </p:spTree>
    <p:extLst>
      <p:ext uri="{BB962C8B-B14F-4D97-AF65-F5344CB8AC3E}">
        <p14:creationId xmlns:p14="http://schemas.microsoft.com/office/powerpoint/2010/main" xmlns="" val="83611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81775E6C-9FE7-4AE4-ABE7-2568D95DEA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6F1D8699-067D-4768-9F87-3E302B3797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F9CBDC0-6CCC-45BE-894B-29D5E2814EBD}"/>
              </a:ext>
            </a:extLst>
          </p:cNvPr>
          <p:cNvSpPr>
            <a:spLocks noGrp="1"/>
          </p:cNvSpPr>
          <p:nvPr>
            <p:ph type="title"/>
          </p:nvPr>
        </p:nvSpPr>
        <p:spPr>
          <a:xfrm>
            <a:off x="1129552" y="584791"/>
            <a:ext cx="9932896" cy="1148665"/>
          </a:xfrm>
        </p:spPr>
        <p:txBody>
          <a:bodyPr>
            <a:normAutofit/>
          </a:bodyPr>
          <a:lstStyle/>
          <a:p>
            <a:r>
              <a:rPr lang="en-US" i="0" cap="none">
                <a:ea typeface="+mj-lt"/>
                <a:cs typeface="+mj-lt"/>
              </a:rPr>
              <a:t>Παιχνίδι πεντόβολα </a:t>
            </a:r>
            <a:endParaRPr lang="en-US" cap="none"/>
          </a:p>
        </p:txBody>
      </p:sp>
      <p:cxnSp>
        <p:nvCxnSpPr>
          <p:cNvPr id="23" name="Straight Connector 22">
            <a:extLst>
              <a:ext uri="{FF2B5EF4-FFF2-40B4-BE49-F238E27FC236}">
                <a16:creationId xmlns:a16="http://schemas.microsoft.com/office/drawing/2014/main" xmlns="" id="{E8A66062-E0FE-4EE7-9840-EC05B87ACF4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7A364443-B44B-44C9-B8C4-AED23CB6215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49745"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A3B4C179-2540-4304-9C9C-2AAAA53EFDC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0" y="1313983"/>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C5950BAB-F521-4A52-A263-D105789771E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331150" y="1185530"/>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B3087726-EFA7-48B6-8527-80902BB5587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8968704" y="14436"/>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8E972B62-9819-493C-A305-2C04A2D432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1594353" y="0"/>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4838A5AA-2A67-4F15-B46E-0597712D08FA}"/>
              </a:ext>
            </a:extLst>
          </p:cNvPr>
          <p:cNvSpPr>
            <a:spLocks noGrp="1"/>
          </p:cNvSpPr>
          <p:nvPr>
            <p:ph idx="1"/>
          </p:nvPr>
        </p:nvSpPr>
        <p:spPr>
          <a:xfrm>
            <a:off x="1129552" y="2623302"/>
            <a:ext cx="9932896" cy="3553660"/>
          </a:xfrm>
        </p:spPr>
        <p:txBody>
          <a:bodyPr vert="horz" lIns="91440" tIns="45720" rIns="91440" bIns="45720" rtlCol="0" anchor="ctr">
            <a:normAutofit/>
          </a:bodyPr>
          <a:lstStyle/>
          <a:p>
            <a:pPr marL="0" indent="0">
              <a:buNone/>
            </a:pPr>
            <a:r>
              <a:rPr lang="en-US" dirty="0">
                <a:ea typeface="+mn-lt"/>
                <a:cs typeface="+mn-lt"/>
              </a:rPr>
              <a:t>Πέντε βόλοι από γυαλί ή από πέτρα ή από πυλό. Οι τέσσερις βόλοι απλώνονται σε επίπεδο μέρος.  Αφού με το ένα χέρι πεταχτεί ο πέμπτος προς το πάνω, ο παίκτης προσπαθεί με το ίδιο χέρι να πάρει ένα βόλο από κάτω και συγχρόνως να πιάσει και εκείνον που είχε πετάξει προς τα επάνω. Μετά αφού πάρει τους τέσσερις βόλους από κάτω τους ξαναρίχνει κάτω και επιχειρεί να τους πάρει ανά δύο και τέλος και </a:t>
            </a:r>
            <a:r>
              <a:rPr lang="en-US">
                <a:ea typeface="+mn-lt"/>
                <a:cs typeface="+mn-lt"/>
              </a:rPr>
              <a:t>τους τέσσερις μαζί πιάνοντας και τον πέμπτο που </a:t>
            </a:r>
            <a:r>
              <a:rPr lang="en-US" dirty="0">
                <a:ea typeface="+mn-lt"/>
                <a:cs typeface="+mn-lt"/>
              </a:rPr>
              <a:t>βρίσκεται στον αέρα. Κερδισμένος είναι ο παίκτης που δεν κάνει λάθος ως το τέλος. </a:t>
            </a:r>
            <a:endParaRPr lang="en-US" dirty="0"/>
          </a:p>
          <a:p>
            <a:pPr marL="0" indent="0">
              <a:buNone/>
            </a:pPr>
            <a:r>
              <a:rPr lang="en-US" b="1"/>
              <a:t>                                                              Αριστείδης</a:t>
            </a:r>
          </a:p>
          <a:p>
            <a:endParaRPr lang="en-US" dirty="0"/>
          </a:p>
        </p:txBody>
      </p:sp>
    </p:spTree>
    <p:extLst>
      <p:ext uri="{BB962C8B-B14F-4D97-AF65-F5344CB8AC3E}">
        <p14:creationId xmlns:p14="http://schemas.microsoft.com/office/powerpoint/2010/main" xmlns="" val="1286029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F430E9F-3B61-4A75-9A34-1EF839CC7C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5A93CC3-99AA-471D-9142-5BD2235D6A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xmlns="" id="{5D5A1EFF-2E6F-4210-A283-AF9BE5B07C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4C9A7BB-4074-4704-B5B6-B526355DFE3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D5622E3-2C65-496F-9C3F-CBEE21924AF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0" y="1299548"/>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B4ED111D-3746-4B9C-AEE8-7AB8346701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75AE1D3C-1EF9-4A89-B613-EE7B789102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E298E100-9083-4F98-BEFD-4737EF45FFB2}"/>
              </a:ext>
            </a:extLst>
          </p:cNvPr>
          <p:cNvSpPr>
            <a:spLocks noGrp="1"/>
          </p:cNvSpPr>
          <p:nvPr>
            <p:ph type="title"/>
          </p:nvPr>
        </p:nvSpPr>
        <p:spPr>
          <a:xfrm>
            <a:off x="1129553" y="497395"/>
            <a:ext cx="10064376" cy="1229756"/>
          </a:xfrm>
        </p:spPr>
        <p:txBody>
          <a:bodyPr>
            <a:normAutofit/>
          </a:bodyPr>
          <a:lstStyle/>
          <a:p>
            <a:r>
              <a:rPr lang="en-US" cap="none"/>
              <a:t>κότσκαρι</a:t>
            </a:r>
            <a:endParaRPr lang="en-US"/>
          </a:p>
        </p:txBody>
      </p:sp>
      <p:cxnSp>
        <p:nvCxnSpPr>
          <p:cNvPr id="23" name="Straight Connector 22">
            <a:extLst>
              <a:ext uri="{FF2B5EF4-FFF2-40B4-BE49-F238E27FC236}">
                <a16:creationId xmlns:a16="http://schemas.microsoft.com/office/drawing/2014/main" xmlns="" id="{6DE80A3F-530A-4181-887F-9AAF6DCBFC9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1594353" y="-14436"/>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F3F07E94-9B66-47D0-88D1-9545294AFBA5}"/>
              </a:ext>
            </a:extLst>
          </p:cNvPr>
          <p:cNvGraphicFramePr>
            <a:graphicFrameLocks noGrp="1"/>
          </p:cNvGraphicFramePr>
          <p:nvPr>
            <p:ph idx="1"/>
            <p:extLst>
              <p:ext uri="{D42A27DB-BD31-4B8C-83A1-F6EECF244321}">
                <p14:modId xmlns:p14="http://schemas.microsoft.com/office/powerpoint/2010/main" xmlns="" val="2367834997"/>
              </p:ext>
            </p:extLst>
          </p:nvPr>
        </p:nvGraphicFramePr>
        <p:xfrm>
          <a:off x="818708" y="2552700"/>
          <a:ext cx="10712302" cy="3503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8933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4436E0F2-A64B-471E-93C0-8DFE08CC57C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DC1E3AB1-2A8C-4607-9FAE-D8BDB280FE1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26D66059-832F-40B6-A35F-F56C8F38A1E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515E2ED-7EA9-448D-83FA-54C3DF9723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0595356-EABD-4767-AC9D-EA21FF115E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8CD9F06-9628-469C-B788-A894E3E0828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8550A431-0B61-421B-B4B7-24C0CFF0F93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xmlns="" id="{D6309531-94CD-4CF6-AACE-80EC085E0F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A97ACA5-9231-4997-8AF1-2596C7C30386}"/>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a:t>Ο</a:t>
            </a:r>
            <a:r>
              <a:rPr lang="en-US" cap="none"/>
              <a:t>ι</a:t>
            </a:r>
            <a:r>
              <a:rPr lang="en-US" dirty="0"/>
              <a:t> </a:t>
            </a:r>
            <a:r>
              <a:rPr lang="en-US" cap="none" dirty="0"/>
              <a:t>μπίλιες</a:t>
            </a:r>
          </a:p>
        </p:txBody>
      </p:sp>
      <p:pic>
        <p:nvPicPr>
          <p:cNvPr id="5" name="Picture 5" descr="A picture containing plate, colorful, arranged, containing&#10;&#10;Description automatically generated">
            <a:extLst>
              <a:ext uri="{FF2B5EF4-FFF2-40B4-BE49-F238E27FC236}">
                <a16:creationId xmlns:a16="http://schemas.microsoft.com/office/drawing/2014/main" xmlns="" id="{FF0DAF57-5AFF-40A1-83F7-8E9BEB0C754F}"/>
              </a:ext>
            </a:extLst>
          </p:cNvPr>
          <p:cNvPicPr>
            <a:picLocks noGrp="1" noChangeAspect="1"/>
          </p:cNvPicPr>
          <p:nvPr>
            <p:ph sz="half" idx="2"/>
          </p:nvPr>
        </p:nvPicPr>
        <p:blipFill rotWithShape="1">
          <a:blip r:embed="rId2"/>
          <a:srcRect l="30098" r="28180"/>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Content Placeholder 2">
            <a:extLst>
              <a:ext uri="{FF2B5EF4-FFF2-40B4-BE49-F238E27FC236}">
                <a16:creationId xmlns:a16="http://schemas.microsoft.com/office/drawing/2014/main" xmlns="" id="{FAF182B1-646A-433B-B7CC-A2606F2513E4}"/>
              </a:ext>
            </a:extLst>
          </p:cNvPr>
          <p:cNvSpPr>
            <a:spLocks noGrp="1"/>
          </p:cNvSpPr>
          <p:nvPr>
            <p:ph sz="half" idx="1"/>
          </p:nvPr>
        </p:nvSpPr>
        <p:spPr>
          <a:xfrm>
            <a:off x="5146158" y="2301949"/>
            <a:ext cx="6238687" cy="4022650"/>
          </a:xfrm>
        </p:spPr>
        <p:txBody>
          <a:bodyPr vert="horz" lIns="91440" tIns="45720" rIns="91440" bIns="45720" rtlCol="0" anchor="t">
            <a:normAutofit/>
          </a:bodyPr>
          <a:lstStyle/>
          <a:p>
            <a:pPr marL="0" indent="0">
              <a:buNone/>
            </a:pPr>
            <a:r>
              <a:rPr lang="en-US" sz="4000" dirty="0"/>
              <a:t>Ο παππούς μου έπαιζε  αυτό το παιχνίδι. Παίζεται έξω. Ένας μικρός λάκκος σκάβεται και  όλοι προσπαθούν να βάλουν στο λάκο </a:t>
            </a:r>
            <a:r>
              <a:rPr lang="en-US" sz="4000"/>
              <a:t>τις μπίλιες.             Νουρ</a:t>
            </a:r>
            <a:endParaRPr lang="en-US"/>
          </a:p>
          <a:p>
            <a:pPr marL="0" indent="0">
              <a:buNone/>
            </a:pPr>
            <a:endParaRPr lang="en-US" dirty="0"/>
          </a:p>
        </p:txBody>
      </p:sp>
      <p:cxnSp>
        <p:nvCxnSpPr>
          <p:cNvPr id="26" name="Straight Connector 25">
            <a:extLst>
              <a:ext uri="{FF2B5EF4-FFF2-40B4-BE49-F238E27FC236}">
                <a16:creationId xmlns:a16="http://schemas.microsoft.com/office/drawing/2014/main" xmlns="" id="{F75BF611-D2A5-4454-8C47-95B0BC4228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C94A2405-0F19-4224-825F-0D71165647A9}"/>
              </a:ext>
            </a:extLst>
          </p:cNvPr>
          <p:cNvSpPr txBox="1"/>
          <p:nvPr/>
        </p:nvSpPr>
        <p:spPr>
          <a:xfrm>
            <a:off x="4000982" y="6036196"/>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Εικόνα από </a:t>
            </a:r>
            <a:r>
              <a:rPr lang="en-US"/>
              <a:t>το </a:t>
            </a:r>
            <a:r>
              <a:rPr lang="en-US">
                <a:ea typeface="+mn-lt"/>
                <a:cs typeface="+mn-lt"/>
              </a:rPr>
              <a:t>https://pixabay.com</a:t>
            </a:r>
            <a:endParaRPr lang="en-US"/>
          </a:p>
        </p:txBody>
      </p:sp>
    </p:spTree>
    <p:extLst>
      <p:ext uri="{BB962C8B-B14F-4D97-AF65-F5344CB8AC3E}">
        <p14:creationId xmlns:p14="http://schemas.microsoft.com/office/powerpoint/2010/main" xmlns="" val="1498376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B21BE8-F79D-447C-B488-1B854A09B841}"/>
              </a:ext>
            </a:extLst>
          </p:cNvPr>
          <p:cNvSpPr>
            <a:spLocks noGrp="1"/>
          </p:cNvSpPr>
          <p:nvPr>
            <p:ph type="title"/>
          </p:nvPr>
        </p:nvSpPr>
        <p:spPr/>
        <p:txBody>
          <a:bodyPr/>
          <a:lstStyle/>
          <a:p>
            <a:pPr algn="ctr"/>
            <a:r>
              <a:rPr lang="en-US" cap="none"/>
              <a:t>Αινίγματα</a:t>
            </a:r>
            <a:endParaRPr lang="en-US"/>
          </a:p>
        </p:txBody>
      </p:sp>
      <p:sp>
        <p:nvSpPr>
          <p:cNvPr id="3" name="Content Placeholder 2">
            <a:extLst>
              <a:ext uri="{FF2B5EF4-FFF2-40B4-BE49-F238E27FC236}">
                <a16:creationId xmlns:a16="http://schemas.microsoft.com/office/drawing/2014/main" xmlns="" id="{220918A7-682E-400F-A0BB-0ADDBC7D5B98}"/>
              </a:ext>
            </a:extLst>
          </p:cNvPr>
          <p:cNvSpPr>
            <a:spLocks noGrp="1"/>
          </p:cNvSpPr>
          <p:nvPr>
            <p:ph idx="1"/>
          </p:nvPr>
        </p:nvSpPr>
        <p:spPr/>
        <p:txBody>
          <a:bodyPr vert="horz" lIns="91440" tIns="45720" rIns="91440" bIns="45720" rtlCol="0" anchor="t">
            <a:normAutofit/>
          </a:bodyPr>
          <a:lstStyle/>
          <a:p>
            <a:pPr marL="342900" indent="-342900"/>
            <a:r>
              <a:rPr lang="en-US">
                <a:ea typeface="+mn-lt"/>
                <a:cs typeface="+mn-lt"/>
              </a:rPr>
              <a:t>Ποιος τα ακούει όλα αλλά δεν μπορεί να πει τίποτα; </a:t>
            </a:r>
            <a:endParaRPr lang="en-US" dirty="0">
              <a:ea typeface="+mn-lt"/>
              <a:cs typeface="+mn-lt"/>
            </a:endParaRPr>
          </a:p>
          <a:p>
            <a:pPr marL="0" indent="0">
              <a:buNone/>
            </a:pPr>
            <a:r>
              <a:rPr lang="en-US">
                <a:ea typeface="+mn-lt"/>
                <a:cs typeface="+mn-lt"/>
              </a:rPr>
              <a:t>Τι είναι; Το αυτί </a:t>
            </a:r>
            <a:endParaRPr lang="en-US"/>
          </a:p>
          <a:p>
            <a:pPr marL="342900" indent="-342900"/>
            <a:r>
              <a:rPr lang="en-US"/>
              <a:t>Δεν έχω φτερά αλλά πετάω.Δεν έχω μάτια αλλά κλαίω.</a:t>
            </a:r>
            <a:endParaRPr lang="en-US" dirty="0"/>
          </a:p>
          <a:p>
            <a:pPr marL="0" indent="0">
              <a:buNone/>
            </a:pPr>
            <a:r>
              <a:rPr lang="en-US"/>
              <a:t>Τι είναι; Το σύννεφο</a:t>
            </a:r>
            <a:endParaRPr lang="en-US" dirty="0"/>
          </a:p>
          <a:p>
            <a:pPr marL="342900" indent="-342900"/>
            <a:r>
              <a:rPr lang="en-US"/>
              <a:t>Από πάνω σαν τηγάνι,από κάτω σαν βαβμάκι.</a:t>
            </a:r>
            <a:endParaRPr lang="en-US" dirty="0"/>
          </a:p>
          <a:p>
            <a:pPr marL="0" indent="0">
              <a:buNone/>
            </a:pPr>
            <a:r>
              <a:rPr lang="en-US"/>
              <a:t>Τι είναι; Το χελιδόνι</a:t>
            </a:r>
            <a:endParaRPr lang="en-US" dirty="0"/>
          </a:p>
          <a:p>
            <a:pPr marL="0" indent="0">
              <a:buNone/>
            </a:pPr>
            <a:r>
              <a:rPr lang="en-US" b="1"/>
              <a:t>Γιώργος Σκ, Μαρία, Αλεάντρα</a:t>
            </a:r>
          </a:p>
          <a:p>
            <a:endParaRPr lang="en-US" dirty="0"/>
          </a:p>
        </p:txBody>
      </p:sp>
    </p:spTree>
    <p:extLst>
      <p:ext uri="{BB962C8B-B14F-4D97-AF65-F5344CB8AC3E}">
        <p14:creationId xmlns:p14="http://schemas.microsoft.com/office/powerpoint/2010/main" xmlns="" val="372672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AB1F88-54FC-4B12-A476-A41AA1CF18D9}"/>
              </a:ext>
            </a:extLst>
          </p:cNvPr>
          <p:cNvSpPr>
            <a:spLocks noGrp="1"/>
          </p:cNvSpPr>
          <p:nvPr>
            <p:ph type="title"/>
          </p:nvPr>
        </p:nvSpPr>
        <p:spPr/>
        <p:txBody>
          <a:bodyPr>
            <a:normAutofit/>
          </a:bodyPr>
          <a:lstStyle/>
          <a:p>
            <a:r>
              <a:rPr lang="en-US"/>
              <a:t>Μ</a:t>
            </a:r>
            <a:r>
              <a:rPr lang="en-US" cap="none"/>
              <a:t>ε αφορμή την ενότητα :«Μες στο μουσείο» του μαθήματος της γλώσσας</a:t>
            </a:r>
          </a:p>
        </p:txBody>
      </p:sp>
      <p:sp>
        <p:nvSpPr>
          <p:cNvPr id="3" name="Content Placeholder 2">
            <a:extLst>
              <a:ext uri="{FF2B5EF4-FFF2-40B4-BE49-F238E27FC236}">
                <a16:creationId xmlns:a16="http://schemas.microsoft.com/office/drawing/2014/main" xmlns="" id="{CF35E1E4-C97F-4EC5-B891-300C646EB7F8}"/>
              </a:ext>
            </a:extLst>
          </p:cNvPr>
          <p:cNvSpPr>
            <a:spLocks noGrp="1"/>
          </p:cNvSpPr>
          <p:nvPr>
            <p:ph idx="1"/>
          </p:nvPr>
        </p:nvSpPr>
        <p:spPr/>
        <p:txBody>
          <a:bodyPr vert="horz" lIns="91440" tIns="45720" rIns="91440" bIns="45720" rtlCol="0" anchor="t">
            <a:normAutofit/>
          </a:bodyPr>
          <a:lstStyle/>
          <a:p>
            <a:pPr marL="0" indent="0" algn="just">
              <a:buNone/>
            </a:pPr>
            <a:r>
              <a:rPr lang="en-US" sz="3200"/>
              <a:t>Συγκενρώσαμε αντικείμενα των γιαγιάδων και των παπούδων μας,τα παιχνίδια που έπαιζαν,τα αινίγματα που μάθαιναν...όλα μαζί σε μια μικρή αλλά όμορφη ψηφιακή έκθεση!!! </a:t>
            </a:r>
            <a:endParaRPr lang="en-US"/>
          </a:p>
        </p:txBody>
      </p:sp>
    </p:spTree>
    <p:extLst>
      <p:ext uri="{BB962C8B-B14F-4D97-AF65-F5344CB8AC3E}">
        <p14:creationId xmlns:p14="http://schemas.microsoft.com/office/powerpoint/2010/main" xmlns="" val="3833320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30">
            <a:extLst>
              <a:ext uri="{FF2B5EF4-FFF2-40B4-BE49-F238E27FC236}">
                <a16:creationId xmlns:a16="http://schemas.microsoft.com/office/drawing/2014/main" xmlns="" id="{4436E0F2-A64B-471E-93C0-8DFE08CC57C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2">
            <a:extLst>
              <a:ext uri="{FF2B5EF4-FFF2-40B4-BE49-F238E27FC236}">
                <a16:creationId xmlns:a16="http://schemas.microsoft.com/office/drawing/2014/main" xmlns="" id="{DC1E3AB1-2A8C-4607-9FAE-D8BDB280FE1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4">
            <a:extLst>
              <a:ext uri="{FF2B5EF4-FFF2-40B4-BE49-F238E27FC236}">
                <a16:creationId xmlns:a16="http://schemas.microsoft.com/office/drawing/2014/main" xmlns="" id="{26D66059-832F-40B6-A35F-F56C8F38A1E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6">
            <a:extLst>
              <a:ext uri="{FF2B5EF4-FFF2-40B4-BE49-F238E27FC236}">
                <a16:creationId xmlns:a16="http://schemas.microsoft.com/office/drawing/2014/main" xmlns="" id="{A515E2ED-7EA9-448D-83FA-54C3DF9723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8">
            <a:extLst>
              <a:ext uri="{FF2B5EF4-FFF2-40B4-BE49-F238E27FC236}">
                <a16:creationId xmlns:a16="http://schemas.microsoft.com/office/drawing/2014/main" xmlns="" id="{20595356-EABD-4767-AC9D-EA21FF115E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40">
            <a:extLst>
              <a:ext uri="{FF2B5EF4-FFF2-40B4-BE49-F238E27FC236}">
                <a16:creationId xmlns:a16="http://schemas.microsoft.com/office/drawing/2014/main" xmlns="" id="{28CD9F06-9628-469C-B788-A894E3E0828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42">
            <a:extLst>
              <a:ext uri="{FF2B5EF4-FFF2-40B4-BE49-F238E27FC236}">
                <a16:creationId xmlns:a16="http://schemas.microsoft.com/office/drawing/2014/main" xmlns="" id="{8550A431-0B61-421B-B4B7-24C0CFF0F93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44">
            <a:extLst>
              <a:ext uri="{FF2B5EF4-FFF2-40B4-BE49-F238E27FC236}">
                <a16:creationId xmlns:a16="http://schemas.microsoft.com/office/drawing/2014/main" xmlns="" id="{D6309531-94CD-4CF6-AACE-80EC085E0F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D655E11-3635-4E6A-B550-3A324D704197}"/>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cap="none" dirty="0"/>
              <a:t>Η </a:t>
            </a:r>
            <a:r>
              <a:rPr lang="en-US" cap="none" dirty="0" err="1"/>
              <a:t>λάμ</a:t>
            </a:r>
            <a:r>
              <a:rPr lang="en-US" cap="none" dirty="0"/>
              <a:t>πα </a:t>
            </a:r>
            <a:r>
              <a:rPr lang="en-US" cap="none" dirty="0" err="1"/>
              <a:t>του</a:t>
            </a:r>
            <a:r>
              <a:rPr lang="en-US" cap="none" dirty="0"/>
              <a:t> παππ</a:t>
            </a:r>
            <a:r>
              <a:rPr lang="en-US" cap="none" dirty="0" err="1"/>
              <a:t>ού</a:t>
            </a:r>
            <a:r>
              <a:rPr lang="en-US" cap="none" dirty="0"/>
              <a:t> </a:t>
            </a:r>
          </a:p>
        </p:txBody>
      </p:sp>
      <p:pic>
        <p:nvPicPr>
          <p:cNvPr id="5" name="Picture 5" descr="A picture containing wall, indoor, lamp&#10;&#10;Description automatically generated">
            <a:extLst>
              <a:ext uri="{FF2B5EF4-FFF2-40B4-BE49-F238E27FC236}">
                <a16:creationId xmlns:a16="http://schemas.microsoft.com/office/drawing/2014/main" xmlns="" id="{BBFEFF67-64D0-49B1-A6DC-672E0BBC3F8E}"/>
              </a:ext>
            </a:extLst>
          </p:cNvPr>
          <p:cNvPicPr>
            <a:picLocks noGrp="1" noChangeAspect="1"/>
          </p:cNvPicPr>
          <p:nvPr>
            <p:ph sz="half" idx="1"/>
          </p:nvPr>
        </p:nvPicPr>
        <p:blipFill rotWithShape="1">
          <a:blip r:embed="rId2"/>
          <a:srcRect l="4626" r="1" b="1"/>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4" name="Content Placeholder 3">
            <a:extLst>
              <a:ext uri="{FF2B5EF4-FFF2-40B4-BE49-F238E27FC236}">
                <a16:creationId xmlns:a16="http://schemas.microsoft.com/office/drawing/2014/main" xmlns="" id="{E38DB10E-A762-4011-9509-AF641F103FB3}"/>
              </a:ext>
            </a:extLst>
          </p:cNvPr>
          <p:cNvSpPr>
            <a:spLocks noGrp="1"/>
          </p:cNvSpPr>
          <p:nvPr>
            <p:ph sz="half" idx="2"/>
          </p:nvPr>
        </p:nvSpPr>
        <p:spPr>
          <a:xfrm>
            <a:off x="5030411" y="1867898"/>
            <a:ext cx="6238687" cy="4022650"/>
          </a:xfrm>
        </p:spPr>
        <p:txBody>
          <a:bodyPr vert="horz" lIns="91440" tIns="45720" rIns="91440" bIns="45720" rtlCol="0" anchor="t">
            <a:normAutofit fontScale="85000" lnSpcReduction="20000"/>
          </a:bodyPr>
          <a:lstStyle/>
          <a:p>
            <a:pPr marL="0" lvl="1" indent="0">
              <a:spcBef>
                <a:spcPts val="1000"/>
              </a:spcBef>
              <a:buNone/>
            </a:pPr>
            <a:r>
              <a:rPr lang="en-US" sz="2800" dirty="0" err="1"/>
              <a:t>Πρόκειται</a:t>
            </a:r>
            <a:r>
              <a:rPr lang="en-US" sz="2800" dirty="0"/>
              <a:t> </a:t>
            </a:r>
            <a:r>
              <a:rPr lang="en-US" sz="2800" dirty="0" err="1"/>
              <a:t>για</a:t>
            </a:r>
            <a:r>
              <a:rPr lang="en-US" sz="2800" dirty="0"/>
              <a:t> </a:t>
            </a:r>
            <a:r>
              <a:rPr lang="en-US" sz="2800" dirty="0" err="1"/>
              <a:t>μία</a:t>
            </a:r>
            <a:r>
              <a:rPr lang="en-US" sz="2800" dirty="0"/>
              <a:t> </a:t>
            </a:r>
            <a:r>
              <a:rPr lang="en-US" sz="2800" dirty="0" err="1"/>
              <a:t>λάμπα</a:t>
            </a:r>
            <a:r>
              <a:rPr lang="en-US" sz="2800" dirty="0"/>
              <a:t> </a:t>
            </a:r>
            <a:r>
              <a:rPr lang="en-US" sz="2800" dirty="0" err="1"/>
              <a:t>πετρελαίου</a:t>
            </a:r>
            <a:r>
              <a:rPr lang="en-US" sz="2800" dirty="0"/>
              <a:t>. </a:t>
            </a:r>
            <a:r>
              <a:rPr lang="en-US" sz="2800" dirty="0" err="1"/>
              <a:t>Ανήκε</a:t>
            </a:r>
            <a:r>
              <a:rPr lang="en-US" sz="2800" dirty="0"/>
              <a:t> </a:t>
            </a:r>
            <a:r>
              <a:rPr lang="en-US" sz="2800" dirty="0" err="1"/>
              <a:t>στον</a:t>
            </a:r>
            <a:r>
              <a:rPr lang="en-US" sz="2800" dirty="0"/>
              <a:t> </a:t>
            </a:r>
            <a:r>
              <a:rPr lang="en-US" sz="2800" dirty="0" err="1"/>
              <a:t>παππού</a:t>
            </a:r>
            <a:r>
              <a:rPr lang="en-US" sz="2800" dirty="0"/>
              <a:t> </a:t>
            </a:r>
            <a:r>
              <a:rPr lang="en-US" sz="2800" dirty="0" err="1"/>
              <a:t>μου</a:t>
            </a:r>
            <a:r>
              <a:rPr lang="en-US" sz="2800" dirty="0"/>
              <a:t>. </a:t>
            </a:r>
            <a:r>
              <a:rPr lang="en-US" sz="2800" dirty="0" err="1"/>
              <a:t>Τώρα</a:t>
            </a:r>
            <a:r>
              <a:rPr lang="en-US" sz="2800" dirty="0"/>
              <a:t> </a:t>
            </a:r>
            <a:r>
              <a:rPr lang="en-US" sz="2800" dirty="0" err="1"/>
              <a:t>βρίσκεται</a:t>
            </a:r>
            <a:r>
              <a:rPr lang="en-US" sz="2800" dirty="0"/>
              <a:t> </a:t>
            </a:r>
            <a:r>
              <a:rPr lang="en-US" sz="2800" dirty="0" err="1"/>
              <a:t>στο</a:t>
            </a:r>
            <a:r>
              <a:rPr lang="en-US" sz="2800" dirty="0"/>
              <a:t> </a:t>
            </a:r>
            <a:r>
              <a:rPr lang="en-US" sz="2800" dirty="0" err="1"/>
              <a:t>υπόγειο</a:t>
            </a:r>
            <a:r>
              <a:rPr lang="en-US" sz="2800" dirty="0"/>
              <a:t> </a:t>
            </a:r>
            <a:r>
              <a:rPr lang="en-US" sz="2800" dirty="0" err="1"/>
              <a:t>του</a:t>
            </a:r>
            <a:r>
              <a:rPr lang="en-US" sz="2800" dirty="0"/>
              <a:t> </a:t>
            </a:r>
            <a:r>
              <a:rPr lang="en-US" sz="2800" dirty="0" err="1"/>
              <a:t>σπιτιού</a:t>
            </a:r>
            <a:r>
              <a:rPr lang="en-US" sz="2800" dirty="0"/>
              <a:t> μας. Η </a:t>
            </a:r>
            <a:r>
              <a:rPr lang="en-US" sz="2800" dirty="0" err="1"/>
              <a:t>λάμπα</a:t>
            </a:r>
            <a:r>
              <a:rPr lang="en-US" sz="2800" dirty="0"/>
              <a:t> </a:t>
            </a:r>
            <a:r>
              <a:rPr lang="en-US" sz="2800" dirty="0" err="1"/>
              <a:t>του</a:t>
            </a:r>
            <a:r>
              <a:rPr lang="en-US" sz="2800" dirty="0"/>
              <a:t> </a:t>
            </a:r>
            <a:r>
              <a:rPr lang="en-US" sz="2800" dirty="0" err="1"/>
              <a:t>παππού</a:t>
            </a:r>
            <a:r>
              <a:rPr lang="en-US" sz="2800" dirty="0"/>
              <a:t> </a:t>
            </a:r>
            <a:r>
              <a:rPr lang="en-US" sz="2800" dirty="0" err="1"/>
              <a:t>ήταν</a:t>
            </a:r>
            <a:r>
              <a:rPr lang="en-US" sz="2800" dirty="0"/>
              <a:t> </a:t>
            </a:r>
            <a:r>
              <a:rPr lang="en-US" sz="2800" dirty="0" err="1"/>
              <a:t>χρήσιμη</a:t>
            </a:r>
            <a:r>
              <a:rPr lang="en-US" sz="2800" dirty="0"/>
              <a:t> </a:t>
            </a:r>
            <a:r>
              <a:rPr lang="en-US" sz="2800" dirty="0" err="1"/>
              <a:t>για</a:t>
            </a:r>
            <a:r>
              <a:rPr lang="en-US" sz="2800" dirty="0"/>
              <a:t> να </a:t>
            </a:r>
            <a:r>
              <a:rPr lang="en-US" sz="2800" dirty="0" err="1"/>
              <a:t>βλέπει</a:t>
            </a:r>
            <a:r>
              <a:rPr lang="en-US" sz="2800" dirty="0"/>
              <a:t> </a:t>
            </a:r>
            <a:r>
              <a:rPr lang="en-US" sz="2800" dirty="0" err="1"/>
              <a:t>στο</a:t>
            </a:r>
            <a:r>
              <a:rPr lang="en-US" sz="2800" dirty="0"/>
              <a:t> </a:t>
            </a:r>
            <a:r>
              <a:rPr lang="en-US" sz="2800" dirty="0" err="1"/>
              <a:t>σκοτάδι</a:t>
            </a:r>
            <a:r>
              <a:rPr lang="en-US" sz="2800" dirty="0"/>
              <a:t> τα </a:t>
            </a:r>
            <a:r>
              <a:rPr lang="en-US" sz="2800" dirty="0" err="1"/>
              <a:t>παλιά</a:t>
            </a:r>
            <a:r>
              <a:rPr lang="en-US" sz="2800" dirty="0"/>
              <a:t> </a:t>
            </a:r>
            <a:r>
              <a:rPr lang="en-US" sz="2800" dirty="0" err="1"/>
              <a:t>χρόνια</a:t>
            </a:r>
            <a:r>
              <a:rPr lang="en-US" sz="2800" dirty="0"/>
              <a:t> </a:t>
            </a:r>
            <a:r>
              <a:rPr lang="en-US" sz="2800" dirty="0" err="1"/>
              <a:t>που</a:t>
            </a:r>
            <a:r>
              <a:rPr lang="en-US" sz="2800" dirty="0"/>
              <a:t> </a:t>
            </a:r>
            <a:r>
              <a:rPr lang="en-US" sz="2800" dirty="0" err="1"/>
              <a:t>δεν</a:t>
            </a:r>
            <a:r>
              <a:rPr lang="en-US" sz="2800" dirty="0"/>
              <a:t> </a:t>
            </a:r>
            <a:r>
              <a:rPr lang="en-US" sz="2800" dirty="0" err="1"/>
              <a:t>είχαν</a:t>
            </a:r>
            <a:r>
              <a:rPr lang="en-US" sz="2800" dirty="0"/>
              <a:t> </a:t>
            </a:r>
            <a:r>
              <a:rPr lang="en-US" sz="2800" dirty="0" err="1"/>
              <a:t>ηλεκτρικό</a:t>
            </a:r>
            <a:r>
              <a:rPr lang="en-US" sz="2800" dirty="0"/>
              <a:t> </a:t>
            </a:r>
            <a:r>
              <a:rPr lang="en-US" sz="2800" dirty="0" err="1"/>
              <a:t>ρεύμα</a:t>
            </a:r>
            <a:r>
              <a:rPr lang="en-US" sz="2800" dirty="0"/>
              <a:t>. </a:t>
            </a:r>
            <a:r>
              <a:rPr lang="en-US" sz="2800" dirty="0" err="1"/>
              <a:t>Είναι</a:t>
            </a:r>
            <a:r>
              <a:rPr lang="en-US" sz="2800" dirty="0"/>
              <a:t> </a:t>
            </a:r>
            <a:r>
              <a:rPr lang="en-US" sz="2800" dirty="0" err="1"/>
              <a:t>φτιαγμένη</a:t>
            </a:r>
            <a:r>
              <a:rPr lang="en-US" sz="2800" dirty="0"/>
              <a:t> από </a:t>
            </a:r>
            <a:r>
              <a:rPr lang="en-US" sz="2800" dirty="0" err="1"/>
              <a:t>γυαλί</a:t>
            </a:r>
            <a:r>
              <a:rPr lang="en-US" sz="2800" dirty="0"/>
              <a:t> και </a:t>
            </a:r>
            <a:r>
              <a:rPr lang="en-US" sz="2800" dirty="0" err="1"/>
              <a:t>μέταλλο</a:t>
            </a:r>
            <a:r>
              <a:rPr lang="en-US" sz="2800" dirty="0"/>
              <a:t>. </a:t>
            </a:r>
            <a:r>
              <a:rPr lang="en-US" sz="2800" dirty="0" err="1"/>
              <a:t>Είναι</a:t>
            </a:r>
            <a:r>
              <a:rPr lang="en-US" sz="2800" dirty="0"/>
              <a:t> σαν </a:t>
            </a:r>
            <a:r>
              <a:rPr lang="en-US" sz="2800" dirty="0" err="1"/>
              <a:t>μικρό</a:t>
            </a:r>
            <a:r>
              <a:rPr lang="en-US" sz="2800" dirty="0"/>
              <a:t> </a:t>
            </a:r>
            <a:r>
              <a:rPr lang="en-US" sz="2800" dirty="0" err="1"/>
              <a:t>βάζο</a:t>
            </a:r>
            <a:r>
              <a:rPr lang="en-US" sz="2800" dirty="0"/>
              <a:t> και </a:t>
            </a:r>
            <a:r>
              <a:rPr lang="en-US" sz="2800" dirty="0" err="1"/>
              <a:t>χρώματος</a:t>
            </a:r>
            <a:r>
              <a:rPr lang="en-US" sz="2800" dirty="0"/>
              <a:t> </a:t>
            </a:r>
            <a:r>
              <a:rPr lang="en-US" sz="2800" dirty="0" err="1"/>
              <a:t>καφέ</a:t>
            </a:r>
            <a:r>
              <a:rPr lang="en-US" sz="2800" dirty="0"/>
              <a:t>. </a:t>
            </a:r>
            <a:r>
              <a:rPr lang="en-US" sz="2800" dirty="0" err="1"/>
              <a:t>Επίσης</a:t>
            </a:r>
            <a:r>
              <a:rPr lang="en-US" sz="2800" dirty="0"/>
              <a:t> </a:t>
            </a:r>
            <a:r>
              <a:rPr lang="en-US" sz="2800" dirty="0" err="1"/>
              <a:t>έχει</a:t>
            </a:r>
            <a:r>
              <a:rPr lang="en-US" sz="2800" dirty="0"/>
              <a:t> και </a:t>
            </a:r>
            <a:r>
              <a:rPr lang="en-US" sz="2800" dirty="0" err="1"/>
              <a:t>χερούλι</a:t>
            </a:r>
            <a:r>
              <a:rPr lang="en-US" sz="2800" dirty="0"/>
              <a:t> </a:t>
            </a:r>
            <a:r>
              <a:rPr lang="en-US" sz="2800" dirty="0" err="1"/>
              <a:t>για</a:t>
            </a:r>
            <a:r>
              <a:rPr lang="en-US" sz="2800" dirty="0"/>
              <a:t> να </a:t>
            </a:r>
            <a:r>
              <a:rPr lang="en-US" sz="2800" dirty="0" err="1"/>
              <a:t>την</a:t>
            </a:r>
            <a:r>
              <a:rPr lang="en-US" sz="2800" dirty="0"/>
              <a:t> </a:t>
            </a:r>
            <a:r>
              <a:rPr lang="en-US" sz="2800" dirty="0" err="1"/>
              <a:t>κρατάς</a:t>
            </a:r>
            <a:r>
              <a:rPr lang="en-US" sz="2800" dirty="0" smtClean="0"/>
              <a:t>.</a:t>
            </a:r>
          </a:p>
          <a:p>
            <a:pPr marL="0" lvl="1" indent="0">
              <a:spcBef>
                <a:spcPts val="1000"/>
              </a:spcBef>
              <a:buNone/>
            </a:pPr>
            <a:r>
              <a:rPr lang="en-US" sz="2800" dirty="0"/>
              <a:t> </a:t>
            </a:r>
            <a:r>
              <a:rPr lang="en-US" sz="2800" b="1" dirty="0" err="1" smtClean="0"/>
              <a:t>Ζαχαρίας</a:t>
            </a:r>
            <a:r>
              <a:rPr lang="en-US" sz="2800" b="1" dirty="0" smtClean="0"/>
              <a:t> </a:t>
            </a:r>
          </a:p>
          <a:p>
            <a:pPr marL="0" indent="0">
              <a:buNone/>
            </a:pPr>
            <a:endParaRPr lang="en-US" dirty="0"/>
          </a:p>
          <a:p>
            <a:pPr marL="228600" lvl="1" indent="0">
              <a:buNone/>
            </a:pPr>
            <a:r>
              <a:rPr lang="en-US" sz="2800" dirty="0"/>
              <a:t>                                                 </a:t>
            </a:r>
            <a:endParaRPr lang="en-US" sz="2800" b="1" dirty="0"/>
          </a:p>
        </p:txBody>
      </p:sp>
      <p:cxnSp>
        <p:nvCxnSpPr>
          <p:cNvPr id="42" name="Straight Connector 46">
            <a:extLst>
              <a:ext uri="{FF2B5EF4-FFF2-40B4-BE49-F238E27FC236}">
                <a16:creationId xmlns:a16="http://schemas.microsoft.com/office/drawing/2014/main" xmlns="" id="{F75BF611-D2A5-4454-8C47-95B0BC4228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9006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0FD28-F9A6-4649-B114-3928431334D7}"/>
              </a:ext>
            </a:extLst>
          </p:cNvPr>
          <p:cNvSpPr>
            <a:spLocks noGrp="1"/>
          </p:cNvSpPr>
          <p:nvPr>
            <p:ph type="title"/>
          </p:nvPr>
        </p:nvSpPr>
        <p:spPr/>
        <p:txBody>
          <a:bodyPr>
            <a:normAutofit fontScale="90000"/>
          </a:bodyPr>
          <a:lstStyle/>
          <a:p>
            <a:r>
              <a:rPr lang="en-US" sz="2800" i="0" cap="none" err="1">
                <a:latin typeface="Modern Love"/>
                <a:ea typeface="+mj-lt"/>
                <a:cs typeface="+mj-lt"/>
              </a:rPr>
              <a:t>Φωτογρ</a:t>
            </a:r>
            <a:r>
              <a:rPr lang="en-US" sz="2800" i="0" cap="none" dirty="0">
                <a:latin typeface="Modern Love"/>
                <a:ea typeface="+mj-lt"/>
                <a:cs typeface="+mj-lt"/>
              </a:rPr>
              <a:t>α</a:t>
            </a:r>
            <a:r>
              <a:rPr lang="en-US" sz="2800" i="0" cap="none" err="1">
                <a:latin typeface="Modern Love"/>
                <a:ea typeface="+mj-lt"/>
                <a:cs typeface="+mj-lt"/>
              </a:rPr>
              <a:t>φική</a:t>
            </a:r>
            <a:r>
              <a:rPr lang="en-US" sz="2800" i="0" cap="none" dirty="0">
                <a:latin typeface="Modern Love"/>
                <a:ea typeface="+mj-lt"/>
                <a:cs typeface="+mj-lt"/>
              </a:rPr>
              <a:t> </a:t>
            </a:r>
            <a:r>
              <a:rPr lang="en-US" sz="2800" i="0" cap="none" err="1">
                <a:latin typeface="Modern Love"/>
                <a:ea typeface="+mj-lt"/>
                <a:cs typeface="+mj-lt"/>
              </a:rPr>
              <a:t>μηχ</a:t>
            </a:r>
            <a:r>
              <a:rPr lang="en-US" sz="2800" i="0" cap="none" dirty="0">
                <a:latin typeface="Modern Love"/>
                <a:ea typeface="+mj-lt"/>
                <a:cs typeface="+mj-lt"/>
              </a:rPr>
              <a:t>α</a:t>
            </a:r>
            <a:r>
              <a:rPr lang="en-US" sz="2800" i="0" cap="none" err="1">
                <a:latin typeface="Modern Love"/>
                <a:ea typeface="+mj-lt"/>
                <a:cs typeface="+mj-lt"/>
              </a:rPr>
              <a:t>νή</a:t>
            </a:r>
            <a:r>
              <a:rPr lang="en-US" sz="2800" i="0" cap="none" dirty="0">
                <a:latin typeface="Modern Love"/>
                <a:ea typeface="+mj-lt"/>
                <a:cs typeface="+mj-lt"/>
              </a:rPr>
              <a:t> </a:t>
            </a:r>
            <a:r>
              <a:rPr lang="en-US" sz="2800" i="0" cap="none" err="1">
                <a:latin typeface="Modern Love"/>
                <a:ea typeface="+mj-lt"/>
                <a:cs typeface="+mj-lt"/>
              </a:rPr>
              <a:t>lubitel</a:t>
            </a:r>
            <a:r>
              <a:rPr lang="en-US" sz="2800" i="0" cap="none" dirty="0">
                <a:latin typeface="Modern Love"/>
                <a:ea typeface="+mj-lt"/>
                <a:cs typeface="+mj-lt"/>
              </a:rPr>
              <a:t> 2 </a:t>
            </a:r>
            <a:r>
              <a:rPr lang="en-US" sz="2800" i="0" cap="none" err="1">
                <a:latin typeface="Modern Love"/>
                <a:ea typeface="+mj-lt"/>
                <a:cs typeface="+mj-lt"/>
              </a:rPr>
              <a:t>του</a:t>
            </a:r>
            <a:r>
              <a:rPr lang="en-US" sz="2800" i="0" cap="none">
                <a:latin typeface="Modern Love"/>
                <a:ea typeface="+mj-lt"/>
                <a:cs typeface="+mj-lt"/>
              </a:rPr>
              <a:t> παππού</a:t>
            </a:r>
            <a:r>
              <a:rPr lang="en-US" sz="2800" i="0" cap="none" dirty="0">
                <a:latin typeface="Modern Love"/>
                <a:ea typeface="+mj-lt"/>
                <a:cs typeface="+mj-lt"/>
              </a:rPr>
              <a:t/>
            </a:r>
            <a:br>
              <a:rPr lang="en-US" sz="2800" i="0" cap="none" dirty="0">
                <a:latin typeface="Modern Love"/>
                <a:ea typeface="+mj-lt"/>
                <a:cs typeface="+mj-lt"/>
              </a:rPr>
            </a:br>
            <a:r>
              <a:rPr lang="en-US" sz="2800" i="0" cap="none">
                <a:latin typeface="Modern Love"/>
                <a:ea typeface="+mj-lt"/>
                <a:cs typeface="+mj-lt"/>
              </a:rPr>
              <a:t> βρίσκεται </a:t>
            </a:r>
            <a:r>
              <a:rPr lang="en-US" sz="2800" i="0" cap="none" err="1">
                <a:latin typeface="Modern Love"/>
                <a:ea typeface="+mj-lt"/>
                <a:cs typeface="+mj-lt"/>
              </a:rPr>
              <a:t>στο</a:t>
            </a:r>
            <a:r>
              <a:rPr lang="en-US" sz="2800" i="0" cap="none">
                <a:latin typeface="Modern Love"/>
                <a:ea typeface="+mj-lt"/>
                <a:cs typeface="+mj-lt"/>
              </a:rPr>
              <a:t> σπ</a:t>
            </a:r>
            <a:r>
              <a:rPr lang="en-US" sz="2800" i="0" cap="none" err="1">
                <a:latin typeface="Modern Love"/>
                <a:ea typeface="+mj-lt"/>
                <a:cs typeface="+mj-lt"/>
              </a:rPr>
              <a:t>ίτι</a:t>
            </a:r>
            <a:r>
              <a:rPr lang="en-US" sz="2800" i="0" cap="none" dirty="0">
                <a:latin typeface="Modern Love"/>
                <a:ea typeface="+mj-lt"/>
                <a:cs typeface="+mj-lt"/>
              </a:rPr>
              <a:t> </a:t>
            </a:r>
            <a:r>
              <a:rPr lang="en-US" sz="2800" i="0" cap="none" err="1">
                <a:latin typeface="Modern Love"/>
                <a:ea typeface="+mj-lt"/>
                <a:cs typeface="+mj-lt"/>
              </a:rPr>
              <a:t>της</a:t>
            </a:r>
            <a:r>
              <a:rPr lang="en-US" sz="2800" i="0" cap="none" dirty="0">
                <a:latin typeface="Modern Love"/>
                <a:ea typeface="+mj-lt"/>
                <a:cs typeface="+mj-lt"/>
              </a:rPr>
              <a:t> </a:t>
            </a:r>
            <a:r>
              <a:rPr lang="en-US" sz="2800" i="0" cap="none" err="1">
                <a:latin typeface="Modern Love"/>
                <a:ea typeface="+mj-lt"/>
                <a:cs typeface="+mj-lt"/>
              </a:rPr>
              <a:t>γι</a:t>
            </a:r>
            <a:r>
              <a:rPr lang="en-US" sz="2800" i="0" cap="none">
                <a:latin typeface="Modern Love"/>
                <a:ea typeface="+mj-lt"/>
                <a:cs typeface="+mj-lt"/>
              </a:rPr>
              <a:t>α</a:t>
            </a:r>
            <a:r>
              <a:rPr lang="en-US" sz="2800" i="0" cap="none" err="1">
                <a:latin typeface="Modern Love"/>
                <a:ea typeface="+mj-lt"/>
                <a:cs typeface="+mj-lt"/>
              </a:rPr>
              <a:t>γιάς</a:t>
            </a:r>
            <a:r>
              <a:rPr lang="en-US" sz="2800" i="0" cap="none" dirty="0">
                <a:latin typeface="Modern Love"/>
                <a:ea typeface="+mj-lt"/>
                <a:cs typeface="+mj-lt"/>
              </a:rPr>
              <a:t> </a:t>
            </a:r>
            <a:r>
              <a:rPr lang="en-US" sz="2800" i="0" cap="none" err="1">
                <a:latin typeface="Modern Love"/>
                <a:ea typeface="+mj-lt"/>
                <a:cs typeface="+mj-lt"/>
              </a:rPr>
              <a:t>μου</a:t>
            </a:r>
            <a:r>
              <a:rPr lang="en-US" sz="2800" i="0" cap="none" dirty="0">
                <a:latin typeface="Modern Love"/>
                <a:ea typeface="+mj-lt"/>
                <a:cs typeface="+mj-lt"/>
              </a:rPr>
              <a:t>. </a:t>
            </a:r>
            <a:r>
              <a:rPr lang="en-US" sz="2800" i="0" dirty="0">
                <a:latin typeface="Modern Love"/>
                <a:ea typeface="+mj-lt"/>
                <a:cs typeface="+mj-lt"/>
              </a:rPr>
              <a:t> </a:t>
            </a:r>
            <a:endParaRPr lang="en-US" sz="2800">
              <a:latin typeface="Modern Love"/>
            </a:endParaRPr>
          </a:p>
        </p:txBody>
      </p:sp>
      <p:pic>
        <p:nvPicPr>
          <p:cNvPr id="5" name="Picture 5" descr="A picture containing electronics, indoor, camera&#10;&#10;Description automatically generated">
            <a:extLst>
              <a:ext uri="{FF2B5EF4-FFF2-40B4-BE49-F238E27FC236}">
                <a16:creationId xmlns:a16="http://schemas.microsoft.com/office/drawing/2014/main" xmlns="" id="{0C95B5BA-71CF-45CD-B08F-BC7C9FE2A1D6}"/>
              </a:ext>
            </a:extLst>
          </p:cNvPr>
          <p:cNvPicPr>
            <a:picLocks noGrp="1" noChangeAspect="1"/>
          </p:cNvPicPr>
          <p:nvPr>
            <p:ph type="pic" idx="1"/>
          </p:nvPr>
        </p:nvPicPr>
        <p:blipFill rotWithShape="1">
          <a:blip r:embed="rId2"/>
          <a:srcRect t="20276" b="20276"/>
          <a:stretch/>
        </p:blipFill>
        <p:spPr>
          <a:xfrm>
            <a:off x="669061" y="2463198"/>
            <a:ext cx="3934428" cy="3118132"/>
          </a:xfrm>
        </p:spPr>
      </p:pic>
      <p:sp>
        <p:nvSpPr>
          <p:cNvPr id="4" name="Text Placeholder 3">
            <a:extLst>
              <a:ext uri="{FF2B5EF4-FFF2-40B4-BE49-F238E27FC236}">
                <a16:creationId xmlns:a16="http://schemas.microsoft.com/office/drawing/2014/main" xmlns="" id="{13A52417-03D2-48C6-BD4F-03225CA900D4}"/>
              </a:ext>
            </a:extLst>
          </p:cNvPr>
          <p:cNvSpPr>
            <a:spLocks noGrp="1"/>
          </p:cNvSpPr>
          <p:nvPr>
            <p:ph type="body" sz="half" idx="2"/>
          </p:nvPr>
        </p:nvSpPr>
        <p:spPr>
          <a:xfrm>
            <a:off x="5488954" y="851704"/>
            <a:ext cx="5552692" cy="4814726"/>
          </a:xfrm>
        </p:spPr>
        <p:txBody>
          <a:bodyPr vert="horz" lIns="91440" tIns="45720" rIns="91440" bIns="45720" rtlCol="0" anchor="t">
            <a:noAutofit/>
          </a:bodyPr>
          <a:lstStyle/>
          <a:p>
            <a:pPr algn="just"/>
            <a:r>
              <a:rPr lang="en-US" sz="2800" err="1">
                <a:latin typeface="Univers Condensed Light"/>
                <a:ea typeface="+mn-lt"/>
                <a:cs typeface="+mn-lt"/>
              </a:rPr>
              <a:t>Βρίσκετ</a:t>
            </a:r>
            <a:r>
              <a:rPr lang="en-US" sz="2800" dirty="0">
                <a:latin typeface="Univers Condensed Light"/>
                <a:ea typeface="+mn-lt"/>
                <a:cs typeface="+mn-lt"/>
              </a:rPr>
              <a:t>αι </a:t>
            </a:r>
            <a:r>
              <a:rPr lang="en-US" sz="2800" err="1">
                <a:latin typeface="Univers Condensed Light"/>
                <a:ea typeface="+mn-lt"/>
                <a:cs typeface="+mn-lt"/>
              </a:rPr>
              <a:t>στο</a:t>
            </a:r>
            <a:r>
              <a:rPr lang="en-US" sz="2800" dirty="0">
                <a:latin typeface="Univers Condensed Light"/>
                <a:ea typeface="+mn-lt"/>
                <a:cs typeface="+mn-lt"/>
              </a:rPr>
              <a:t> σπ</a:t>
            </a:r>
            <a:r>
              <a:rPr lang="en-US" sz="2800" err="1">
                <a:latin typeface="Univers Condensed Light"/>
                <a:ea typeface="+mn-lt"/>
                <a:cs typeface="+mn-lt"/>
              </a:rPr>
              <a:t>ίτι</a:t>
            </a:r>
            <a:r>
              <a:rPr lang="en-US" sz="2800" dirty="0">
                <a:latin typeface="Univers Condensed Light"/>
                <a:ea typeface="+mn-lt"/>
                <a:cs typeface="+mn-lt"/>
              </a:rPr>
              <a:t> </a:t>
            </a:r>
            <a:r>
              <a:rPr lang="en-US" sz="2800" err="1">
                <a:latin typeface="Univers Condensed Light"/>
                <a:ea typeface="+mn-lt"/>
                <a:cs typeface="+mn-lt"/>
              </a:rPr>
              <a:t>της</a:t>
            </a:r>
            <a:r>
              <a:rPr lang="en-US" sz="2800" dirty="0">
                <a:latin typeface="Univers Condensed Light"/>
                <a:ea typeface="+mn-lt"/>
                <a:cs typeface="+mn-lt"/>
              </a:rPr>
              <a:t> </a:t>
            </a:r>
            <a:r>
              <a:rPr lang="en-US" sz="2800" err="1">
                <a:latin typeface="Univers Condensed Light"/>
                <a:ea typeface="+mn-lt"/>
                <a:cs typeface="+mn-lt"/>
              </a:rPr>
              <a:t>γι</a:t>
            </a:r>
            <a:r>
              <a:rPr lang="en-US" sz="2800" dirty="0">
                <a:latin typeface="Univers Condensed Light"/>
                <a:ea typeface="+mn-lt"/>
                <a:cs typeface="+mn-lt"/>
              </a:rPr>
              <a:t>α</a:t>
            </a:r>
            <a:r>
              <a:rPr lang="en-US" sz="2800" err="1">
                <a:latin typeface="Univers Condensed Light"/>
                <a:ea typeface="+mn-lt"/>
                <a:cs typeface="+mn-lt"/>
              </a:rPr>
              <a:t>γιάς</a:t>
            </a:r>
            <a:r>
              <a:rPr lang="en-US" sz="2800" dirty="0">
                <a:latin typeface="Univers Condensed Light"/>
                <a:ea typeface="+mn-lt"/>
                <a:cs typeface="+mn-lt"/>
              </a:rPr>
              <a:t> </a:t>
            </a:r>
            <a:r>
              <a:rPr lang="en-US" sz="2800" err="1">
                <a:latin typeface="Univers Condensed Light"/>
                <a:ea typeface="+mn-lt"/>
                <a:cs typeface="+mn-lt"/>
              </a:rPr>
              <a:t>μου</a:t>
            </a:r>
            <a:r>
              <a:rPr lang="en-US" sz="2800" dirty="0">
                <a:latin typeface="Univers Condensed Light"/>
                <a:ea typeface="+mn-lt"/>
                <a:cs typeface="+mn-lt"/>
              </a:rPr>
              <a:t>. </a:t>
            </a:r>
            <a:r>
              <a:rPr lang="en-US" sz="2800" err="1">
                <a:latin typeface="Univers Condensed Light"/>
                <a:ea typeface="+mn-lt"/>
                <a:cs typeface="+mn-lt"/>
              </a:rPr>
              <a:t>Είν</a:t>
            </a:r>
            <a:r>
              <a:rPr lang="en-US" sz="2800" dirty="0">
                <a:latin typeface="Univers Condensed Light"/>
                <a:ea typeface="+mn-lt"/>
                <a:cs typeface="+mn-lt"/>
              </a:rPr>
              <a:t>αι </a:t>
            </a:r>
            <a:r>
              <a:rPr lang="en-US" sz="2800" err="1">
                <a:latin typeface="Univers Condensed Light"/>
                <a:ea typeface="+mn-lt"/>
                <a:cs typeface="+mn-lt"/>
              </a:rPr>
              <a:t>φωτογρ</a:t>
            </a:r>
            <a:r>
              <a:rPr lang="en-US" sz="2800" dirty="0">
                <a:latin typeface="Univers Condensed Light"/>
                <a:ea typeface="+mn-lt"/>
                <a:cs typeface="+mn-lt"/>
              </a:rPr>
              <a:t>α</a:t>
            </a:r>
            <a:r>
              <a:rPr lang="en-US" sz="2800" err="1">
                <a:latin typeface="Univers Condensed Light"/>
                <a:ea typeface="+mn-lt"/>
                <a:cs typeface="+mn-lt"/>
              </a:rPr>
              <a:t>φική</a:t>
            </a:r>
            <a:r>
              <a:rPr lang="en-US" sz="2800" dirty="0">
                <a:latin typeface="Univers Condensed Light"/>
                <a:ea typeface="+mn-lt"/>
                <a:cs typeface="+mn-lt"/>
              </a:rPr>
              <a:t> </a:t>
            </a:r>
            <a:r>
              <a:rPr lang="en-US" sz="2800" err="1">
                <a:latin typeface="Univers Condensed Light"/>
                <a:ea typeface="+mn-lt"/>
                <a:cs typeface="+mn-lt"/>
              </a:rPr>
              <a:t>μηχ</a:t>
            </a:r>
            <a:r>
              <a:rPr lang="en-US" sz="2800" dirty="0">
                <a:latin typeface="Univers Condensed Light"/>
                <a:ea typeface="+mn-lt"/>
                <a:cs typeface="+mn-lt"/>
              </a:rPr>
              <a:t>α</a:t>
            </a:r>
            <a:r>
              <a:rPr lang="en-US" sz="2800" err="1">
                <a:latin typeface="Univers Condensed Light"/>
                <a:ea typeface="+mn-lt"/>
                <a:cs typeface="+mn-lt"/>
              </a:rPr>
              <a:t>νή</a:t>
            </a:r>
            <a:r>
              <a:rPr lang="en-US" sz="2800" dirty="0">
                <a:latin typeface="Univers Condensed Light"/>
                <a:ea typeface="+mn-lt"/>
                <a:cs typeface="+mn-lt"/>
              </a:rPr>
              <a:t>. </a:t>
            </a:r>
            <a:r>
              <a:rPr lang="en-US" sz="2800" err="1">
                <a:latin typeface="Univers Condensed Light"/>
                <a:ea typeface="+mn-lt"/>
                <a:cs typeface="+mn-lt"/>
              </a:rPr>
              <a:t>Το</a:t>
            </a:r>
            <a:r>
              <a:rPr lang="en-US" sz="2800" dirty="0">
                <a:latin typeface="Univers Condensed Light"/>
                <a:ea typeface="+mn-lt"/>
                <a:cs typeface="+mn-lt"/>
              </a:rPr>
              <a:t> </a:t>
            </a:r>
            <a:r>
              <a:rPr lang="en-US" sz="2800" err="1">
                <a:latin typeface="Univers Condensed Light"/>
                <a:ea typeface="+mn-lt"/>
                <a:cs typeface="+mn-lt"/>
              </a:rPr>
              <a:t>σχήμ</a:t>
            </a:r>
            <a:r>
              <a:rPr lang="en-US" sz="2800" dirty="0">
                <a:latin typeface="Univers Condensed Light"/>
                <a:ea typeface="+mn-lt"/>
                <a:cs typeface="+mn-lt"/>
              </a:rPr>
              <a:t>α </a:t>
            </a:r>
            <a:r>
              <a:rPr lang="en-US" sz="2800" err="1">
                <a:latin typeface="Univers Condensed Light"/>
                <a:ea typeface="+mn-lt"/>
                <a:cs typeface="+mn-lt"/>
              </a:rPr>
              <a:t>της</a:t>
            </a:r>
            <a:r>
              <a:rPr lang="en-US" sz="2800" dirty="0">
                <a:latin typeface="Univers Condensed Light"/>
                <a:ea typeface="+mn-lt"/>
                <a:cs typeface="+mn-lt"/>
              </a:rPr>
              <a:t> </a:t>
            </a:r>
            <a:r>
              <a:rPr lang="en-US" sz="2800" err="1">
                <a:latin typeface="Univers Condensed Light"/>
                <a:ea typeface="+mn-lt"/>
                <a:cs typeface="+mn-lt"/>
              </a:rPr>
              <a:t>είν</a:t>
            </a:r>
            <a:r>
              <a:rPr lang="en-US" sz="2800" dirty="0">
                <a:latin typeface="Univers Condensed Light"/>
                <a:ea typeface="+mn-lt"/>
                <a:cs typeface="+mn-lt"/>
              </a:rPr>
              <a:t>αι </a:t>
            </a:r>
            <a:r>
              <a:rPr lang="en-US" sz="2800">
                <a:latin typeface="Univers Condensed Light"/>
                <a:ea typeface="+mn-lt"/>
                <a:cs typeface="+mn-lt"/>
              </a:rPr>
              <a:t>ορθογώνιο,το </a:t>
            </a:r>
            <a:r>
              <a:rPr lang="en-US" sz="2800" err="1">
                <a:latin typeface="Univers Condensed Light"/>
                <a:ea typeface="+mn-lt"/>
                <a:cs typeface="+mn-lt"/>
              </a:rPr>
              <a:t>χρώμ</a:t>
            </a:r>
            <a:r>
              <a:rPr lang="en-US" sz="2800">
                <a:latin typeface="Univers Condensed Light"/>
                <a:ea typeface="+mn-lt"/>
                <a:cs typeface="+mn-lt"/>
              </a:rPr>
              <a:t>α </a:t>
            </a:r>
            <a:r>
              <a:rPr lang="en-US" sz="2800" err="1">
                <a:latin typeface="Univers Condensed Light"/>
                <a:ea typeface="+mn-lt"/>
                <a:cs typeface="+mn-lt"/>
              </a:rPr>
              <a:t>της</a:t>
            </a:r>
            <a:r>
              <a:rPr lang="en-US" sz="2800" dirty="0">
                <a:latin typeface="Univers Condensed Light"/>
                <a:ea typeface="+mn-lt"/>
                <a:cs typeface="+mn-lt"/>
              </a:rPr>
              <a:t> </a:t>
            </a:r>
            <a:r>
              <a:rPr lang="en-US" sz="2800" err="1">
                <a:latin typeface="Univers Condensed Light"/>
                <a:ea typeface="+mn-lt"/>
                <a:cs typeface="+mn-lt"/>
              </a:rPr>
              <a:t>είν</a:t>
            </a:r>
            <a:r>
              <a:rPr lang="en-US" sz="2800">
                <a:latin typeface="Univers Condensed Light"/>
                <a:ea typeface="+mn-lt"/>
                <a:cs typeface="+mn-lt"/>
              </a:rPr>
              <a:t>αι μα</a:t>
            </a:r>
            <a:r>
              <a:rPr lang="en-US" sz="2800" err="1">
                <a:latin typeface="Univers Condensed Light"/>
                <a:ea typeface="+mn-lt"/>
                <a:cs typeface="+mn-lt"/>
              </a:rPr>
              <a:t>ύρο</a:t>
            </a:r>
            <a:r>
              <a:rPr lang="en-US" sz="2800">
                <a:latin typeface="Univers Condensed Light"/>
                <a:ea typeface="+mn-lt"/>
                <a:cs typeface="+mn-lt"/>
              </a:rPr>
              <a:t>, </a:t>
            </a:r>
            <a:r>
              <a:rPr lang="en-US" sz="2800" err="1">
                <a:latin typeface="Univers Condensed Light"/>
                <a:ea typeface="+mn-lt"/>
                <a:cs typeface="+mn-lt"/>
              </a:rPr>
              <a:t>το</a:t>
            </a:r>
            <a:r>
              <a:rPr lang="en-US" sz="2800" dirty="0">
                <a:latin typeface="Univers Condensed Light"/>
                <a:ea typeface="+mn-lt"/>
                <a:cs typeface="+mn-lt"/>
              </a:rPr>
              <a:t> </a:t>
            </a:r>
            <a:r>
              <a:rPr lang="en-US" sz="2800" err="1">
                <a:latin typeface="Univers Condensed Light"/>
                <a:ea typeface="+mn-lt"/>
                <a:cs typeface="+mn-lt"/>
              </a:rPr>
              <a:t>μέγεθος</a:t>
            </a:r>
            <a:r>
              <a:rPr lang="en-US" sz="2800" dirty="0">
                <a:latin typeface="Univers Condensed Light"/>
                <a:ea typeface="+mn-lt"/>
                <a:cs typeface="+mn-lt"/>
              </a:rPr>
              <a:t> </a:t>
            </a:r>
            <a:r>
              <a:rPr lang="en-US" sz="2800" err="1">
                <a:latin typeface="Univers Condensed Light"/>
                <a:ea typeface="+mn-lt"/>
                <a:cs typeface="+mn-lt"/>
              </a:rPr>
              <a:t>της</a:t>
            </a:r>
            <a:r>
              <a:rPr lang="en-US" sz="2800" dirty="0">
                <a:latin typeface="Univers Condensed Light"/>
                <a:ea typeface="+mn-lt"/>
                <a:cs typeface="+mn-lt"/>
              </a:rPr>
              <a:t> </a:t>
            </a:r>
            <a:r>
              <a:rPr lang="en-US" sz="2800" err="1">
                <a:latin typeface="Univers Condensed Light"/>
                <a:ea typeface="+mn-lt"/>
                <a:cs typeface="+mn-lt"/>
              </a:rPr>
              <a:t>είν</a:t>
            </a:r>
            <a:r>
              <a:rPr lang="en-US" sz="2800">
                <a:latin typeface="Univers Condensed Light"/>
                <a:ea typeface="+mn-lt"/>
                <a:cs typeface="+mn-lt"/>
              </a:rPr>
              <a:t>αι </a:t>
            </a:r>
            <a:r>
              <a:rPr lang="en-US" sz="2800" err="1">
                <a:latin typeface="Univers Condensed Light"/>
                <a:ea typeface="+mn-lt"/>
                <a:cs typeface="+mn-lt"/>
              </a:rPr>
              <a:t>μεσ</a:t>
            </a:r>
            <a:r>
              <a:rPr lang="en-US" sz="2800">
                <a:latin typeface="Univers Condensed Light"/>
                <a:ea typeface="+mn-lt"/>
                <a:cs typeface="+mn-lt"/>
              </a:rPr>
              <a:t>α</a:t>
            </a:r>
            <a:r>
              <a:rPr lang="en-US" sz="2800" err="1">
                <a:latin typeface="Univers Condensed Light"/>
                <a:ea typeface="+mn-lt"/>
                <a:cs typeface="+mn-lt"/>
              </a:rPr>
              <a:t>ίο</a:t>
            </a:r>
            <a:r>
              <a:rPr lang="en-US" sz="2800">
                <a:latin typeface="Univers Condensed Light"/>
                <a:ea typeface="+mn-lt"/>
                <a:cs typeface="+mn-lt"/>
              </a:rPr>
              <a:t>. </a:t>
            </a:r>
            <a:r>
              <a:rPr lang="en-US" sz="2800" err="1">
                <a:latin typeface="Univers Condensed Light"/>
                <a:ea typeface="+mn-lt"/>
                <a:cs typeface="+mn-lt"/>
              </a:rPr>
              <a:t>Είν</a:t>
            </a:r>
            <a:r>
              <a:rPr lang="en-US" sz="2800">
                <a:latin typeface="Univers Condensed Light"/>
                <a:ea typeface="+mn-lt"/>
                <a:cs typeface="+mn-lt"/>
              </a:rPr>
              <a:t>αι </a:t>
            </a:r>
            <a:r>
              <a:rPr lang="en-US" sz="2800" err="1">
                <a:latin typeface="Univers Condensed Light"/>
                <a:ea typeface="+mn-lt"/>
                <a:cs typeface="+mn-lt"/>
              </a:rPr>
              <a:t>φτι</a:t>
            </a:r>
            <a:r>
              <a:rPr lang="en-US" sz="2800">
                <a:latin typeface="Univers Condensed Light"/>
                <a:ea typeface="+mn-lt"/>
                <a:cs typeface="+mn-lt"/>
              </a:rPr>
              <a:t>α</a:t>
            </a:r>
            <a:r>
              <a:rPr lang="en-US" sz="2800" err="1">
                <a:latin typeface="Univers Condensed Light"/>
                <a:ea typeface="+mn-lt"/>
                <a:cs typeface="+mn-lt"/>
              </a:rPr>
              <a:t>γμένη</a:t>
            </a:r>
            <a:r>
              <a:rPr lang="en-US" sz="2800" dirty="0">
                <a:latin typeface="Univers Condensed Light"/>
                <a:ea typeface="+mn-lt"/>
                <a:cs typeface="+mn-lt"/>
              </a:rPr>
              <a:t> </a:t>
            </a:r>
            <a:r>
              <a:rPr lang="en-US" sz="2800">
                <a:latin typeface="Univers Condensed Light"/>
                <a:ea typeface="+mn-lt"/>
                <a:cs typeface="+mn-lt"/>
              </a:rPr>
              <a:t>από πλα</a:t>
            </a:r>
            <a:r>
              <a:rPr lang="en-US" sz="2800" err="1">
                <a:latin typeface="Univers Condensed Light"/>
                <a:ea typeface="+mn-lt"/>
                <a:cs typeface="+mn-lt"/>
              </a:rPr>
              <a:t>στικό</a:t>
            </a:r>
            <a:r>
              <a:rPr lang="en-US" sz="2800">
                <a:latin typeface="Univers Condensed Light"/>
                <a:ea typeface="+mn-lt"/>
                <a:cs typeface="+mn-lt"/>
              </a:rPr>
              <a:t> και </a:t>
            </a:r>
            <a:r>
              <a:rPr lang="en-US" sz="2800" err="1">
                <a:latin typeface="Univers Condensed Light"/>
                <a:ea typeface="+mn-lt"/>
                <a:cs typeface="+mn-lt"/>
              </a:rPr>
              <a:t>έχει</a:t>
            </a:r>
            <a:r>
              <a:rPr lang="en-US" sz="2800" dirty="0">
                <a:latin typeface="Univers Condensed Light"/>
                <a:ea typeface="+mn-lt"/>
                <a:cs typeface="+mn-lt"/>
              </a:rPr>
              <a:t> </a:t>
            </a:r>
            <a:r>
              <a:rPr lang="en-US" sz="2800" err="1">
                <a:latin typeface="Univers Condensed Light"/>
                <a:ea typeface="+mn-lt"/>
                <a:cs typeface="+mn-lt"/>
              </a:rPr>
              <a:t>έν</a:t>
            </a:r>
            <a:r>
              <a:rPr lang="en-US" sz="2800">
                <a:latin typeface="Univers Condensed Light"/>
                <a:ea typeface="+mn-lt"/>
                <a:cs typeface="+mn-lt"/>
              </a:rPr>
              <a:t>α </a:t>
            </a:r>
            <a:r>
              <a:rPr lang="en-US" sz="2800" err="1">
                <a:latin typeface="Univers Condensed Light"/>
                <a:ea typeface="+mn-lt"/>
                <a:cs typeface="+mn-lt"/>
              </a:rPr>
              <a:t>δερμάτινο</a:t>
            </a:r>
            <a:r>
              <a:rPr lang="en-US" sz="2800" dirty="0">
                <a:latin typeface="Univers Condensed Light"/>
                <a:ea typeface="+mn-lt"/>
                <a:cs typeface="+mn-lt"/>
              </a:rPr>
              <a:t> </a:t>
            </a:r>
            <a:r>
              <a:rPr lang="en-US" sz="2800" err="1">
                <a:latin typeface="Univers Condensed Light"/>
                <a:ea typeface="+mn-lt"/>
                <a:cs typeface="+mn-lt"/>
              </a:rPr>
              <a:t>λουράκι</a:t>
            </a:r>
            <a:r>
              <a:rPr lang="en-US" sz="2800" dirty="0">
                <a:latin typeface="Univers Condensed Light"/>
                <a:ea typeface="+mn-lt"/>
                <a:cs typeface="+mn-lt"/>
              </a:rPr>
              <a:t> </a:t>
            </a:r>
            <a:r>
              <a:rPr lang="en-US" sz="2800" err="1">
                <a:latin typeface="Univers Condensed Light"/>
                <a:ea typeface="+mn-lt"/>
                <a:cs typeface="+mn-lt"/>
              </a:rPr>
              <a:t>γι</a:t>
            </a:r>
            <a:r>
              <a:rPr lang="en-US" sz="2800">
                <a:latin typeface="Univers Condensed Light"/>
                <a:ea typeface="+mn-lt"/>
                <a:cs typeface="+mn-lt"/>
              </a:rPr>
              <a:t>α </a:t>
            </a:r>
            <a:r>
              <a:rPr lang="en-US" sz="2800" err="1">
                <a:latin typeface="Univers Condensed Light"/>
                <a:ea typeface="+mn-lt"/>
                <a:cs typeface="+mn-lt"/>
              </a:rPr>
              <a:t>την</a:t>
            </a:r>
            <a:r>
              <a:rPr lang="en-US" sz="2800">
                <a:latin typeface="Univers Condensed Light"/>
                <a:ea typeface="+mn-lt"/>
                <a:cs typeface="+mn-lt"/>
              </a:rPr>
              <a:t> κρεμάς. Στο μπ</a:t>
            </a:r>
            <a:r>
              <a:rPr lang="en-US" sz="2800" err="1">
                <a:latin typeface="Univers Condensed Light"/>
                <a:ea typeface="+mn-lt"/>
                <a:cs typeface="+mn-lt"/>
              </a:rPr>
              <a:t>ροστινό</a:t>
            </a:r>
            <a:r>
              <a:rPr lang="en-US" sz="2800" dirty="0">
                <a:latin typeface="Univers Condensed Light"/>
                <a:ea typeface="+mn-lt"/>
                <a:cs typeface="+mn-lt"/>
              </a:rPr>
              <a:t> </a:t>
            </a:r>
            <a:r>
              <a:rPr lang="en-US" sz="2800" err="1">
                <a:latin typeface="Univers Condensed Light"/>
                <a:ea typeface="+mn-lt"/>
                <a:cs typeface="+mn-lt"/>
              </a:rPr>
              <a:t>μέρος</a:t>
            </a:r>
            <a:r>
              <a:rPr lang="en-US" sz="2800" dirty="0">
                <a:latin typeface="Univers Condensed Light"/>
                <a:ea typeface="+mn-lt"/>
                <a:cs typeface="+mn-lt"/>
              </a:rPr>
              <a:t> </a:t>
            </a:r>
            <a:r>
              <a:rPr lang="en-US" sz="2800" err="1">
                <a:latin typeface="Univers Condensed Light"/>
                <a:ea typeface="+mn-lt"/>
                <a:cs typeface="+mn-lt"/>
              </a:rPr>
              <a:t>έχει</a:t>
            </a:r>
            <a:r>
              <a:rPr lang="en-US" sz="2800" dirty="0">
                <a:latin typeface="Univers Condensed Light"/>
                <a:ea typeface="+mn-lt"/>
                <a:cs typeface="+mn-lt"/>
              </a:rPr>
              <a:t> </a:t>
            </a:r>
            <a:r>
              <a:rPr lang="en-US" sz="2800" err="1">
                <a:latin typeface="Univers Condensed Light"/>
                <a:ea typeface="+mn-lt"/>
                <a:cs typeface="+mn-lt"/>
              </a:rPr>
              <a:t>δύο</a:t>
            </a:r>
            <a:r>
              <a:rPr lang="en-US" sz="2800" dirty="0">
                <a:latin typeface="Univers Condensed Light"/>
                <a:ea typeface="+mn-lt"/>
                <a:cs typeface="+mn-lt"/>
              </a:rPr>
              <a:t> </a:t>
            </a:r>
            <a:r>
              <a:rPr lang="en-US" sz="2800" err="1">
                <a:latin typeface="Univers Condensed Light"/>
                <a:ea typeface="+mn-lt"/>
                <a:cs typeface="+mn-lt"/>
              </a:rPr>
              <a:t>κεντρικούς</a:t>
            </a:r>
            <a:r>
              <a:rPr lang="en-US" sz="2800">
                <a:latin typeface="Univers Condensed Light"/>
                <a:ea typeface="+mn-lt"/>
                <a:cs typeface="+mn-lt"/>
              </a:rPr>
              <a:t> φα</a:t>
            </a:r>
            <a:r>
              <a:rPr lang="en-US" sz="2800" err="1">
                <a:latin typeface="Univers Condensed Light"/>
                <a:ea typeface="+mn-lt"/>
                <a:cs typeface="+mn-lt"/>
              </a:rPr>
              <a:t>κούς</a:t>
            </a:r>
            <a:r>
              <a:rPr lang="en-US" sz="2800">
                <a:latin typeface="Univers Condensed Light"/>
                <a:ea typeface="+mn-lt"/>
                <a:cs typeface="+mn-lt"/>
              </a:rPr>
              <a:t>. </a:t>
            </a:r>
            <a:r>
              <a:rPr lang="en-US" sz="2800" err="1">
                <a:latin typeface="Univers Condensed Light"/>
                <a:ea typeface="+mn-lt"/>
                <a:cs typeface="+mn-lt"/>
              </a:rPr>
              <a:t>Ήτ</a:t>
            </a:r>
            <a:r>
              <a:rPr lang="en-US" sz="2800">
                <a:latin typeface="Univers Condensed Light"/>
                <a:ea typeface="+mn-lt"/>
                <a:cs typeface="+mn-lt"/>
              </a:rPr>
              <a:t>αν  η π</a:t>
            </a:r>
            <a:r>
              <a:rPr lang="en-US" sz="2800" err="1">
                <a:latin typeface="Univers Condensed Light"/>
                <a:ea typeface="+mn-lt"/>
                <a:cs typeface="+mn-lt"/>
              </a:rPr>
              <a:t>ρώτη</a:t>
            </a:r>
            <a:r>
              <a:rPr lang="en-US" sz="2800" dirty="0">
                <a:latin typeface="Univers Condensed Light"/>
                <a:ea typeface="+mn-lt"/>
                <a:cs typeface="+mn-lt"/>
              </a:rPr>
              <a:t> </a:t>
            </a:r>
            <a:r>
              <a:rPr lang="en-US" sz="2800" err="1">
                <a:latin typeface="Univers Condensed Light"/>
                <a:ea typeface="+mn-lt"/>
                <a:cs typeface="+mn-lt"/>
              </a:rPr>
              <a:t>φωτογρ</a:t>
            </a:r>
            <a:r>
              <a:rPr lang="en-US" sz="2800" dirty="0">
                <a:latin typeface="Univers Condensed Light"/>
                <a:ea typeface="+mn-lt"/>
                <a:cs typeface="+mn-lt"/>
              </a:rPr>
              <a:t>α</a:t>
            </a:r>
            <a:r>
              <a:rPr lang="en-US" sz="2800" err="1">
                <a:latin typeface="Univers Condensed Light"/>
                <a:ea typeface="+mn-lt"/>
                <a:cs typeface="+mn-lt"/>
              </a:rPr>
              <a:t>φική</a:t>
            </a:r>
            <a:r>
              <a:rPr lang="en-US" sz="2800" dirty="0">
                <a:latin typeface="Univers Condensed Light"/>
                <a:ea typeface="+mn-lt"/>
                <a:cs typeface="+mn-lt"/>
              </a:rPr>
              <a:t> </a:t>
            </a:r>
            <a:r>
              <a:rPr lang="en-US" sz="2800" err="1">
                <a:latin typeface="Univers Condensed Light"/>
                <a:ea typeface="+mn-lt"/>
                <a:cs typeface="+mn-lt"/>
              </a:rPr>
              <a:t>μηχ</a:t>
            </a:r>
            <a:r>
              <a:rPr lang="en-US" sz="2800">
                <a:latin typeface="Univers Condensed Light"/>
                <a:ea typeface="+mn-lt"/>
                <a:cs typeface="+mn-lt"/>
              </a:rPr>
              <a:t>α</a:t>
            </a:r>
            <a:r>
              <a:rPr lang="en-US" sz="2800" err="1">
                <a:latin typeface="Univers Condensed Light"/>
                <a:ea typeface="+mn-lt"/>
                <a:cs typeface="+mn-lt"/>
              </a:rPr>
              <a:t>νή</a:t>
            </a:r>
            <a:r>
              <a:rPr lang="en-US" sz="2800">
                <a:latin typeface="Univers Condensed Light"/>
                <a:ea typeface="+mn-lt"/>
                <a:cs typeface="+mn-lt"/>
              </a:rPr>
              <a:t> π</a:t>
            </a:r>
            <a:r>
              <a:rPr lang="en-US" sz="2800" err="1">
                <a:latin typeface="Univers Condensed Light"/>
                <a:ea typeface="+mn-lt"/>
                <a:cs typeface="+mn-lt"/>
              </a:rPr>
              <a:t>ου</a:t>
            </a:r>
            <a:r>
              <a:rPr lang="en-US" sz="2800" dirty="0">
                <a:latin typeface="Univers Condensed Light"/>
                <a:ea typeface="+mn-lt"/>
                <a:cs typeface="+mn-lt"/>
              </a:rPr>
              <a:t> </a:t>
            </a:r>
            <a:r>
              <a:rPr lang="en-US" sz="2800">
                <a:latin typeface="Univers Condensed Light"/>
                <a:ea typeface="+mn-lt"/>
                <a:cs typeface="+mn-lt"/>
              </a:rPr>
              <a:t>α</a:t>
            </a:r>
            <a:r>
              <a:rPr lang="en-US" sz="2800" err="1">
                <a:latin typeface="Univers Condensed Light"/>
                <a:ea typeface="+mn-lt"/>
                <a:cs typeface="+mn-lt"/>
              </a:rPr>
              <a:t>γόρ</a:t>
            </a:r>
            <a:r>
              <a:rPr lang="en-US" sz="2800" dirty="0">
                <a:latin typeface="Univers Condensed Light"/>
                <a:ea typeface="+mn-lt"/>
                <a:cs typeface="+mn-lt"/>
              </a:rPr>
              <a:t>α</a:t>
            </a:r>
            <a:r>
              <a:rPr lang="en-US" sz="2800" err="1">
                <a:latin typeface="Univers Condensed Light"/>
                <a:ea typeface="+mn-lt"/>
                <a:cs typeface="+mn-lt"/>
              </a:rPr>
              <a:t>σε</a:t>
            </a:r>
            <a:r>
              <a:rPr lang="en-US" sz="2800">
                <a:latin typeface="Univers Condensed Light"/>
                <a:ea typeface="+mn-lt"/>
                <a:cs typeface="+mn-lt"/>
              </a:rPr>
              <a:t> ο παππ</a:t>
            </a:r>
            <a:r>
              <a:rPr lang="en-US" sz="2800" err="1">
                <a:latin typeface="Univers Condensed Light"/>
                <a:ea typeface="+mn-lt"/>
                <a:cs typeface="+mn-lt"/>
              </a:rPr>
              <a:t>ούς</a:t>
            </a:r>
            <a:r>
              <a:rPr lang="en-US" sz="2800" dirty="0">
                <a:latin typeface="Univers Condensed Light"/>
                <a:ea typeface="+mn-lt"/>
                <a:cs typeface="+mn-lt"/>
              </a:rPr>
              <a:t> </a:t>
            </a:r>
            <a:r>
              <a:rPr lang="en-US" sz="2800" err="1">
                <a:latin typeface="Univers Condensed Light"/>
                <a:ea typeface="+mn-lt"/>
                <a:cs typeface="+mn-lt"/>
              </a:rPr>
              <a:t>μου</a:t>
            </a:r>
            <a:r>
              <a:rPr lang="en-US" sz="2800" dirty="0">
                <a:latin typeface="Univers Condensed Light"/>
                <a:ea typeface="+mn-lt"/>
                <a:cs typeface="+mn-lt"/>
              </a:rPr>
              <a:t>. </a:t>
            </a:r>
            <a:endParaRPr lang="en-US" sz="2800">
              <a:latin typeface="Univers Condensed Light"/>
              <a:ea typeface="+mn-lt"/>
              <a:cs typeface="+mn-lt"/>
            </a:endParaRPr>
          </a:p>
          <a:p>
            <a:pPr algn="r"/>
            <a:r>
              <a:rPr lang="en-US" sz="2800" b="1" err="1">
                <a:latin typeface="Univers Condensed Light"/>
                <a:ea typeface="+mn-lt"/>
                <a:cs typeface="+mn-lt"/>
              </a:rPr>
              <a:t>Κωνστ</a:t>
            </a:r>
            <a:r>
              <a:rPr lang="en-US" sz="2800" b="1" dirty="0">
                <a:latin typeface="Univers Condensed Light"/>
                <a:ea typeface="+mn-lt"/>
                <a:cs typeface="+mn-lt"/>
              </a:rPr>
              <a:t>α</a:t>
            </a:r>
            <a:r>
              <a:rPr lang="en-US" sz="2800" b="1" err="1">
                <a:latin typeface="Univers Condensed Light"/>
                <a:ea typeface="+mn-lt"/>
                <a:cs typeface="+mn-lt"/>
              </a:rPr>
              <a:t>ντίνος</a:t>
            </a:r>
            <a:r>
              <a:rPr lang="en-US" sz="2800" dirty="0">
                <a:latin typeface="Univers Condensed Light"/>
                <a:ea typeface="+mn-lt"/>
                <a:cs typeface="+mn-lt"/>
              </a:rPr>
              <a:t> </a:t>
            </a:r>
            <a:endParaRPr lang="en-US" sz="2800">
              <a:latin typeface="Univers Condensed Light"/>
            </a:endParaRPr>
          </a:p>
        </p:txBody>
      </p:sp>
    </p:spTree>
    <p:extLst>
      <p:ext uri="{BB962C8B-B14F-4D97-AF65-F5344CB8AC3E}">
        <p14:creationId xmlns:p14="http://schemas.microsoft.com/office/powerpoint/2010/main" xmlns="" val="327806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4298AC-C602-48C4-9E1B-55D37B734531}"/>
              </a:ext>
            </a:extLst>
          </p:cNvPr>
          <p:cNvSpPr>
            <a:spLocks noGrp="1"/>
          </p:cNvSpPr>
          <p:nvPr>
            <p:ph type="title"/>
          </p:nvPr>
        </p:nvSpPr>
        <p:spPr/>
        <p:txBody>
          <a:bodyPr/>
          <a:lstStyle/>
          <a:p>
            <a:pPr algn="ctr"/>
            <a:r>
              <a:rPr lang="en-US" i="0" cap="none">
                <a:ea typeface="+mj-lt"/>
                <a:cs typeface="+mj-lt"/>
              </a:rPr>
              <a:t>Φωτογραφική μηχανή </a:t>
            </a:r>
            <a:endParaRPr lang="en-US"/>
          </a:p>
        </p:txBody>
      </p:sp>
      <p:sp>
        <p:nvSpPr>
          <p:cNvPr id="3" name="Content Placeholder 2">
            <a:extLst>
              <a:ext uri="{FF2B5EF4-FFF2-40B4-BE49-F238E27FC236}">
                <a16:creationId xmlns:a16="http://schemas.microsoft.com/office/drawing/2014/main" xmlns="" id="{47B16EA2-935E-4E49-8BD6-D370801557C0}"/>
              </a:ext>
            </a:extLst>
          </p:cNvPr>
          <p:cNvSpPr>
            <a:spLocks noGrp="1"/>
          </p:cNvSpPr>
          <p:nvPr>
            <p:ph sz="half" idx="1"/>
          </p:nvPr>
        </p:nvSpPr>
        <p:spPr/>
        <p:txBody>
          <a:bodyPr vert="horz" lIns="91440" tIns="45720" rIns="91440" bIns="45720" rtlCol="0" anchor="t">
            <a:normAutofit/>
          </a:bodyPr>
          <a:lstStyle/>
          <a:p>
            <a:r>
              <a:rPr lang="en-US">
                <a:ea typeface="+mn-lt"/>
                <a:cs typeface="+mn-lt"/>
              </a:rPr>
              <a:t>Αυτή η παλιά φωτογραφική μηχανή ήταν του παππού μου του Βλάση. Την έχει αγοράσει το 1975 από τον Καναδά. Αυτή η μηχανή λειτουργεί με φιλμ.Έχει ορθογώνιο σχήμα και μπροστά έχει ένα μεγάλο φακό. Είναι αρκετά μεγάλη και βαριά. Είναι φτιαγμένη από μέταλλο και έχει μία δερμάτινη καφέ θήκη. </a:t>
            </a:r>
          </a:p>
          <a:p>
            <a:pPr marL="0" indent="0" algn="r">
              <a:buNone/>
            </a:pPr>
            <a:r>
              <a:rPr lang="en-US">
                <a:ea typeface="+mn-lt"/>
                <a:cs typeface="+mn-lt"/>
              </a:rPr>
              <a:t>Σοφία </a:t>
            </a:r>
            <a:endParaRPr lang="en-US"/>
          </a:p>
        </p:txBody>
      </p:sp>
      <p:pic>
        <p:nvPicPr>
          <p:cNvPr id="5" name="Picture 5">
            <a:extLst>
              <a:ext uri="{FF2B5EF4-FFF2-40B4-BE49-F238E27FC236}">
                <a16:creationId xmlns:a16="http://schemas.microsoft.com/office/drawing/2014/main" xmlns="" id="{003EEABC-ED84-4D05-9B05-6000808CC998}"/>
              </a:ext>
            </a:extLst>
          </p:cNvPr>
          <p:cNvPicPr>
            <a:picLocks noGrp="1" noChangeAspect="1"/>
          </p:cNvPicPr>
          <p:nvPr>
            <p:ph sz="half" idx="2"/>
          </p:nvPr>
        </p:nvPicPr>
        <p:blipFill>
          <a:blip r:embed="rId2"/>
          <a:stretch>
            <a:fillRect/>
          </a:stretch>
        </p:blipFill>
        <p:spPr>
          <a:xfrm rot="-5400000">
            <a:off x="7348818" y="1924493"/>
            <a:ext cx="2828364" cy="4252470"/>
          </a:xfrm>
        </p:spPr>
      </p:pic>
    </p:spTree>
    <p:extLst>
      <p:ext uri="{BB962C8B-B14F-4D97-AF65-F5344CB8AC3E}">
        <p14:creationId xmlns:p14="http://schemas.microsoft.com/office/powerpoint/2010/main" xmlns="" val="634848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12">
            <a:extLst>
              <a:ext uri="{FF2B5EF4-FFF2-40B4-BE49-F238E27FC236}">
                <a16:creationId xmlns:a16="http://schemas.microsoft.com/office/drawing/2014/main" xmlns="" id="{4436E0F2-A64B-471E-93C0-8DFE08CC57C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a:extLst>
              <a:ext uri="{FF2B5EF4-FFF2-40B4-BE49-F238E27FC236}">
                <a16:creationId xmlns:a16="http://schemas.microsoft.com/office/drawing/2014/main" xmlns="" id="{DC1E3AB1-2A8C-4607-9FAE-D8BDB280FE1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6">
            <a:extLst>
              <a:ext uri="{FF2B5EF4-FFF2-40B4-BE49-F238E27FC236}">
                <a16:creationId xmlns:a16="http://schemas.microsoft.com/office/drawing/2014/main" xmlns="" id="{26D66059-832F-40B6-A35F-F56C8F38A1E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8">
            <a:extLst>
              <a:ext uri="{FF2B5EF4-FFF2-40B4-BE49-F238E27FC236}">
                <a16:creationId xmlns:a16="http://schemas.microsoft.com/office/drawing/2014/main" xmlns="" id="{A515E2ED-7EA9-448D-83FA-54C3DF9723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20">
            <a:extLst>
              <a:ext uri="{FF2B5EF4-FFF2-40B4-BE49-F238E27FC236}">
                <a16:creationId xmlns:a16="http://schemas.microsoft.com/office/drawing/2014/main" xmlns="" id="{20595356-EABD-4767-AC9D-EA21FF115E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2">
            <a:extLst>
              <a:ext uri="{FF2B5EF4-FFF2-40B4-BE49-F238E27FC236}">
                <a16:creationId xmlns:a16="http://schemas.microsoft.com/office/drawing/2014/main" xmlns="" id="{28CD9F06-9628-469C-B788-A894E3E0828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24">
            <a:extLst>
              <a:ext uri="{FF2B5EF4-FFF2-40B4-BE49-F238E27FC236}">
                <a16:creationId xmlns:a16="http://schemas.microsoft.com/office/drawing/2014/main" xmlns="" id="{8550A431-0B61-421B-B4B7-24C0CFF0F93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6">
            <a:extLst>
              <a:ext uri="{FF2B5EF4-FFF2-40B4-BE49-F238E27FC236}">
                <a16:creationId xmlns:a16="http://schemas.microsoft.com/office/drawing/2014/main" xmlns="" id="{D6309531-94CD-4CF6-AACE-80EC085E0F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FF5FB3D-9F77-43F8-A8E3-1F242C62C021}"/>
              </a:ext>
            </a:extLst>
          </p:cNvPr>
          <p:cNvSpPr>
            <a:spLocks noGrp="1"/>
          </p:cNvSpPr>
          <p:nvPr>
            <p:ph type="title"/>
          </p:nvPr>
        </p:nvSpPr>
        <p:spPr>
          <a:xfrm>
            <a:off x="5146159" y="685800"/>
            <a:ext cx="6238688" cy="1382233"/>
          </a:xfrm>
        </p:spPr>
        <p:txBody>
          <a:bodyPr vert="horz" lIns="91440" tIns="45720" rIns="91440" bIns="45720" rtlCol="0" anchor="ctr">
            <a:normAutofit fontScale="90000"/>
          </a:bodyPr>
          <a:lstStyle/>
          <a:p>
            <a:r>
              <a:rPr lang="en-US" i="0" cap="none">
                <a:solidFill>
                  <a:schemeClr val="accent1">
                    <a:lumMod val="50000"/>
                  </a:schemeClr>
                </a:solidFill>
                <a:ea typeface="+mj-lt"/>
                <a:cs typeface="+mj-lt"/>
              </a:rPr>
              <a:t>Όνομα</a:t>
            </a:r>
            <a:r>
              <a:rPr lang="en-US" i="0" cap="none">
                <a:ea typeface="+mj-lt"/>
                <a:cs typeface="+mj-lt"/>
              </a:rPr>
              <a:t>: χαβάνι μπρούτζινο, γουδί με γουδοχέρι. </a:t>
            </a:r>
            <a:endParaRPr lang="en-US" cap="none"/>
          </a:p>
        </p:txBody>
      </p:sp>
      <p:pic>
        <p:nvPicPr>
          <p:cNvPr id="8" name="Picture 8" descr="A picture containing cup, indoor&#10;&#10;Description automatically generated">
            <a:extLst>
              <a:ext uri="{FF2B5EF4-FFF2-40B4-BE49-F238E27FC236}">
                <a16:creationId xmlns:a16="http://schemas.microsoft.com/office/drawing/2014/main" xmlns="" id="{5DB1158B-C780-42FD-8696-BC3862E96DD0}"/>
              </a:ext>
            </a:extLst>
          </p:cNvPr>
          <p:cNvPicPr>
            <a:picLocks noGrp="1" noChangeAspect="1"/>
          </p:cNvPicPr>
          <p:nvPr>
            <p:ph sz="half" idx="1"/>
          </p:nvPr>
        </p:nvPicPr>
        <p:blipFill rotWithShape="1">
          <a:blip r:embed="rId2"/>
          <a:srcRect t="21775" b="14899"/>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cxnSp>
        <p:nvCxnSpPr>
          <p:cNvPr id="24" name="Straight Connector 28">
            <a:extLst>
              <a:ext uri="{FF2B5EF4-FFF2-40B4-BE49-F238E27FC236}">
                <a16:creationId xmlns:a16="http://schemas.microsoft.com/office/drawing/2014/main" xmlns="" id="{F75BF611-D2A5-4454-8C47-95B0BC4228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8" name="Content Placeholder 27">
            <a:extLst>
              <a:ext uri="{FF2B5EF4-FFF2-40B4-BE49-F238E27FC236}">
                <a16:creationId xmlns:a16="http://schemas.microsoft.com/office/drawing/2014/main" xmlns="" id="{315B8DBD-4E54-41F6-9722-63652230D474}"/>
              </a:ext>
            </a:extLst>
          </p:cNvPr>
          <p:cNvSpPr>
            <a:spLocks noGrp="1"/>
          </p:cNvSpPr>
          <p:nvPr>
            <p:ph sz="half" idx="2"/>
          </p:nvPr>
        </p:nvSpPr>
        <p:spPr/>
        <p:txBody>
          <a:bodyPr vert="horz" lIns="91440" tIns="45720" rIns="91440" bIns="45720" rtlCol="0" anchor="t">
            <a:normAutofit fontScale="77500" lnSpcReduction="20000"/>
          </a:bodyPr>
          <a:lstStyle/>
          <a:p>
            <a:endParaRPr lang="en-US" dirty="0">
              <a:solidFill>
                <a:srgbClr val="301B2D"/>
              </a:solidFill>
              <a:ea typeface="+mn-lt"/>
              <a:cs typeface="+mn-lt"/>
            </a:endParaRPr>
          </a:p>
          <a:p>
            <a:r>
              <a:rPr lang="en-US">
                <a:solidFill>
                  <a:schemeClr val="accent1">
                    <a:lumMod val="50000"/>
                  </a:schemeClr>
                </a:solidFill>
                <a:ea typeface="+mn-lt"/>
                <a:cs typeface="+mn-lt"/>
              </a:rPr>
              <a:t>Καταγωγή: </a:t>
            </a:r>
            <a:r>
              <a:rPr lang="en-US">
                <a:ea typeface="+mn-lt"/>
                <a:cs typeface="+mn-lt"/>
              </a:rPr>
              <a:t>Κωνσταντινούπολη </a:t>
            </a:r>
            <a:endParaRPr lang="en-US">
              <a:solidFill>
                <a:srgbClr val="301B2D"/>
              </a:solidFill>
              <a:ea typeface="+mn-lt"/>
              <a:cs typeface="+mn-lt"/>
            </a:endParaRPr>
          </a:p>
          <a:p>
            <a:r>
              <a:rPr lang="en-US">
                <a:solidFill>
                  <a:schemeClr val="accent1">
                    <a:lumMod val="50000"/>
                  </a:schemeClr>
                </a:solidFill>
                <a:ea typeface="+mn-lt"/>
                <a:cs typeface="+mn-lt"/>
              </a:rPr>
              <a:t>Χρώμα:</a:t>
            </a:r>
            <a:r>
              <a:rPr lang="en-US" dirty="0">
                <a:ea typeface="+mn-lt"/>
                <a:cs typeface="+mn-lt"/>
              </a:rPr>
              <a:t> </a:t>
            </a:r>
            <a:r>
              <a:rPr lang="en-US">
                <a:ea typeface="+mn-lt"/>
                <a:cs typeface="+mn-lt"/>
              </a:rPr>
              <a:t>χρυσό</a:t>
            </a:r>
            <a:endParaRPr lang="en-US" dirty="0">
              <a:ea typeface="+mn-lt"/>
              <a:cs typeface="+mn-lt"/>
            </a:endParaRPr>
          </a:p>
          <a:p>
            <a:r>
              <a:rPr lang="en-US">
                <a:solidFill>
                  <a:schemeClr val="accent1">
                    <a:lumMod val="50000"/>
                  </a:schemeClr>
                </a:solidFill>
                <a:ea typeface="+mn-lt"/>
                <a:cs typeface="+mn-lt"/>
              </a:rPr>
              <a:t>Σχήμα:</a:t>
            </a:r>
            <a:r>
              <a:rPr lang="en-US">
                <a:solidFill>
                  <a:srgbClr val="301B2D"/>
                </a:solidFill>
                <a:ea typeface="+mn-lt"/>
                <a:cs typeface="+mn-lt"/>
              </a:rPr>
              <a:t>κυλινδρικό</a:t>
            </a:r>
            <a:endParaRPr lang="en-US" dirty="0">
              <a:solidFill>
                <a:srgbClr val="301B2D"/>
              </a:solidFill>
              <a:ea typeface="+mn-lt"/>
              <a:cs typeface="+mn-lt"/>
            </a:endParaRPr>
          </a:p>
          <a:p>
            <a:pPr algn="just"/>
            <a:r>
              <a:rPr lang="en-US">
                <a:solidFill>
                  <a:schemeClr val="accent1">
                    <a:lumMod val="50000"/>
                  </a:schemeClr>
                </a:solidFill>
                <a:ea typeface="+mn-lt"/>
                <a:cs typeface="+mn-lt"/>
              </a:rPr>
              <a:t>Χρήση:</a:t>
            </a:r>
            <a:r>
              <a:rPr lang="en-US">
                <a:ea typeface="+mn-lt"/>
                <a:cs typeface="+mn-lt"/>
              </a:rPr>
              <a:t> για να λιώνει,πολτοποιεί, τρίβει  βότανα, μπαχαρικά, παραδείγματος χάρη κανέλα, μαστίχα και μαχλέπι,</a:t>
            </a:r>
            <a:r>
              <a:rPr lang="en-US" dirty="0">
                <a:ea typeface="+mn-lt"/>
                <a:cs typeface="+mn-lt"/>
              </a:rPr>
              <a:t> </a:t>
            </a:r>
            <a:endParaRPr lang="en-US" dirty="0"/>
          </a:p>
          <a:p>
            <a:r>
              <a:rPr lang="en-US">
                <a:solidFill>
                  <a:schemeClr val="accent1">
                    <a:lumMod val="50000"/>
                  </a:schemeClr>
                </a:solidFill>
                <a:ea typeface="+mn-lt"/>
                <a:cs typeface="+mn-lt"/>
              </a:rPr>
              <a:t>Το</a:t>
            </a:r>
            <a:r>
              <a:rPr lang="en-US" dirty="0">
                <a:ea typeface="+mn-lt"/>
                <a:cs typeface="+mn-lt"/>
              </a:rPr>
              <a:t> </a:t>
            </a:r>
            <a:r>
              <a:rPr lang="en-US">
                <a:solidFill>
                  <a:schemeClr val="accent1">
                    <a:lumMod val="50000"/>
                  </a:schemeClr>
                </a:solidFill>
                <a:ea typeface="+mn-lt"/>
                <a:cs typeface="+mn-lt"/>
              </a:rPr>
              <a:t>απέκτησα:</a:t>
            </a:r>
            <a:r>
              <a:rPr lang="en-US">
                <a:ea typeface="+mn-lt"/>
                <a:cs typeface="+mn-lt"/>
              </a:rPr>
              <a:t> από την προγιαγιά μου</a:t>
            </a:r>
            <a:endParaRPr lang="en-US" dirty="0">
              <a:ea typeface="+mn-lt"/>
              <a:cs typeface="+mn-lt"/>
            </a:endParaRPr>
          </a:p>
          <a:p>
            <a:pPr algn="just"/>
            <a:r>
              <a:rPr lang="en-US" dirty="0">
                <a:ea typeface="+mn-lt"/>
                <a:cs typeface="+mn-lt"/>
              </a:rPr>
              <a:t> </a:t>
            </a:r>
            <a:r>
              <a:rPr lang="en-US">
                <a:solidFill>
                  <a:schemeClr val="accent1">
                    <a:lumMod val="50000"/>
                  </a:schemeClr>
                </a:solidFill>
                <a:ea typeface="+mn-lt"/>
                <a:cs typeface="+mn-lt"/>
              </a:rPr>
              <a:t>Ιστορία:</a:t>
            </a:r>
            <a:r>
              <a:rPr lang="en-US">
                <a:ea typeface="+mn-lt"/>
                <a:cs typeface="+mn-lt"/>
              </a:rPr>
              <a:t> θυμάται η γιαγιά μου που το χρησιμοποιούσε η μαμά της για να σπάσει τους κόκκους της μαστίχας και να φτιάξει γλυκό του κουταλιού. Ο ήχος του μοιάζει σαν καμπάνα που χτυπάει, είναι πολύ βαρύ.</a:t>
            </a:r>
            <a:endParaRPr lang="en-US" dirty="0">
              <a:ea typeface="+mn-lt"/>
              <a:cs typeface="+mn-lt"/>
            </a:endParaRPr>
          </a:p>
          <a:p>
            <a:pPr marL="0" indent="0" algn="r">
              <a:buNone/>
            </a:pPr>
            <a:r>
              <a:rPr lang="en-US" dirty="0">
                <a:ea typeface="+mn-lt"/>
                <a:cs typeface="+mn-lt"/>
              </a:rPr>
              <a:t> </a:t>
            </a:r>
            <a:r>
              <a:rPr lang="en-US" b="1">
                <a:ea typeface="+mn-lt"/>
                <a:cs typeface="+mn-lt"/>
              </a:rPr>
              <a:t>Αλεξάνδρα</a:t>
            </a:r>
            <a:r>
              <a:rPr lang="en-US" b="1" dirty="0">
                <a:ea typeface="+mn-lt"/>
                <a:cs typeface="+mn-lt"/>
              </a:rPr>
              <a:t> </a:t>
            </a:r>
            <a:endParaRPr lang="en-US" b="1"/>
          </a:p>
          <a:p>
            <a:endParaRPr lang="en-US" dirty="0"/>
          </a:p>
        </p:txBody>
      </p:sp>
    </p:spTree>
    <p:extLst>
      <p:ext uri="{BB962C8B-B14F-4D97-AF65-F5344CB8AC3E}">
        <p14:creationId xmlns:p14="http://schemas.microsoft.com/office/powerpoint/2010/main" xmlns="" val="80684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4436E0F2-A64B-471E-93C0-8DFE08CC57C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DC1E3AB1-2A8C-4607-9FAE-D8BDB280FE1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26D66059-832F-40B6-A35F-F56C8F38A1E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515E2ED-7EA9-448D-83FA-54C3DF9723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0595356-EABD-4767-AC9D-EA21FF115E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8CD9F06-9628-469C-B788-A894E3E0828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8550A431-0B61-421B-B4B7-24C0CFF0F93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xmlns="" id="{5B8092E2-D77A-4CE6-BB2D-6269784456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D02CD835-4B0F-45D6-9B85-B049A1005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19A564C-A9C2-449D-9FFF-A2C02C7C3566}"/>
              </a:ext>
            </a:extLst>
          </p:cNvPr>
          <p:cNvSpPr>
            <a:spLocks noGrp="1"/>
          </p:cNvSpPr>
          <p:nvPr>
            <p:ph type="title"/>
          </p:nvPr>
        </p:nvSpPr>
        <p:spPr>
          <a:xfrm>
            <a:off x="1129553" y="511309"/>
            <a:ext cx="9577116" cy="1221957"/>
          </a:xfrm>
        </p:spPr>
        <p:txBody>
          <a:bodyPr vert="horz" lIns="91440" tIns="45720" rIns="91440" bIns="45720" rtlCol="0" anchor="ctr">
            <a:normAutofit/>
          </a:bodyPr>
          <a:lstStyle/>
          <a:p>
            <a:r>
              <a:rPr lang="en-US" cap="none"/>
              <a:t>Χάλκινο γουδί γιαγιάς μου</a:t>
            </a:r>
          </a:p>
        </p:txBody>
      </p:sp>
      <p:cxnSp>
        <p:nvCxnSpPr>
          <p:cNvPr id="28" name="Straight Connector 27">
            <a:extLst>
              <a:ext uri="{FF2B5EF4-FFF2-40B4-BE49-F238E27FC236}">
                <a16:creationId xmlns:a16="http://schemas.microsoft.com/office/drawing/2014/main" xmlns="" id="{7971A1EC-5980-40B2-973F-0D3D6630DB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B0049A56-C4C2-4C0F-9F4F-D0E34391D96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7D02BE56-7EB5-4E62-B6E2-1C49E470A96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0" y="1299548"/>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xmlns="" id="{3482739D-10E2-4CB9-BF2D-B33118D825FA}"/>
              </a:ext>
            </a:extLst>
          </p:cNvPr>
          <p:cNvSpPr>
            <a:spLocks noGrp="1"/>
          </p:cNvSpPr>
          <p:nvPr>
            <p:ph sz="half" idx="2"/>
          </p:nvPr>
        </p:nvSpPr>
        <p:spPr>
          <a:xfrm>
            <a:off x="1129553" y="2420471"/>
            <a:ext cx="5479065" cy="3884410"/>
          </a:xfrm>
        </p:spPr>
        <p:txBody>
          <a:bodyPr vert="horz" lIns="91440" tIns="45720" rIns="91440" bIns="45720" rtlCol="0" anchor="ctr">
            <a:normAutofit/>
          </a:bodyPr>
          <a:lstStyle/>
          <a:p>
            <a:pPr marL="0" indent="0">
              <a:buNone/>
            </a:pPr>
            <a:r>
              <a:rPr lang="en-US"/>
              <a:t> Τώρα βρίσκεται στην κουζίνα μας. το χρησιμοποιούμε για να τρίβουμε μαστίχα. </a:t>
            </a:r>
          </a:p>
          <a:p>
            <a:pPr marL="0" indent="0" algn="r">
              <a:buNone/>
            </a:pPr>
            <a:r>
              <a:rPr lang="en-US" b="1"/>
              <a:t>Γεώργιος Μ</a:t>
            </a:r>
          </a:p>
        </p:txBody>
      </p:sp>
      <p:pic>
        <p:nvPicPr>
          <p:cNvPr id="5" name="Picture 5" descr="A picture containing indoor&#10;&#10;Description automatically generated">
            <a:extLst>
              <a:ext uri="{FF2B5EF4-FFF2-40B4-BE49-F238E27FC236}">
                <a16:creationId xmlns:a16="http://schemas.microsoft.com/office/drawing/2014/main" xmlns="" id="{40B811EB-7EC0-4413-B087-B4452406304F}"/>
              </a:ext>
            </a:extLst>
          </p:cNvPr>
          <p:cNvPicPr>
            <a:picLocks noGrp="1" noChangeAspect="1"/>
          </p:cNvPicPr>
          <p:nvPr>
            <p:ph sz="half" idx="1"/>
          </p:nvPr>
        </p:nvPicPr>
        <p:blipFill rotWithShape="1">
          <a:blip r:embed="rId2"/>
          <a:srcRect r="1976"/>
          <a:stretch/>
        </p:blipFill>
        <p:spPr>
          <a:xfrm>
            <a:off x="7225552" y="1995117"/>
            <a:ext cx="4966447" cy="4862884"/>
          </a:xfrm>
          <a:prstGeom prst="rect">
            <a:avLst/>
          </a:prstGeom>
        </p:spPr>
      </p:pic>
      <p:cxnSp>
        <p:nvCxnSpPr>
          <p:cNvPr id="34" name="Straight Connector 33">
            <a:extLst>
              <a:ext uri="{FF2B5EF4-FFF2-40B4-BE49-F238E27FC236}">
                <a16:creationId xmlns:a16="http://schemas.microsoft.com/office/drawing/2014/main" xmlns="" id="{C4595B06-EDA5-4E45-BED4-7891E7E0CD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79C9A5D-F572-476A-99A9-700077150BB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59592DA5-68A4-46A6-90EA-F0304FF8EE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1594353" y="-14436"/>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0113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4436E0F2-A64B-471E-93C0-8DFE08CC57C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DC1E3AB1-2A8C-4607-9FAE-D8BDB280FE1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26D66059-832F-40B6-A35F-F56C8F38A1E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515E2ED-7EA9-448D-83FA-54C3DF9723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0595356-EABD-4767-AC9D-EA21FF115E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8CD9F06-9628-469C-B788-A894E3E0828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8550A431-0B61-421B-B4B7-24C0CFF0F93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xmlns="" id="{8B2BAECB-35E2-4DD9-8B8C-22D215DD0C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indoor, appliance, green&#10;&#10;Description automatically generated">
            <a:extLst>
              <a:ext uri="{FF2B5EF4-FFF2-40B4-BE49-F238E27FC236}">
                <a16:creationId xmlns:a16="http://schemas.microsoft.com/office/drawing/2014/main" xmlns="" id="{E6F913F6-664A-4111-923F-0FD101A64F72}"/>
              </a:ext>
            </a:extLst>
          </p:cNvPr>
          <p:cNvPicPr>
            <a:picLocks noGrp="1" noChangeAspect="1"/>
          </p:cNvPicPr>
          <p:nvPr>
            <p:ph type="pic" idx="1"/>
          </p:nvPr>
        </p:nvPicPr>
        <p:blipFill rotWithShape="1">
          <a:blip r:embed="rId2"/>
          <a:srcRect l="5430"/>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xmlns="" id="{802D6C40-4C22-44CB-ABF1-CD72E8A587D6}"/>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cap="none"/>
              <a:t>Η ραπτομηχανή της </a:t>
            </a:r>
            <a:r>
              <a:rPr lang="en-US" sz="4400" cap="none" dirty="0"/>
              <a:t>προγιαγιάς μου</a:t>
            </a:r>
          </a:p>
        </p:txBody>
      </p:sp>
      <p:cxnSp>
        <p:nvCxnSpPr>
          <p:cNvPr id="26" name="Straight Connector 25">
            <a:extLst>
              <a:ext uri="{FF2B5EF4-FFF2-40B4-BE49-F238E27FC236}">
                <a16:creationId xmlns:a16="http://schemas.microsoft.com/office/drawing/2014/main" xmlns="" id="{13AC671C-E66F-43C5-A66A-C477339DD23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xmlns="" id="{8F85D7E5-1F44-495E-B1AD-D60C5F51B457}"/>
              </a:ext>
            </a:extLst>
          </p:cNvPr>
          <p:cNvSpPr>
            <a:spLocks noGrp="1"/>
          </p:cNvSpPr>
          <p:nvPr>
            <p:ph type="body" sz="half" idx="2"/>
          </p:nvPr>
        </p:nvSpPr>
        <p:spPr>
          <a:xfrm>
            <a:off x="1104902" y="2206255"/>
            <a:ext cx="5487146" cy="4118345"/>
          </a:xfrm>
        </p:spPr>
        <p:txBody>
          <a:bodyPr vert="horz" lIns="91440" tIns="45720" rIns="91440" bIns="45720" rtlCol="0" anchor="t">
            <a:normAutofit fontScale="85000" lnSpcReduction="20000"/>
          </a:bodyPr>
          <a:lstStyle/>
          <a:p>
            <a:r>
              <a:rPr lang="en-US" dirty="0"/>
              <a:t> </a:t>
            </a:r>
            <a:r>
              <a:rPr lang="en-US" sz="3200"/>
              <a:t>Βρίσκεται στο σπίτι της γιαγιάς μου. Τη ραπτομηχανή την χρησιμοποιούσε η προγιαγιά μου για να ράβει και να μπαλώνει τα ρούχα. Το σχήμα της είναι ορθογώνιο, έχει μαύρο χρώμα, είναι σιδερένια. Το μέγεθος της είναι σαν ένα μεγάλο κουτί παπουτσιών και έχει  χρυσά σχέδια.</a:t>
            </a:r>
          </a:p>
          <a:p>
            <a:pPr algn="r"/>
            <a:r>
              <a:rPr lang="en-US" sz="3200"/>
              <a:t> Αριστείδης </a:t>
            </a:r>
          </a:p>
          <a:p>
            <a:pPr indent="-228600">
              <a:buFont typeface="Arial" panose="020B0604020202020204" pitchFamily="34" charset="0"/>
              <a:buChar char="•"/>
            </a:pPr>
            <a:endParaRPr lang="en-US"/>
          </a:p>
        </p:txBody>
      </p:sp>
    </p:spTree>
    <p:extLst>
      <p:ext uri="{BB962C8B-B14F-4D97-AF65-F5344CB8AC3E}">
        <p14:creationId xmlns:p14="http://schemas.microsoft.com/office/powerpoint/2010/main" xmlns="" val="295142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804A0-E8AC-42BA-BCA3-5BF019A4A776}"/>
              </a:ext>
            </a:extLst>
          </p:cNvPr>
          <p:cNvSpPr>
            <a:spLocks noGrp="1"/>
          </p:cNvSpPr>
          <p:nvPr>
            <p:ph type="title"/>
          </p:nvPr>
        </p:nvSpPr>
        <p:spPr/>
        <p:txBody>
          <a:bodyPr/>
          <a:lstStyle/>
          <a:p>
            <a:r>
              <a:rPr lang="en-US" i="0">
                <a:ea typeface="+mj-lt"/>
                <a:cs typeface="+mj-lt"/>
              </a:rPr>
              <a:t>τ</a:t>
            </a:r>
            <a:r>
              <a:rPr lang="en-US" i="0" cap="none">
                <a:ea typeface="+mj-lt"/>
                <a:cs typeface="+mj-lt"/>
              </a:rPr>
              <a:t>ο γουδί</a:t>
            </a:r>
            <a:endParaRPr lang="en-US"/>
          </a:p>
        </p:txBody>
      </p:sp>
      <p:pic>
        <p:nvPicPr>
          <p:cNvPr id="5" name="Picture 5" descr="A picture containing indoor&#10;&#10;Description automatically generated">
            <a:extLst>
              <a:ext uri="{FF2B5EF4-FFF2-40B4-BE49-F238E27FC236}">
                <a16:creationId xmlns:a16="http://schemas.microsoft.com/office/drawing/2014/main" xmlns="" id="{11EA2D5E-F410-4E73-99A4-8A4FCB947F80}"/>
              </a:ext>
            </a:extLst>
          </p:cNvPr>
          <p:cNvPicPr>
            <a:picLocks noGrp="1" noChangeAspect="1"/>
          </p:cNvPicPr>
          <p:nvPr>
            <p:ph sz="half" idx="1"/>
          </p:nvPr>
        </p:nvPicPr>
        <p:blipFill>
          <a:blip r:embed="rId2"/>
          <a:stretch>
            <a:fillRect/>
          </a:stretch>
        </p:blipFill>
        <p:spPr>
          <a:xfrm>
            <a:off x="1403679" y="1577253"/>
            <a:ext cx="3066792" cy="4956595"/>
          </a:xfrm>
        </p:spPr>
      </p:pic>
      <p:sp>
        <p:nvSpPr>
          <p:cNvPr id="4" name="Content Placeholder 3">
            <a:extLst>
              <a:ext uri="{FF2B5EF4-FFF2-40B4-BE49-F238E27FC236}">
                <a16:creationId xmlns:a16="http://schemas.microsoft.com/office/drawing/2014/main" xmlns="" id="{0E2C0ED9-7F09-43A3-A067-A4243BC4A216}"/>
              </a:ext>
            </a:extLst>
          </p:cNvPr>
          <p:cNvSpPr>
            <a:spLocks noGrp="1"/>
          </p:cNvSpPr>
          <p:nvPr>
            <p:ph sz="half" idx="2"/>
          </p:nvPr>
        </p:nvSpPr>
        <p:spPr/>
        <p:txBody>
          <a:bodyPr vert="horz" lIns="91440" tIns="45720" rIns="91440" bIns="45720" rtlCol="0" anchor="t">
            <a:normAutofit/>
          </a:bodyPr>
          <a:lstStyle/>
          <a:p>
            <a:pPr marL="0" indent="0" algn="just">
              <a:buNone/>
            </a:pPr>
            <a:r>
              <a:rPr lang="en-US" sz="2800" dirty="0">
                <a:ea typeface="+mn-lt"/>
                <a:cs typeface="+mn-lt"/>
              </a:rPr>
              <a:t>Το έχει η γιαγιά στο χωριό. Το χρησιμοποιούσαν για να χτυπάνε τα καρύδια. Το σχήμα του είναι σαν καμπάνα και το χρώμα του είναι χρυσό. Το μέγεθος του είναι μεγάλο και </a:t>
            </a:r>
            <a:r>
              <a:rPr lang="en-US" sz="2800">
                <a:ea typeface="+mn-lt"/>
                <a:cs typeface="+mn-lt"/>
              </a:rPr>
              <a:t>είναι  βαρύ. Το υλικό του είναι  χαλκός. </a:t>
            </a:r>
            <a:r>
              <a:rPr lang="en-US" sz="2800" dirty="0">
                <a:ea typeface="+mn-lt"/>
                <a:cs typeface="+mn-lt"/>
              </a:rPr>
              <a:t>Δεν έχει σχέδια. </a:t>
            </a:r>
          </a:p>
          <a:p>
            <a:pPr marL="0" indent="0" algn="just">
              <a:buNone/>
            </a:pPr>
            <a:r>
              <a:rPr lang="en-US" sz="2800">
                <a:ea typeface="+mn-lt"/>
                <a:cs typeface="+mn-lt"/>
              </a:rPr>
              <a:t>Αναστασία</a:t>
            </a:r>
            <a:endParaRPr lang="en-US" sz="2800" dirty="0"/>
          </a:p>
          <a:p>
            <a:pPr algn="just"/>
            <a:endParaRPr lang="en-US" sz="2800" dirty="0"/>
          </a:p>
        </p:txBody>
      </p:sp>
    </p:spTree>
    <p:extLst>
      <p:ext uri="{BB962C8B-B14F-4D97-AF65-F5344CB8AC3E}">
        <p14:creationId xmlns:p14="http://schemas.microsoft.com/office/powerpoint/2010/main" xmlns="" val="256558795"/>
      </p:ext>
    </p:extLst>
  </p:cSld>
  <p:clrMapOvr>
    <a:masterClrMapping/>
  </p:clrMapOvr>
</p:sld>
</file>

<file path=ppt/theme/theme1.xml><?xml version="1.0" encoding="utf-8"?>
<a:theme xmlns:a="http://schemas.openxmlformats.org/drawingml/2006/main" name="AngleLinesVTI">
  <a:themeElements>
    <a:clrScheme name="AnalogousFromRegularSeedLeftStep">
      <a:dk1>
        <a:srgbClr val="000000"/>
      </a:dk1>
      <a:lt1>
        <a:srgbClr val="FFFFFF"/>
      </a:lt1>
      <a:dk2>
        <a:srgbClr val="301B2D"/>
      </a:dk2>
      <a:lt2>
        <a:srgbClr val="F0F3F3"/>
      </a:lt2>
      <a:accent1>
        <a:srgbClr val="C3514D"/>
      </a:accent1>
      <a:accent2>
        <a:srgbClr val="B13B68"/>
      </a:accent2>
      <a:accent3>
        <a:srgbClr val="C34DAB"/>
      </a:accent3>
      <a:accent4>
        <a:srgbClr val="983BB1"/>
      </a:accent4>
      <a:accent5>
        <a:srgbClr val="794DC3"/>
      </a:accent5>
      <a:accent6>
        <a:srgbClr val="3D43B2"/>
      </a:accent6>
      <a:hlink>
        <a:srgbClr val="34999D"/>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emplate>TF10001119</Template>
  <TotalTime>0</TotalTime>
  <Words>446</Words>
  <Application>Microsoft Office PowerPoint</Application>
  <PresentationFormat>Προσαρμογή</PresentationFormat>
  <Paragraphs>62</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AngleLinesVTI</vt:lpstr>
      <vt:lpstr>Ας γίνουμε μικροί λαογράφοι!</vt:lpstr>
      <vt:lpstr>Με αφορμή την ενότητα :«Μες στο μουσείο» του μαθήματος της γλώσσας</vt:lpstr>
      <vt:lpstr>Η λάμπα του παππού </vt:lpstr>
      <vt:lpstr>Φωτογραφική μηχανή lubitel 2 του παππού  βρίσκεται στο σπίτι της γιαγιάς μου.  </vt:lpstr>
      <vt:lpstr>Φωτογραφική μηχανή </vt:lpstr>
      <vt:lpstr>Όνομα: χαβάνι μπρούτζινο, γουδί με γουδοχέρι. </vt:lpstr>
      <vt:lpstr>Χάλκινο γουδί γιαγιάς μου</vt:lpstr>
      <vt:lpstr>Η ραπτομηχανή της προγιαγιάς μου</vt:lpstr>
      <vt:lpstr>το γουδί</vt:lpstr>
      <vt:lpstr>όταν ο παππούς μου και η γιαγιά ακούγαμε μουσική</vt:lpstr>
      <vt:lpstr> Το δαχτυλίδι της γιαγιάς μου</vt:lpstr>
      <vt:lpstr>Παιχνίδια που έπαιζαν οι παπούδες και οι γιαγιάδες μας</vt:lpstr>
      <vt:lpstr>Παιχνίδι πεντόβολα </vt:lpstr>
      <vt:lpstr>κότσκαρι</vt:lpstr>
      <vt:lpstr>Οι μπίλιες</vt:lpstr>
      <vt:lpstr>Αινίγματα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user</cp:lastModifiedBy>
  <cp:revision>528</cp:revision>
  <dcterms:created xsi:type="dcterms:W3CDTF">2021-02-27T09:00:21Z</dcterms:created>
  <dcterms:modified xsi:type="dcterms:W3CDTF">2021-02-27T16:14:39Z</dcterms:modified>
</cp:coreProperties>
</file>