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66" r:id="rId3"/>
    <p:sldId id="268" r:id="rId4"/>
    <p:sldId id="267" r:id="rId5"/>
    <p:sldId id="256" r:id="rId6"/>
    <p:sldId id="282" r:id="rId7"/>
    <p:sldId id="290" r:id="rId8"/>
    <p:sldId id="264" r:id="rId9"/>
    <p:sldId id="281" r:id="rId10"/>
    <p:sldId id="272" r:id="rId11"/>
    <p:sldId id="274" r:id="rId12"/>
    <p:sldId id="265" r:id="rId13"/>
    <p:sldId id="269" r:id="rId14"/>
    <p:sldId id="270" r:id="rId15"/>
    <p:sldId id="285" r:id="rId16"/>
    <p:sldId id="277" r:id="rId17"/>
    <p:sldId id="291" r:id="rId18"/>
    <p:sldId id="278" r:id="rId19"/>
    <p:sldId id="284" r:id="rId20"/>
    <p:sldId id="283" r:id="rId21"/>
    <p:sldId id="279" r:id="rId22"/>
    <p:sldId id="260" r:id="rId23"/>
    <p:sldId id="261" r:id="rId24"/>
    <p:sldId id="275" r:id="rId25"/>
    <p:sldId id="276" r:id="rId26"/>
    <p:sldId id="286" r:id="rId27"/>
    <p:sldId id="287" r:id="rId28"/>
    <p:sldId id="288" r:id="rId29"/>
    <p:sldId id="289"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358" y="-8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20DB9197-2799-416C-A509-F410F8FD983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20DB9197-2799-416C-A509-F410F8FD983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20DB9197-2799-416C-A509-F410F8FD983A}"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F67569EB-CE64-4C30-B89F-2BD5CABF4009}" type="datetimeFigureOut">
              <a:rPr lang="el-GR" smtClean="0"/>
              <a:pPr/>
              <a:t>26/4/2020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20DB9197-2799-416C-A509-F410F8FD983A}"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67569EB-CE64-4C30-B89F-2BD5CABF4009}" type="datetimeFigureOut">
              <a:rPr lang="el-GR" smtClean="0"/>
              <a:pPr/>
              <a:t>26/4/2020</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0DB9197-2799-416C-A509-F410F8FD983A}"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93%CE%B5%CF%8E%CF%81%CE%B3%CE%B9%CE%BF%CF%82_%CE%91%CE%84_%CF%84%CE%B7%CF%82_%CE%95%CE%BB%CE%BB%CE%AC%CE%B4%CE%B1%CF%82" TargetMode="External"/><Relationship Id="rId2" Type="http://schemas.openxmlformats.org/officeDocument/2006/relationships/hyperlink" Target="https://el.wikipedia.org/wiki/%CE%8C%CE%B8%CF%89%CE%BD_%CF%84%CE%B7%CF%82_%CE%95%CE%BB%CE%BB%CE%AC%CE%B4%CE%B1%CF%82" TargetMode="External"/><Relationship Id="rId1" Type="http://schemas.openxmlformats.org/officeDocument/2006/relationships/slideLayout" Target="../slideLayouts/slideLayout2.xml"/><Relationship Id="rId5" Type="http://schemas.openxmlformats.org/officeDocument/2006/relationships/hyperlink" Target="https://el.wikipedia.org/wiki/%CE%A0%CF%81%CE%BF%CE%B5%CE%B4%CF%81%CE%B9%CE%BA%CF%8C_%CE%9C%CE%AD%CE%B3%CE%B1%CF%81%CE%BF" TargetMode="External"/><Relationship Id="rId4" Type="http://schemas.openxmlformats.org/officeDocument/2006/relationships/hyperlink" Target="https://el.wikipedia.org/wiki/%CE%9F%CE%B4%CF%8C%CF%82_%CE%97%CF%81%CF%8E%CE%B4%CE%BF%CF%85_%CE%91%CF%84%CF%84%CE%B9%CE%BA%CE%BF%CF%8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l.wikipedia.org/wiki/%CE%A3%CF%8D%CE%BD%CF%84%CE%B1%CE%B3%CE%BC%CE%B1_%CF%84%CE%B7%CF%82_%CE%95%CE%BB%CE%BB%CE%AC%CE%B4%CE%B1%CF%82" TargetMode="External"/><Relationship Id="rId3" Type="http://schemas.openxmlformats.org/officeDocument/2006/relationships/hyperlink" Target="https://el.wikipedia.org/wiki/%CE%9D%CE%B1%CF%8D%CF%80%CE%BB%CE%B9%CE%BF" TargetMode="External"/><Relationship Id="rId7" Type="http://schemas.openxmlformats.org/officeDocument/2006/relationships/hyperlink" Target="https://el.wikipedia.org/wiki/%CE%95%CF%80%CE%B1%CE%BD%CE%AC%CF%83%CF%84%CE%B1%CF%83%CE%B7_%CF%84%CE%B7%CF%82_3%CE%B7%CF%82_%CE%A3%CE%B5%CF%80%CF%84%CE%B5%CE%BC%CE%B2%CF%81%CE%AF%CE%BF%CF%85" TargetMode="External"/><Relationship Id="rId2" Type="http://schemas.openxmlformats.org/officeDocument/2006/relationships/hyperlink" Target="https://el.wikipedia.org/wiki/%CE%91%CE%BB%CE%AD%CE%BE%CE%B1%CE%BD%CE%B4%CF%81%CE%BF%CF%82_%CE%9A%CE%BF%CE%BD%CF%84%CF%8C%CF%83%CF%84%CE%B1%CF%85%CE%BB%CE%BF%CF%82" TargetMode="External"/><Relationship Id="rId1" Type="http://schemas.openxmlformats.org/officeDocument/2006/relationships/slideLayout" Target="../slideLayouts/slideLayout2.xml"/><Relationship Id="rId6" Type="http://schemas.openxmlformats.org/officeDocument/2006/relationships/hyperlink" Target="https://el.wikipedia.org/wiki/%CE%92%CE%BF%CF%85%CE%BB%CE%AE_%CF%84%CF%89%CE%BD_%CE%95%CE%BB%CE%BB%CE%AE%CE%BD%CF%89%CE%BD" TargetMode="External"/><Relationship Id="rId5" Type="http://schemas.openxmlformats.org/officeDocument/2006/relationships/hyperlink" Target="https://el.wikipedia.org/wiki/%CE%A0%CE%B1%CE%BB%CE%B1%CE%B9%CE%AC_%CE%91%CE%BD%CE%AC%CE%BA%CF%84%CE%BF%CF%81%CE%B1" TargetMode="External"/><Relationship Id="rId4" Type="http://schemas.openxmlformats.org/officeDocument/2006/relationships/hyperlink" Target="https://el.wikipedia.org/wiki/%CE%8C%CE%B8%CF%89%CE%BD_%CE%91%CE%84_%CF%84%CE%B7%CF%82_%CE%95%CE%BB%CE%BB%CE%AC%CE%B4%CE%B1%CF%8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l.wikipedia.org/wiki/%CE%95%CE%BB%CE%BB%CE%B7%CE%BD%CE%B9%CE%BA%CE%AD%CF%82_%CE%B5%CE%BA%CE%BB%CE%BF%CE%B3%CE%AD%CF%82_1843" TargetMode="External"/><Relationship Id="rId7" Type="http://schemas.openxmlformats.org/officeDocument/2006/relationships/hyperlink" Target="https://el.wikipedia.org/wiki/%CE%95%CE%BB%CE%BB%CE%AC%CE%B4%CE%B1" TargetMode="External"/><Relationship Id="rId2" Type="http://schemas.openxmlformats.org/officeDocument/2006/relationships/hyperlink" Target="https://el.wikipedia.org/wiki/3_%CE%A3%CE%B5%CF%80%CF%84%CE%B5%CE%BC%CE%B2%CF%81%CE%AF%CE%BF%CF%85" TargetMode="External"/><Relationship Id="rId1" Type="http://schemas.openxmlformats.org/officeDocument/2006/relationships/slideLayout" Target="../slideLayouts/slideLayout2.xml"/><Relationship Id="rId6" Type="http://schemas.openxmlformats.org/officeDocument/2006/relationships/hyperlink" Target="https://el.wikipedia.org/wiki/%CE%9C%CE%BF%CE%BD%CE%B1%CF%81%CF%87%CE%AF%CE%B1" TargetMode="External"/><Relationship Id="rId5" Type="http://schemas.openxmlformats.org/officeDocument/2006/relationships/hyperlink" Target="https://el.wikipedia.org/wiki/%CE%A3%CF%8D%CE%BD%CF%84%CE%B1%CE%B3%CE%BC%CE%B1_%CF%84%CE%B7%CF%82_%CE%95%CE%BB%CE%BB%CE%AC%CE%B4%CE%BF%CF%82_%CF%84%CE%BF%CF%85_1844" TargetMode="External"/><Relationship Id="rId4" Type="http://schemas.openxmlformats.org/officeDocument/2006/relationships/hyperlink" Target="https://el.wikipedia.org/wiki/%CE%95%CE%B8%CE%BD%CE%B9%CE%BA%CE%AE_%CE%A3%CF%85%CE%BD%CE%AD%CE%BB%CE%B5%CF%85%CF%83%CE%B7_1843"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ewsbeast.gr/tag/epaul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ithara.to/ci/oarxakps+staurps" TargetMode="External"/><Relationship Id="rId2" Type="http://schemas.openxmlformats.org/officeDocument/2006/relationships/hyperlink" Target="https://kithara.to/ai/kpkptas+stamatgs+&amp;+ckika+bpula" TargetMode="External"/><Relationship Id="rId1" Type="http://schemas.openxmlformats.org/officeDocument/2006/relationships/slideLayout" Target="../slideLayouts/slideLayout2.xml"/><Relationship Id="rId4" Type="http://schemas.openxmlformats.org/officeDocument/2006/relationships/hyperlink" Target="https://kithara.to/ci/ckatsps+nikp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9F%CE%BC%CF%8C%CE%BD%CE%BF%CE%B9%CE%B1_(%CE%91%CE%B8%CE%AE%CE%BD%CE%B1)" TargetMode="External"/><Relationship Id="rId2" Type="http://schemas.openxmlformats.org/officeDocument/2006/relationships/hyperlink" Target="https://el.wikipedia.org/wiki/%CE%9B%CE%BF%CF%85%CE%B4%CE%BF%CE%B2%CE%AF%CE%BA%CE%BF%CF%82_%CE%91%CE%84_%CF%84%CE%B7%CF%82_%CE%92%CE%B1%CF%85%CE%B1%CF%81%CE%AF%CE%B1%CF%82" TargetMode="External"/><Relationship Id="rId1" Type="http://schemas.openxmlformats.org/officeDocument/2006/relationships/slideLayout" Target="../slideLayouts/slideLayout2.xml"/><Relationship Id="rId5" Type="http://schemas.openxmlformats.org/officeDocument/2006/relationships/hyperlink" Target="https://el.wikipedia.org/wiki/%CE%91%CE%BA%CF%81%CF%8C%CF%80%CE%BF%CE%BB%CE%B7_(%CF%83%CF%85%CE%BD%CE%BF%CE%B9%CE%BA%CE%AF%CE%B1)" TargetMode="External"/><Relationship Id="rId4" Type="http://schemas.openxmlformats.org/officeDocument/2006/relationships/hyperlink" Target="https://el.wikipedia.org/wiki/%CE%9A%CE%B5%CF%81%CE%B1%CE%BC%CE%B5%CE%B9%CE%BA%CF%8C%CF%82_(%CF%83%CF%85%CE%BD%CE%BF%CE%B9%CE%BA%CE%AF%CE%B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1%CE%BC%CF%80%CE%B5%CE%BB%CF%8C%CE%BA%CE%B7%CF%80%CE%BF%CE%B9_(%CE%91%CE%B8%CE%AE%CE%BD%CE%B1)" TargetMode="External"/><Relationship Id="rId2" Type="http://schemas.openxmlformats.org/officeDocument/2006/relationships/hyperlink" Target="https://el.wikipedia.org/w/index.php?title=%CE%9C%CE%AD%CE%B3%CE%B1%CF%81%CE%BF_%CF%84%CE%B7%CF%82_%CE%92%CE%BF%CF%85%CE%BB%CE%AE%CF%82&amp;action=edit&amp;redlink=1" TargetMode="External"/><Relationship Id="rId1" Type="http://schemas.openxmlformats.org/officeDocument/2006/relationships/slideLayout" Target="../slideLayouts/slideLayout2.xml"/><Relationship Id="rId4" Type="http://schemas.openxmlformats.org/officeDocument/2006/relationships/hyperlink" Target="https://el.wikipedia.org/wiki/184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8C%CE%B8%CF%89%CE%BD_%CF%84%CE%B7%CF%82_%CE%95%CE%BB%CE%BB%CE%AC%CE%B4%CE%BF%CF%82" TargetMode="External"/><Relationship Id="rId2" Type="http://schemas.openxmlformats.org/officeDocument/2006/relationships/hyperlink" Target="https://el.wikipedia.org/wiki/%CE%A3%CF%8D%CE%BD%CF%84%CE%B1%CE%B3%CE%BC%CE%B1_%CF%84%CE%B7%CF%82_%CE%95%CE%BB%CE%BB%CE%AC%CE%B4%CE%B1%CF%82" TargetMode="External"/><Relationship Id="rId1" Type="http://schemas.openxmlformats.org/officeDocument/2006/relationships/slideLayout" Target="../slideLayouts/slideLayout2.xml"/><Relationship Id="rId5" Type="http://schemas.openxmlformats.org/officeDocument/2006/relationships/hyperlink" Target="https://el.wikipedia.org/wiki/%CE%92%CE%BF%CF%85%CE%BB%CE%AE_%CF%84%CF%89%CE%BD_%CE%95%CE%BB%CE%BB%CE%AE%CE%BD%CF%89%CE%BD" TargetMode="External"/><Relationship Id="rId4" Type="http://schemas.openxmlformats.org/officeDocument/2006/relationships/hyperlink" Target="https://el.wikipedia.org/wiki/%CE%95%CF%80%CE%B1%CE%BD%CE%AC%CF%83%CF%84%CE%B1%CF%83%CE%B7_%CF%84%CE%B7%CF%82_3%CE%B7%CF%82_%CE%A3%CE%B5%CF%80%CF%84%CE%B5%CE%BC%CE%B2%CF%81%CE%AF%CE%BF%CF%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άγνωστη Αθήνα του 19</a:t>
            </a:r>
            <a:r>
              <a:rPr lang="el-GR" baseline="30000" dirty="0" smtClean="0"/>
              <a:t>ου</a:t>
            </a:r>
            <a:r>
              <a:rPr lang="el-GR" dirty="0" smtClean="0"/>
              <a:t> αιώνα</a:t>
            </a:r>
            <a:endParaRPr lang="el-GR" dirty="0"/>
          </a:p>
        </p:txBody>
      </p:sp>
      <p:sp>
        <p:nvSpPr>
          <p:cNvPr id="3" name="2 - Θέση περιεχομένου"/>
          <p:cNvSpPr>
            <a:spLocks noGrp="1"/>
          </p:cNvSpPr>
          <p:nvPr>
            <p:ph idx="1"/>
          </p:nvPr>
        </p:nvSpPr>
        <p:spPr/>
        <p:txBody>
          <a:bodyPr/>
          <a:lstStyle/>
          <a:p>
            <a:r>
              <a:rPr lang="el-GR" dirty="0" smtClean="0"/>
              <a:t>Υπάρχουν παλάτια στην Αθήνα;</a:t>
            </a:r>
          </a:p>
          <a:p>
            <a:r>
              <a:rPr lang="el-GR" dirty="0" smtClean="0"/>
              <a:t>Είχαμε πάντα δημοκρατία ή υπήρξε εποχή που το πολίτευμα ήταν βασιλικό;</a:t>
            </a:r>
          </a:p>
          <a:p>
            <a:r>
              <a:rPr lang="el-GR" dirty="0" smtClean="0"/>
              <a:t>Ποιος ήταν ο πρώτος μας βασιλιάς;</a:t>
            </a:r>
          </a:p>
          <a:p>
            <a:r>
              <a:rPr lang="el-GR" dirty="0" smtClean="0"/>
              <a:t>Πώς λεγόταν παλιά ο Εθνικός κήπος;</a:t>
            </a:r>
          </a:p>
          <a:p>
            <a:r>
              <a:rPr lang="el-GR" dirty="0" smtClean="0"/>
              <a:t>Τι ήταν παλιά το κτίριο της Βουλής;</a:t>
            </a:r>
          </a:p>
          <a:p>
            <a:r>
              <a:rPr lang="el-GR" dirty="0" smtClean="0"/>
              <a:t>Ξέρουμε από πού πήραν το όνομά τους όλοι οι γνωστοί δρόμοι του κέντρου της Αθήνας;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Τι σας λέει αυτό το κτίριο; Το έχετε ξαναδεί;</a:t>
            </a:r>
            <a:endParaRPr lang="el-GR" dirty="0"/>
          </a:p>
        </p:txBody>
      </p:sp>
      <p:sp>
        <p:nvSpPr>
          <p:cNvPr id="3" name="2 - Θέση περιεχομένου"/>
          <p:cNvSpPr>
            <a:spLocks noGrp="1"/>
          </p:cNvSpPr>
          <p:nvPr>
            <p:ph idx="1"/>
          </p:nvPr>
        </p:nvSpPr>
        <p:spPr/>
        <p:txBody>
          <a:bodyPr/>
          <a:lstStyle/>
          <a:p>
            <a:endParaRPr lang="el-GR"/>
          </a:p>
        </p:txBody>
      </p:sp>
      <p:pic>
        <p:nvPicPr>
          <p:cNvPr id="28674" name="Picture 2" descr="Ενα καφέ στο σπίτι του Οθωνα και της Αμαλίας -Μυστικό στην καρδιά της πόλης [εικόνες] | iefimerida.gr 1"/>
          <p:cNvPicPr>
            <a:picLocks noChangeAspect="1" noChangeArrowheads="1"/>
          </p:cNvPicPr>
          <p:nvPr/>
        </p:nvPicPr>
        <p:blipFill>
          <a:blip r:embed="rId2" cstate="print"/>
          <a:srcRect/>
          <a:stretch>
            <a:fillRect/>
          </a:stretch>
        </p:blipFill>
        <p:spPr bwMode="auto">
          <a:xfrm>
            <a:off x="571472" y="1785926"/>
            <a:ext cx="8286805" cy="41434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Μπορείτε να το εντοπίσετε; Είναι ακριβώς μπροστά στην πλατεία Κλαυθμώνος, στην οδό Σταδίου</a:t>
            </a:r>
            <a:endParaRPr lang="el-GR" dirty="0"/>
          </a:p>
        </p:txBody>
      </p:sp>
      <p:sp>
        <p:nvSpPr>
          <p:cNvPr id="3" name="2 - Θέση περιεχομένου"/>
          <p:cNvSpPr>
            <a:spLocks noGrp="1"/>
          </p:cNvSpPr>
          <p:nvPr>
            <p:ph idx="1"/>
          </p:nvPr>
        </p:nvSpPr>
        <p:spPr/>
        <p:txBody>
          <a:bodyPr/>
          <a:lstStyle/>
          <a:p>
            <a:endParaRPr lang="el-GR"/>
          </a:p>
        </p:txBody>
      </p:sp>
      <p:pic>
        <p:nvPicPr>
          <p:cNvPr id="30722" name="Picture 2" descr="ΜΟΥΣΕΙΟ ΤΗΣ ΠΟΛΕΩΣ ΤΩΝ ΑΘΗΝΩΝ | OPEN HOUSE"/>
          <p:cNvPicPr>
            <a:picLocks noChangeAspect="1" noChangeArrowheads="1"/>
          </p:cNvPicPr>
          <p:nvPr/>
        </p:nvPicPr>
        <p:blipFill>
          <a:blip r:embed="rId2" cstate="print"/>
          <a:srcRect/>
          <a:stretch>
            <a:fillRect/>
          </a:stretch>
        </p:blipFill>
        <p:spPr bwMode="auto">
          <a:xfrm>
            <a:off x="1214414" y="1714488"/>
            <a:ext cx="7072362" cy="47103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Και είναι το σπίτι </a:t>
            </a:r>
            <a:br>
              <a:rPr lang="el-GR" dirty="0" smtClean="0"/>
            </a:br>
            <a:r>
              <a:rPr lang="el-GR" dirty="0" smtClean="0"/>
              <a:t>του </a:t>
            </a:r>
            <a:r>
              <a:rPr lang="el-GR" dirty="0" err="1" smtClean="0"/>
              <a:t>Όθωνα</a:t>
            </a:r>
            <a:r>
              <a:rPr lang="el-GR" smtClean="0"/>
              <a:t> και </a:t>
            </a:r>
            <a:r>
              <a:rPr lang="el-GR" dirty="0" smtClean="0"/>
              <a:t>της Αμαλίας!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1833, ξεκινά η ανέγερση νεοκλασικής οικίας στις βόρειες παρυφές της τότε πόλης των Αθηνών σε σχέδια των αρχιτεκτόνων </a:t>
            </a:r>
            <a:r>
              <a:rPr lang="el-GR" dirty="0" err="1" smtClean="0"/>
              <a:t>Gustav</a:t>
            </a:r>
            <a:r>
              <a:rPr lang="el-GR" dirty="0" smtClean="0"/>
              <a:t>-</a:t>
            </a:r>
            <a:r>
              <a:rPr lang="el-GR" dirty="0" err="1" smtClean="0"/>
              <a:t>Adolph</a:t>
            </a:r>
            <a:r>
              <a:rPr lang="el-GR" dirty="0" smtClean="0"/>
              <a:t> </a:t>
            </a:r>
            <a:r>
              <a:rPr lang="el-GR" dirty="0" err="1" smtClean="0"/>
              <a:t>Lueders</a:t>
            </a:r>
            <a:r>
              <a:rPr lang="el-GR" dirty="0" smtClean="0"/>
              <a:t> (1805-1880) και </a:t>
            </a:r>
            <a:r>
              <a:rPr lang="el-GR" dirty="0" err="1" smtClean="0"/>
              <a:t>Joseph</a:t>
            </a:r>
            <a:r>
              <a:rPr lang="el-GR" dirty="0" smtClean="0"/>
              <a:t> </a:t>
            </a:r>
            <a:r>
              <a:rPr lang="el-GR" dirty="0" err="1" smtClean="0"/>
              <a:t>Hoffer</a:t>
            </a:r>
            <a:r>
              <a:rPr lang="el-GR" dirty="0" smtClean="0"/>
              <a:t>. Η οικία Σταμάτη </a:t>
            </a:r>
            <a:r>
              <a:rPr lang="el-GR" dirty="0" err="1" smtClean="0"/>
              <a:t>Δεκόζη</a:t>
            </a:r>
            <a:r>
              <a:rPr lang="el-GR" dirty="0" smtClean="0"/>
              <a:t> </a:t>
            </a:r>
            <a:r>
              <a:rPr lang="el-GR" dirty="0" err="1" smtClean="0"/>
              <a:t>Βούρου</a:t>
            </a:r>
            <a:r>
              <a:rPr lang="el-GR" dirty="0" smtClean="0"/>
              <a:t> ολοκληρώνεται το 1834 και συνιστά διώροφο κτίριο πρώιμου νεοκλασικού </a:t>
            </a:r>
            <a:r>
              <a:rPr lang="el-GR" dirty="0" smtClean="0"/>
              <a:t>ρυθμού. </a:t>
            </a:r>
            <a:r>
              <a:rPr lang="el-GR" dirty="0" smtClean="0"/>
              <a:t>Χρησιμοποιήθηκε </a:t>
            </a:r>
            <a:r>
              <a:rPr lang="el-GR" dirty="0" smtClean="0"/>
              <a:t>ως βασιλικό ανάκτορο πρώτα από τον Βασιλιά της Ελλάδος </a:t>
            </a:r>
            <a:r>
              <a:rPr lang="el-GR" dirty="0" err="1" smtClean="0">
                <a:hlinkClick r:id="rId2" tooltip="Όθων της Ελλάδας"/>
              </a:rPr>
              <a:t>Όθωνα</a:t>
            </a:r>
            <a:r>
              <a:rPr lang="el-GR" dirty="0" smtClean="0"/>
              <a:t> και στη συνέχεια από τον Βασιλιά των Ελλήνων </a:t>
            </a:r>
            <a:r>
              <a:rPr lang="el-GR" dirty="0" smtClean="0">
                <a:hlinkClick r:id="rId3" tooltip="Γεώργιος Α΄ της Ελλάδας"/>
              </a:rPr>
              <a:t>Γεώργιο τον Α΄</a:t>
            </a:r>
            <a:r>
              <a:rPr lang="el-GR" dirty="0" smtClean="0"/>
              <a:t> μέχρι το 1910 οπότε ο Γεώργιος εγκαταστάθηκε σε νέα ανάκτορα, επί της </a:t>
            </a:r>
            <a:r>
              <a:rPr lang="el-GR" dirty="0" smtClean="0">
                <a:hlinkClick r:id="rId4" tooltip="Οδός Ηρώδου Αττικού"/>
              </a:rPr>
              <a:t>οδού </a:t>
            </a:r>
            <a:r>
              <a:rPr lang="el-GR" dirty="0" err="1" smtClean="0">
                <a:hlinkClick r:id="rId4" tooltip="Οδός Ηρώδου Αττικού"/>
              </a:rPr>
              <a:t>Ηρώδου</a:t>
            </a:r>
            <a:r>
              <a:rPr lang="el-GR" dirty="0" smtClean="0">
                <a:hlinkClick r:id="rId4" tooltip="Οδός Ηρώδου Αττικού"/>
              </a:rPr>
              <a:t> Αττικού</a:t>
            </a:r>
            <a:r>
              <a:rPr lang="el-GR" dirty="0" smtClean="0"/>
              <a:t>, το σημερινό </a:t>
            </a:r>
            <a:r>
              <a:rPr lang="el-GR" dirty="0" smtClean="0">
                <a:hlinkClick r:id="rId5" tooltip="Προεδρικό Μέγαρο"/>
              </a:rPr>
              <a:t>Προεδρικό Μέγαρο</a:t>
            </a:r>
            <a:r>
              <a:rPr lang="el-GR" dirty="0" smtClean="0"/>
              <a:t>.</a:t>
            </a:r>
          </a:p>
          <a:p>
            <a:r>
              <a:rPr lang="el-GR" dirty="0" smtClean="0"/>
              <a:t> </a:t>
            </a:r>
            <a:r>
              <a:rPr lang="el-GR" dirty="0" smtClean="0"/>
              <a:t>Τα </a:t>
            </a:r>
            <a:r>
              <a:rPr lang="el-GR" dirty="0" smtClean="0"/>
              <a:t>δύο κτήρια </a:t>
            </a:r>
            <a:r>
              <a:rPr lang="el-GR" dirty="0" smtClean="0"/>
              <a:t>συνενώνονται από τον Βαυαρό αρχιτέκτονα </a:t>
            </a:r>
            <a:r>
              <a:rPr lang="el-GR" dirty="0" err="1" smtClean="0"/>
              <a:t>Hoch</a:t>
            </a:r>
            <a:r>
              <a:rPr lang="el-GR" dirty="0" smtClean="0"/>
              <a:t> με την κατασκευή γέφυρας, ενώ ο χώρος μπροστά από τα κτήρια διαμορφώνεται από την Αμαλία σε κήπο, που αργότερα εξελίσσεται στη σημερινή πλατεία Κλαυθμώνος.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Τον χώρο αυτό καταλάμβανε αρχικά η οικία του </a:t>
            </a:r>
            <a:r>
              <a:rPr lang="el-GR" dirty="0" err="1" smtClean="0"/>
              <a:t>του</a:t>
            </a:r>
            <a:r>
              <a:rPr lang="el-GR" dirty="0" smtClean="0"/>
              <a:t> Αθηναίου τραπεζίτη και πολιτικού </a:t>
            </a:r>
            <a:r>
              <a:rPr lang="el-GR" dirty="0" smtClean="0">
                <a:hlinkClick r:id="rId2" tooltip="Αλέξανδρος Κοντόσταυλος"/>
              </a:rPr>
              <a:t>Αλέξανδρου </a:t>
            </a:r>
            <a:r>
              <a:rPr lang="el-GR" dirty="0" err="1" smtClean="0">
                <a:hlinkClick r:id="rId2" tooltip="Αλέξανδρος Κοντόσταυλος"/>
              </a:rPr>
              <a:t>Κοντόσταυλου</a:t>
            </a:r>
            <a:r>
              <a:rPr lang="el-GR" dirty="0" smtClean="0"/>
              <a:t>. Μετά τη μεταφορά της πρωτεύουσας από το </a:t>
            </a:r>
            <a:r>
              <a:rPr lang="el-GR" dirty="0" smtClean="0">
                <a:hlinkClick r:id="rId3" tooltip="Ναύπλιο"/>
              </a:rPr>
              <a:t>Ναύπλιο</a:t>
            </a:r>
            <a:r>
              <a:rPr lang="el-GR" dirty="0" smtClean="0"/>
              <a:t> στην Αθήνα το 1833, ο Βασιλιάς </a:t>
            </a:r>
            <a:r>
              <a:rPr lang="el-GR" dirty="0" err="1" smtClean="0">
                <a:hlinkClick r:id="rId4" tooltip="Όθων Α΄ της Ελλάδας"/>
              </a:rPr>
              <a:t>Όθωνας</a:t>
            </a:r>
            <a:r>
              <a:rPr lang="el-GR" dirty="0" smtClean="0"/>
              <a:t> επέλεξε το κτήριο ως προσωρινό χώρο κατοικίας του, κατά τη διάρκεια της κατασκευής των </a:t>
            </a:r>
            <a:r>
              <a:rPr lang="el-GR" dirty="0" smtClean="0">
                <a:hlinkClick r:id="rId5" tooltip="Παλαιά Ανάκτορα"/>
              </a:rPr>
              <a:t>Ανακτόρων</a:t>
            </a:r>
            <a:r>
              <a:rPr lang="el-GR" dirty="0" smtClean="0"/>
              <a:t> (που σήμερα στεγάζουν τη </a:t>
            </a:r>
            <a:r>
              <a:rPr lang="el-GR" dirty="0" smtClean="0">
                <a:hlinkClick r:id="rId6" tooltip="Βουλή των Ελλήνων"/>
              </a:rPr>
              <a:t>Βουλή</a:t>
            </a:r>
            <a:r>
              <a:rPr lang="el-GR" dirty="0" smtClean="0"/>
              <a:t>). Το 1835, χτίστηκε μια μεγάλη αίθουσα χορού και συμποσίων, και μετά την </a:t>
            </a:r>
            <a:r>
              <a:rPr lang="el-GR" dirty="0" smtClean="0">
                <a:hlinkClick r:id="rId7" tooltip="Επανάσταση της 3ης Σεπτεμβρίου"/>
              </a:rPr>
              <a:t>Επανάσταση του 1843</a:t>
            </a:r>
            <a:r>
              <a:rPr lang="el-GR" dirty="0" smtClean="0"/>
              <a:t>, η οποία οδήγησε τον </a:t>
            </a:r>
            <a:r>
              <a:rPr lang="el-GR" dirty="0" err="1" smtClean="0"/>
              <a:t>Όθωνα</a:t>
            </a:r>
            <a:r>
              <a:rPr lang="el-GR" dirty="0" smtClean="0"/>
              <a:t> στην παροχή </a:t>
            </a:r>
            <a:r>
              <a:rPr lang="el-GR" dirty="0" smtClean="0">
                <a:hlinkClick r:id="rId8" tooltip="Σύνταγμα της Ελλάδας"/>
              </a:rPr>
              <a:t>Συντάγματος</a:t>
            </a:r>
            <a:r>
              <a:rPr lang="el-GR" dirty="0" smtClean="0"/>
              <a:t>, η Εθνική Αντιπροσωπεία συνεδρίασε στον χώρο.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Και πού στεγαζόταν η Βουλή , αν το σημερινό κτίριο ήταν παλάτι;</a:t>
            </a:r>
            <a:endParaRPr lang="el-GR" dirty="0"/>
          </a:p>
        </p:txBody>
      </p:sp>
      <p:sp>
        <p:nvSpPr>
          <p:cNvPr id="3" name="2 - Θέση περιεχομένου"/>
          <p:cNvSpPr>
            <a:spLocks noGrp="1"/>
          </p:cNvSpPr>
          <p:nvPr>
            <p:ph idx="1"/>
          </p:nvPr>
        </p:nvSpPr>
        <p:spPr/>
        <p:txBody>
          <a:bodyPr/>
          <a:lstStyle/>
          <a:p>
            <a:endParaRPr lang="el-GR"/>
          </a:p>
        </p:txBody>
      </p:sp>
      <p:pic>
        <p:nvPicPr>
          <p:cNvPr id="26626" name="Picture 2" descr="3 ιστορικά σημεία στην οδό Σταδίου που κρύφτηκαν με το πέρασμα του ..."/>
          <p:cNvPicPr>
            <a:picLocks noChangeAspect="1" noChangeArrowheads="1"/>
          </p:cNvPicPr>
          <p:nvPr/>
        </p:nvPicPr>
        <p:blipFill>
          <a:blip r:embed="rId2" cstate="print"/>
          <a:srcRect/>
          <a:stretch>
            <a:fillRect/>
          </a:stretch>
        </p:blipFill>
        <p:spPr bwMode="auto">
          <a:xfrm>
            <a:off x="1187624" y="1772816"/>
            <a:ext cx="6858000" cy="43624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Καλά το κατάλαβες. </a:t>
            </a:r>
            <a:br>
              <a:rPr lang="el-GR" dirty="0" smtClean="0"/>
            </a:br>
            <a:r>
              <a:rPr lang="el-GR" dirty="0" smtClean="0"/>
              <a:t>Είναι η παλιά βουλή.</a:t>
            </a:r>
            <a:endParaRPr lang="el-GR" dirty="0"/>
          </a:p>
        </p:txBody>
      </p:sp>
      <p:sp>
        <p:nvSpPr>
          <p:cNvPr id="3" name="2 - Θέση περιεχομένου"/>
          <p:cNvSpPr>
            <a:spLocks noGrp="1"/>
          </p:cNvSpPr>
          <p:nvPr>
            <p:ph idx="1"/>
          </p:nvPr>
        </p:nvSpPr>
        <p:spPr/>
        <p:txBody>
          <a:bodyPr/>
          <a:lstStyle/>
          <a:p>
            <a:endParaRPr lang="el-GR"/>
          </a:p>
        </p:txBody>
      </p:sp>
      <p:pic>
        <p:nvPicPr>
          <p:cNvPr id="23554" name="Picture 2" descr="Μνήμες Επανάστασης: Εθνικό Ιστορικό Μουσείο (Παλιά Βουλή) - Action ..."/>
          <p:cNvPicPr>
            <a:picLocks noChangeAspect="1" noChangeArrowheads="1"/>
          </p:cNvPicPr>
          <p:nvPr/>
        </p:nvPicPr>
        <p:blipFill>
          <a:blip r:embed="rId2" cstate="print"/>
          <a:srcRect/>
          <a:stretch>
            <a:fillRect/>
          </a:stretch>
        </p:blipFill>
        <p:spPr bwMode="auto">
          <a:xfrm>
            <a:off x="539552" y="1628800"/>
            <a:ext cx="8073389" cy="45388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Έχεις περάσει ποτέ απ’ αυτόν το δρόμο; Γνωρίζεις το όνομά του;</a:t>
            </a:r>
            <a:endParaRPr lang="el-GR" dirty="0"/>
          </a:p>
        </p:txBody>
      </p:sp>
      <p:sp>
        <p:nvSpPr>
          <p:cNvPr id="3" name="2 - Θέση περιεχομένου"/>
          <p:cNvSpPr>
            <a:spLocks noGrp="1"/>
          </p:cNvSpPr>
          <p:nvPr>
            <p:ph idx="1"/>
          </p:nvPr>
        </p:nvSpPr>
        <p:spPr/>
        <p:txBody>
          <a:bodyPr/>
          <a:lstStyle/>
          <a:p>
            <a:endParaRPr lang="el-GR"/>
          </a:p>
        </p:txBody>
      </p:sp>
      <p:pic>
        <p:nvPicPr>
          <p:cNvPr id="33794" name="Picture 2" descr="Arch Hadrian Leoforos Vasilisis Amalias Road Stock Photo (Edit Now ..."/>
          <p:cNvPicPr>
            <a:picLocks noChangeAspect="1" noChangeArrowheads="1"/>
          </p:cNvPicPr>
          <p:nvPr/>
        </p:nvPicPr>
        <p:blipFill>
          <a:blip r:embed="rId2" cstate="print"/>
          <a:srcRect/>
          <a:stretch>
            <a:fillRect/>
          </a:stretch>
        </p:blipFill>
        <p:spPr bwMode="auto">
          <a:xfrm>
            <a:off x="1115616" y="1615816"/>
            <a:ext cx="7488832" cy="52421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Είναι η λεωφόρος βασιλίσσης Αμαλίας</a:t>
            </a:r>
            <a:endParaRPr lang="el-GR" dirty="0"/>
          </a:p>
        </p:txBody>
      </p:sp>
      <p:sp>
        <p:nvSpPr>
          <p:cNvPr id="3" name="2 - Θέση περιεχομένου"/>
          <p:cNvSpPr>
            <a:spLocks noGrp="1"/>
          </p:cNvSpPr>
          <p:nvPr>
            <p:ph idx="1"/>
          </p:nvPr>
        </p:nvSpPr>
        <p:spPr/>
        <p:txBody>
          <a:bodyPr/>
          <a:lstStyle/>
          <a:p>
            <a:endParaRPr lang="el-GR"/>
          </a:p>
        </p:txBody>
      </p:sp>
      <p:pic>
        <p:nvPicPr>
          <p:cNvPr id="49154" name="Picture 2"/>
          <p:cNvPicPr>
            <a:picLocks noChangeAspect="1" noChangeArrowheads="1"/>
          </p:cNvPicPr>
          <p:nvPr/>
        </p:nvPicPr>
        <p:blipFill>
          <a:blip r:embed="rId2" cstate="print"/>
          <a:srcRect l="34197" t="15744" b="7476"/>
          <a:stretch>
            <a:fillRect/>
          </a:stretch>
        </p:blipFill>
        <p:spPr bwMode="auto">
          <a:xfrm>
            <a:off x="1187624" y="1556792"/>
            <a:ext cx="7134721" cy="46805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οποία διασταυρώνεται </a:t>
            </a:r>
            <a:br>
              <a:rPr lang="el-GR" dirty="0" smtClean="0"/>
            </a:br>
            <a:r>
              <a:rPr lang="el-GR" dirty="0" smtClean="0"/>
              <a:t>με την ο</a:t>
            </a:r>
            <a:r>
              <a:rPr lang="el-GR" dirty="0" smtClean="0"/>
              <a:t>δό </a:t>
            </a:r>
            <a:r>
              <a:rPr lang="el-GR" dirty="0" err="1" smtClean="0"/>
              <a:t>Όθωνος</a:t>
            </a:r>
            <a:endParaRPr lang="el-GR" dirty="0"/>
          </a:p>
        </p:txBody>
      </p:sp>
      <p:sp>
        <p:nvSpPr>
          <p:cNvPr id="3" name="2 - Θέση περιεχομένου"/>
          <p:cNvSpPr>
            <a:spLocks noGrp="1"/>
          </p:cNvSpPr>
          <p:nvPr>
            <p:ph idx="1"/>
          </p:nvPr>
        </p:nvSpPr>
        <p:spPr/>
        <p:txBody>
          <a:bodyPr/>
          <a:lstStyle/>
          <a:p>
            <a:endParaRPr lang="el-GR" dirty="0"/>
          </a:p>
        </p:txBody>
      </p:sp>
      <p:pic>
        <p:nvPicPr>
          <p:cNvPr id="35843" name="Picture 3"/>
          <p:cNvPicPr>
            <a:picLocks noChangeAspect="1" noChangeArrowheads="1"/>
          </p:cNvPicPr>
          <p:nvPr/>
        </p:nvPicPr>
        <p:blipFill>
          <a:blip r:embed="rId2" cstate="print"/>
          <a:srcRect l="40430" t="12500" r="2148" b="9375"/>
          <a:stretch>
            <a:fillRect/>
          </a:stretch>
        </p:blipFill>
        <p:spPr bwMode="auto">
          <a:xfrm>
            <a:off x="1403648" y="1412776"/>
            <a:ext cx="6696744" cy="512505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Αναγνωρίζεις αυτή την πλατεία;</a:t>
            </a:r>
            <a:endParaRPr lang="el-GR" dirty="0"/>
          </a:p>
        </p:txBody>
      </p:sp>
      <p:sp>
        <p:nvSpPr>
          <p:cNvPr id="3" name="2 - Θέση περιεχομένου"/>
          <p:cNvSpPr>
            <a:spLocks noGrp="1"/>
          </p:cNvSpPr>
          <p:nvPr>
            <p:ph idx="1"/>
          </p:nvPr>
        </p:nvSpPr>
        <p:spPr/>
        <p:txBody>
          <a:bodyPr/>
          <a:lstStyle/>
          <a:p>
            <a:endParaRPr lang="el-GR"/>
          </a:p>
        </p:txBody>
      </p:sp>
      <p:pic>
        <p:nvPicPr>
          <p:cNvPr id="4" name="Picture 2" descr="https://theancientwebgreece.files.wordpress.com/2017/02/b5f77-31.jpg?w=640"/>
          <p:cNvPicPr>
            <a:picLocks noChangeAspect="1" noChangeArrowheads="1"/>
          </p:cNvPicPr>
          <p:nvPr/>
        </p:nvPicPr>
        <p:blipFill>
          <a:blip r:embed="rId2" cstate="print"/>
          <a:srcRect/>
          <a:stretch>
            <a:fillRect/>
          </a:stretch>
        </p:blipFill>
        <p:spPr bwMode="auto">
          <a:xfrm>
            <a:off x="539552" y="1844824"/>
            <a:ext cx="8232791" cy="450059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Σου θυμίζει τίποτα αυτό το κτίριο;</a:t>
            </a:r>
            <a:br>
              <a:rPr lang="el-GR" dirty="0" smtClean="0"/>
            </a:br>
            <a:r>
              <a:rPr lang="el-GR" dirty="0" smtClean="0"/>
              <a:t>Κι όμως το ξέρεις!</a:t>
            </a:r>
            <a:endParaRPr lang="el-GR" dirty="0"/>
          </a:p>
        </p:txBody>
      </p:sp>
      <p:sp>
        <p:nvSpPr>
          <p:cNvPr id="3" name="2 - Θέση περιεχομένου"/>
          <p:cNvSpPr>
            <a:spLocks noGrp="1"/>
          </p:cNvSpPr>
          <p:nvPr>
            <p:ph idx="1"/>
          </p:nvPr>
        </p:nvSpPr>
        <p:spPr/>
        <p:txBody>
          <a:bodyPr/>
          <a:lstStyle/>
          <a:p>
            <a:endParaRPr lang="el-GR"/>
          </a:p>
        </p:txBody>
      </p:sp>
      <p:pic>
        <p:nvPicPr>
          <p:cNvPr id="22530" name="Picture 2" descr="https://3.bp.blogspot.com/-9UxBPzzq_SI/T5Z0ahvQ2DI/AAAAAAAAKuY/jnrvYUmmPAU/s1600/%CE%A0%CE%B1%CE%BB%CE%B1%CE%B9%CE%AC+%CE%B1%CE%BD%CE%AC%CE%BA%CF%84%CE%BF%CF%81%CE%B1+1880.JPG"/>
          <p:cNvPicPr>
            <a:picLocks noChangeAspect="1" noChangeArrowheads="1"/>
          </p:cNvPicPr>
          <p:nvPr/>
        </p:nvPicPr>
        <p:blipFill>
          <a:blip r:embed="rId2" cstate="print"/>
          <a:srcRect/>
          <a:stretch>
            <a:fillRect/>
          </a:stretch>
        </p:blipFill>
        <p:spPr bwMode="auto">
          <a:xfrm>
            <a:off x="1071538" y="1357298"/>
            <a:ext cx="7143801" cy="516734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t>Ο χώρος διαμορφώθηκε σε πλατεία το 1846 και αρχικά πήρε το όνομα Πλατεία Ανακτόρων και στη συνέχεια Πλατεία </a:t>
            </a:r>
            <a:r>
              <a:rPr lang="el-GR" dirty="0" err="1" smtClean="0"/>
              <a:t>Όθωνος</a:t>
            </a:r>
            <a:r>
              <a:rPr lang="el-GR" dirty="0" smtClean="0"/>
              <a:t>, προς τιμή του βασιλιά. Αποτελούσε το βορειότερο άκρο της πόλης και το τέρμα του εξοχικού περιπάτου των Αθηναίων της εποχής. Το 1862 μετονομάσθηκε σε Πλατεία Ομονοίας, όταν στο χώρο αυτό συγκεντρώθηκαν κι έδωσαν όρκο «ομονοίας» οι αρχηγοί των αντιπάλων πολιτικών μερίδων,</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Παρατήρησε καλά το χάρτη. Πώς ονομάζεται ο δρόμος που καταλήγει στην πλατεία Ομονοίας;</a:t>
            </a:r>
            <a:endParaRPr lang="el-GR" dirty="0"/>
          </a:p>
        </p:txBody>
      </p:sp>
      <p:sp>
        <p:nvSpPr>
          <p:cNvPr id="3" name="2 - Θέση περιεχομένου"/>
          <p:cNvSpPr>
            <a:spLocks noGrp="1"/>
          </p:cNvSpPr>
          <p:nvPr>
            <p:ph idx="1"/>
          </p:nvPr>
        </p:nvSpPr>
        <p:spPr/>
        <p:txBody>
          <a:bodyPr/>
          <a:lstStyle/>
          <a:p>
            <a:endParaRPr lang="el-GR"/>
          </a:p>
        </p:txBody>
      </p:sp>
      <p:pic>
        <p:nvPicPr>
          <p:cNvPr id="36867" name="Picture 3"/>
          <p:cNvPicPr>
            <a:picLocks noChangeAspect="1" noChangeArrowheads="1"/>
          </p:cNvPicPr>
          <p:nvPr/>
        </p:nvPicPr>
        <p:blipFill>
          <a:blip r:embed="rId2" cstate="print"/>
          <a:srcRect l="37109" t="16666" r="781" b="9375"/>
          <a:stretch>
            <a:fillRect/>
          </a:stretch>
        </p:blipFill>
        <p:spPr bwMode="auto">
          <a:xfrm>
            <a:off x="1259632" y="1772816"/>
            <a:ext cx="7056784" cy="47267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επανάσταση της 3</a:t>
            </a:r>
            <a:r>
              <a:rPr lang="el-GR" baseline="30000" dirty="0" smtClean="0"/>
              <a:t>ης</a:t>
            </a:r>
            <a:r>
              <a:rPr lang="el-GR" dirty="0" smtClean="0"/>
              <a:t> Σεπτεμβρίου</a:t>
            </a:r>
            <a:endParaRPr lang="el-GR" dirty="0"/>
          </a:p>
        </p:txBody>
      </p:sp>
      <p:sp>
        <p:nvSpPr>
          <p:cNvPr id="3" name="2 - Θέση περιεχομένου"/>
          <p:cNvSpPr>
            <a:spLocks noGrp="1"/>
          </p:cNvSpPr>
          <p:nvPr>
            <p:ph idx="1"/>
          </p:nvPr>
        </p:nvSpPr>
        <p:spPr/>
        <p:txBody>
          <a:bodyPr/>
          <a:lstStyle/>
          <a:p>
            <a:endParaRPr lang="el-GR"/>
          </a:p>
        </p:txBody>
      </p:sp>
      <p:pic>
        <p:nvPicPr>
          <p:cNvPr id="1026" name="Picture 2" descr="https://upload.wikimedia.org/wikipedia/commons/6/6a/3%CE%B7_%CE%A3%CE%B5%CF%80%CF%84%CE%B5%CE%BC%CE%B2%CF%81%CE%AF%CE%BF%CF%85.jpg"/>
          <p:cNvPicPr>
            <a:picLocks noChangeAspect="1" noChangeArrowheads="1"/>
          </p:cNvPicPr>
          <p:nvPr/>
        </p:nvPicPr>
        <p:blipFill>
          <a:blip r:embed="rId2" cstate="print"/>
          <a:srcRect/>
          <a:stretch>
            <a:fillRect/>
          </a:stretch>
        </p:blipFill>
        <p:spPr bwMode="auto">
          <a:xfrm>
            <a:off x="827584" y="1412776"/>
            <a:ext cx="8030126" cy="501882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a:t>Τη νύχτα της 2ης προς </a:t>
            </a:r>
            <a:r>
              <a:rPr lang="el-GR" dirty="0">
                <a:hlinkClick r:id="rId2" tooltip="3 Σεπτεμβρίου"/>
              </a:rPr>
              <a:t>3η Σεπτεμβρίου</a:t>
            </a:r>
            <a:r>
              <a:rPr lang="el-GR" dirty="0"/>
              <a:t> ένα τάγμα συγκέντρωσε πολίτες και κατευθύνθηκε προς τα ανάκτορα με την κραυγή «</a:t>
            </a:r>
            <a:r>
              <a:rPr lang="el-GR" i="1" dirty="0"/>
              <a:t>Ζήτω το Σύνταγμα</a:t>
            </a:r>
            <a:r>
              <a:rPr lang="el-GR" dirty="0"/>
              <a:t>». </a:t>
            </a:r>
            <a:r>
              <a:rPr lang="el-GR" dirty="0" smtClean="0"/>
              <a:t>Ο </a:t>
            </a:r>
            <a:r>
              <a:rPr lang="el-GR" dirty="0"/>
              <a:t>Μακρυγιάννης αυτοανακηρύχθηκε φρούραρχος της πόλης και ανέλαβε την προστασία των ανακτόρων και των δημοσίων καταστημάτων. </a:t>
            </a:r>
            <a:r>
              <a:rPr lang="el-GR" dirty="0" smtClean="0"/>
              <a:t>Μια </a:t>
            </a:r>
            <a:r>
              <a:rPr lang="el-GR" dirty="0"/>
              <a:t>εξαμελής επαναστατική επιτροπή παρουσιάστηκε στον βασιλιά και τον ανάγκασε να διατάξει σύγκληση Εθνικής Συνέλευσης για την ψήφιση του Συντάγματος</a:t>
            </a:r>
            <a:r>
              <a:rPr lang="el-GR" dirty="0" smtClean="0"/>
              <a:t>.</a:t>
            </a:r>
          </a:p>
          <a:p>
            <a:r>
              <a:rPr lang="el-GR" dirty="0" smtClean="0"/>
              <a:t> </a:t>
            </a:r>
            <a:r>
              <a:rPr lang="el-GR" dirty="0"/>
              <a:t>Οι επαναστάτες διεκδικούσαν τα πολιτικά τους δικαιώματα και όχι την απομάκρυνση του </a:t>
            </a:r>
            <a:r>
              <a:rPr lang="el-GR" dirty="0" err="1"/>
              <a:t>Όθωνα</a:t>
            </a:r>
            <a:r>
              <a:rPr lang="el-GR" dirty="0"/>
              <a:t>. Έγιναν </a:t>
            </a:r>
            <a:r>
              <a:rPr lang="el-GR" dirty="0">
                <a:hlinkClick r:id="rId3" tooltip="Ελληνικές εκλογές 1843"/>
              </a:rPr>
              <a:t>εκλογές τον Οκτώβριο και το Νοέμβριο</a:t>
            </a:r>
            <a:r>
              <a:rPr lang="el-GR" dirty="0"/>
              <a:t> και οι πληρεξούσιοι συγκρότησαν τη συνταγματική </a:t>
            </a:r>
            <a:r>
              <a:rPr lang="el-GR" dirty="0">
                <a:hlinkClick r:id="rId4" tooltip="Εθνική Συνέλευση 1843"/>
              </a:rPr>
              <a:t>Εθνική Συνέλευση του 1843</a:t>
            </a:r>
            <a:r>
              <a:rPr lang="el-GR" dirty="0"/>
              <a:t>.</a:t>
            </a:r>
          </a:p>
          <a:p>
            <a:r>
              <a:rPr lang="el-GR" dirty="0"/>
              <a:t>Ο </a:t>
            </a:r>
            <a:r>
              <a:rPr lang="el-GR" dirty="0" err="1"/>
              <a:t>Όθων</a:t>
            </a:r>
            <a:r>
              <a:rPr lang="el-GR" dirty="0"/>
              <a:t> τελικά παραχώρησε το </a:t>
            </a:r>
            <a:r>
              <a:rPr lang="el-GR" dirty="0">
                <a:hlinkClick r:id="rId5" tooltip="Σύνταγμα της Ελλάδος του 1844"/>
              </a:rPr>
              <a:t>Σύνταγμα του 1844</a:t>
            </a:r>
            <a:r>
              <a:rPr lang="el-GR" dirty="0"/>
              <a:t>, </a:t>
            </a:r>
            <a:r>
              <a:rPr lang="el-GR" dirty="0" smtClean="0"/>
              <a:t>Η </a:t>
            </a:r>
            <a:r>
              <a:rPr lang="el-GR" dirty="0"/>
              <a:t>νύχτα της 3ης Σεπτεμβρίου αποτέλεσε το τέλος της απόλυτης </a:t>
            </a:r>
            <a:r>
              <a:rPr lang="el-GR" dirty="0">
                <a:hlinkClick r:id="rId6" tooltip="Μοναρχία"/>
              </a:rPr>
              <a:t>μοναρχίας</a:t>
            </a:r>
            <a:r>
              <a:rPr lang="el-GR" dirty="0"/>
              <a:t> στην </a:t>
            </a:r>
            <a:r>
              <a:rPr lang="el-GR" dirty="0">
                <a:hlinkClick r:id="rId7" tooltip="Ελλάδα"/>
              </a:rPr>
              <a:t>Ελλάδα</a:t>
            </a:r>
            <a:r>
              <a:rPr lang="el-GR" dirty="0"/>
              <a:t>.</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Παραμυθένιο παλάτι , έτσι;</a:t>
            </a:r>
            <a:br>
              <a:rPr lang="el-GR" dirty="0" smtClean="0"/>
            </a:br>
            <a:r>
              <a:rPr lang="el-GR" dirty="0" smtClean="0"/>
              <a:t>Κι όμως βρίσκεται εδώ, στην Αθήνα!</a:t>
            </a:r>
            <a:endParaRPr lang="el-GR" dirty="0"/>
          </a:p>
        </p:txBody>
      </p:sp>
      <p:sp>
        <p:nvSpPr>
          <p:cNvPr id="3" name="2 - Θέση περιεχομένου"/>
          <p:cNvSpPr>
            <a:spLocks noGrp="1"/>
          </p:cNvSpPr>
          <p:nvPr>
            <p:ph idx="1"/>
          </p:nvPr>
        </p:nvSpPr>
        <p:spPr/>
        <p:txBody>
          <a:bodyPr/>
          <a:lstStyle/>
          <a:p>
            <a:endParaRPr lang="el-GR" dirty="0"/>
          </a:p>
        </p:txBody>
      </p:sp>
      <p:pic>
        <p:nvPicPr>
          <p:cNvPr id="32770" name="Picture 2" descr="ΚΥΡΙΑΚΗ 29/3 ΗΜΕΡΗΣΙΑ ΠΥΡΓΟΣ ΒΑΣΙΛΙΣΣΗΣ | Mavrogiannis Travel ..."/>
          <p:cNvPicPr>
            <a:picLocks noChangeAspect="1" noChangeArrowheads="1"/>
          </p:cNvPicPr>
          <p:nvPr/>
        </p:nvPicPr>
        <p:blipFill>
          <a:blip r:embed="rId2" cstate="print"/>
          <a:srcRect/>
          <a:stretch>
            <a:fillRect/>
          </a:stretch>
        </p:blipFill>
        <p:spPr bwMode="auto">
          <a:xfrm>
            <a:off x="2339752" y="1556792"/>
            <a:ext cx="4714908" cy="489982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smtClean="0"/>
              <a:t>Ένα από τα πιο χαρακτηριστικά κτίρια νεογοτθικού ρυθμού στην πόλη βρίσκεται στο </a:t>
            </a:r>
            <a:r>
              <a:rPr lang="el-GR" dirty="0" smtClean="0"/>
              <a:t>Ίλιον.</a:t>
            </a:r>
            <a:endParaRPr lang="el-GR" dirty="0" smtClean="0"/>
          </a:p>
          <a:p>
            <a:r>
              <a:rPr lang="el-GR" dirty="0" smtClean="0"/>
              <a:t>Η εντυπωσιακή </a:t>
            </a:r>
            <a:r>
              <a:rPr lang="el-GR" b="1" dirty="0" smtClean="0">
                <a:hlinkClick r:id="rId2"/>
              </a:rPr>
              <a:t>έπαυλη</a:t>
            </a:r>
            <a:r>
              <a:rPr lang="el-GR" dirty="0" smtClean="0">
                <a:hlinkClick r:id="rId2"/>
              </a:rPr>
              <a:t> </a:t>
            </a:r>
            <a:r>
              <a:rPr lang="el-GR" dirty="0" smtClean="0"/>
              <a:t>με την βαυαρική αρχιτεκτονική, που είναι γνωστή και ως ο Πύργος της Βασίλισσας Αμαλίας, απλώνεται σε μια έκταση 250 στρεμμάτων και συνορεύει με το Πάρκο </a:t>
            </a:r>
            <a:r>
              <a:rPr lang="el-GR" dirty="0" err="1" smtClean="0"/>
              <a:t>Τρίτση</a:t>
            </a:r>
            <a:r>
              <a:rPr lang="el-GR" dirty="0" smtClean="0"/>
              <a:t>, το οποίο κάποτε αποτελούσε μέρος του.</a:t>
            </a:r>
          </a:p>
          <a:p>
            <a:r>
              <a:rPr lang="el-GR" dirty="0" smtClean="0"/>
              <a:t>Στην ουσία πρόκειται για ένα πιστό αντίγραφο του Πύργου </a:t>
            </a:r>
            <a:r>
              <a:rPr lang="el-GR" dirty="0" err="1" smtClean="0"/>
              <a:t>Ηochenschwangau</a:t>
            </a:r>
            <a:r>
              <a:rPr lang="el-GR" dirty="0" smtClean="0"/>
              <a:t> στη Βαυαρία όπου γεννήθηκε ο </a:t>
            </a:r>
            <a:r>
              <a:rPr lang="el-GR" dirty="0" err="1" smtClean="0"/>
              <a:t>Όθωνας</a:t>
            </a:r>
            <a:r>
              <a:rPr lang="el-GR" dirty="0" smtClean="0"/>
              <a:t>, το οποίο ανεγέρθη μετά από την επιθυμία της βασίλισσας Αμαλίας να δημιουργήσει ένα </a:t>
            </a:r>
            <a:r>
              <a:rPr lang="el-GR" dirty="0" smtClean="0"/>
              <a:t>αγρόκτημα.</a:t>
            </a:r>
            <a:endParaRPr lang="el-GR" dirty="0" smtClean="0"/>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Στου </a:t>
            </a:r>
            <a:r>
              <a:rPr lang="el-GR" dirty="0" err="1" smtClean="0"/>
              <a:t>Ο</a:t>
            </a:r>
            <a:r>
              <a:rPr lang="el-GR" dirty="0" err="1" smtClean="0"/>
              <a:t>θωνα</a:t>
            </a:r>
            <a:r>
              <a:rPr lang="el-GR" dirty="0" smtClean="0"/>
              <a:t> τα </a:t>
            </a:r>
            <a:r>
              <a:rPr lang="el-GR" dirty="0" err="1" smtClean="0"/>
              <a:t>χρΟνια</a:t>
            </a:r>
            <a:endParaRPr lang="el-GR" dirty="0"/>
          </a:p>
        </p:txBody>
      </p:sp>
      <p:sp>
        <p:nvSpPr>
          <p:cNvPr id="3" name="2 - Θέση περιεχομένου"/>
          <p:cNvSpPr>
            <a:spLocks noGrp="1"/>
          </p:cNvSpPr>
          <p:nvPr>
            <p:ph idx="1"/>
          </p:nvPr>
        </p:nvSpPr>
        <p:spPr/>
        <p:txBody>
          <a:bodyPr>
            <a:normAutofit/>
          </a:bodyPr>
          <a:lstStyle/>
          <a:p>
            <a:pPr fontAlgn="t"/>
            <a:r>
              <a:rPr lang="el-GR" b="1" dirty="0" smtClean="0">
                <a:hlinkClick r:id="rId2"/>
              </a:rPr>
              <a:t>Κόκοτας Σταμάτης &amp; Γκίκα Βούλα</a:t>
            </a:r>
            <a:endParaRPr lang="el-GR" b="1" dirty="0" smtClean="0"/>
          </a:p>
          <a:p>
            <a:pPr fontAlgn="t"/>
            <a:endParaRPr lang="el-GR" dirty="0" smtClean="0"/>
          </a:p>
          <a:p>
            <a:pPr fontAlgn="t"/>
            <a:r>
              <a:rPr lang="el-GR" b="1" dirty="0" smtClean="0"/>
              <a:t>Μουσική/Στίχοι: </a:t>
            </a:r>
            <a:r>
              <a:rPr lang="el-GR" b="1" dirty="0" smtClean="0">
                <a:hlinkClick r:id="rId3"/>
              </a:rPr>
              <a:t>Ξαρχάκος Σταύρος</a:t>
            </a:r>
            <a:r>
              <a:rPr lang="el-GR" b="1" dirty="0" smtClean="0"/>
              <a:t>/</a:t>
            </a:r>
            <a:r>
              <a:rPr lang="el-GR" b="1" dirty="0" smtClean="0">
                <a:hlinkClick r:id="rId4"/>
              </a:rPr>
              <a:t>Γκάτσος </a:t>
            </a:r>
            <a:r>
              <a:rPr lang="el-GR" b="1" dirty="0" smtClean="0">
                <a:hlinkClick r:id="rId4"/>
              </a:rPr>
              <a:t>Νίκος</a:t>
            </a:r>
            <a:endParaRPr lang="el-GR" dirty="0" smtClean="0"/>
          </a:p>
          <a:p>
            <a:endParaRPr lang="el-GR" dirty="0" smtClean="0"/>
          </a:p>
          <a:p>
            <a:r>
              <a:rPr lang="el-GR" i="1" dirty="0" smtClean="0"/>
              <a:t>Δίσκος Ένα μεσημέρι - 1966 επανέκδοση 1975</a:t>
            </a:r>
          </a:p>
          <a:p>
            <a:r>
              <a:rPr lang="el-GR" dirty="0" smtClean="0"/>
              <a:t>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lgn="ctr">
              <a:buNone/>
            </a:pPr>
            <a:r>
              <a:rPr lang="el-GR" dirty="0" smtClean="0"/>
              <a:t>Ένα μεσημέρι</a:t>
            </a:r>
          </a:p>
          <a:p>
            <a:pPr algn="ctr">
              <a:buNone/>
            </a:pPr>
            <a:r>
              <a:rPr lang="el-GR" dirty="0" smtClean="0"/>
              <a:t>στης Ακρόπολης τα μέρη</a:t>
            </a:r>
          </a:p>
          <a:p>
            <a:pPr algn="ctr">
              <a:buNone/>
            </a:pPr>
            <a:r>
              <a:rPr lang="el-GR" dirty="0" smtClean="0"/>
              <a:t>άπονοι ληστές </a:t>
            </a:r>
            <a:r>
              <a:rPr lang="el-GR" dirty="0" err="1" smtClean="0"/>
              <a:t>κάναν</a:t>
            </a:r>
            <a:endParaRPr lang="el-GR" dirty="0" smtClean="0"/>
          </a:p>
          <a:p>
            <a:pPr algn="ctr">
              <a:buNone/>
            </a:pPr>
            <a:r>
              <a:rPr lang="el-GR" dirty="0" smtClean="0"/>
              <a:t>τις πέτρες</a:t>
            </a:r>
          </a:p>
          <a:p>
            <a:pPr algn="ctr">
              <a:buNone/>
            </a:pPr>
            <a:r>
              <a:rPr lang="el-GR" dirty="0" smtClean="0"/>
              <a:t>τις ζεστές λημέρι</a:t>
            </a:r>
          </a:p>
          <a:p>
            <a:pPr algn="ctr">
              <a:buNone/>
            </a:pPr>
            <a:r>
              <a:rPr lang="el-GR" dirty="0" smtClean="0"/>
              <a:t>στο Μοναστηράκι</a:t>
            </a:r>
          </a:p>
          <a:p>
            <a:pPr algn="ctr">
              <a:buNone/>
            </a:pPr>
            <a:r>
              <a:rPr lang="el-GR" dirty="0" smtClean="0"/>
              <a:t>Βαυαροί </a:t>
            </a:r>
            <a:r>
              <a:rPr lang="el-GR" dirty="0" err="1" smtClean="0"/>
              <a:t>Χωροφυλάκοι</a:t>
            </a:r>
            <a:endParaRPr lang="el-GR" dirty="0" smtClean="0"/>
          </a:p>
          <a:p>
            <a:pPr algn="ctr">
              <a:buNone/>
            </a:pPr>
            <a:r>
              <a:rPr lang="el-GR" dirty="0" smtClean="0"/>
              <a:t>μες την αντηλιά</a:t>
            </a:r>
          </a:p>
          <a:p>
            <a:pPr algn="ctr">
              <a:buNone/>
            </a:pPr>
            <a:r>
              <a:rPr lang="el-GR" dirty="0" smtClean="0"/>
              <a:t>χορεύουν μπρος</a:t>
            </a:r>
          </a:p>
          <a:p>
            <a:pPr algn="ctr">
              <a:buNone/>
            </a:pPr>
            <a:r>
              <a:rPr lang="el-GR" dirty="0" smtClean="0"/>
              <a:t>στο Βασιλιά συρτάκι</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l-GR" dirty="0" smtClean="0"/>
              <a:t>Στην Κρήτη και στη Μάνη</a:t>
            </a:r>
          </a:p>
          <a:p>
            <a:pPr algn="ctr">
              <a:buNone/>
            </a:pPr>
            <a:r>
              <a:rPr lang="el-GR" dirty="0" smtClean="0"/>
              <a:t>θα στείλουμε φιρμάνι</a:t>
            </a:r>
          </a:p>
          <a:p>
            <a:pPr algn="ctr">
              <a:buNone/>
            </a:pPr>
            <a:r>
              <a:rPr lang="el-GR" dirty="0" smtClean="0"/>
              <a:t>σε πολιτείες και χωριά</a:t>
            </a:r>
          </a:p>
          <a:p>
            <a:pPr algn="ctr">
              <a:buNone/>
            </a:pPr>
            <a:r>
              <a:rPr lang="el-GR" dirty="0" smtClean="0"/>
              <a:t>θα στείλουμε φιρμάνι</a:t>
            </a:r>
          </a:p>
          <a:p>
            <a:pPr algn="ctr">
              <a:buNone/>
            </a:pPr>
            <a:r>
              <a:rPr lang="el-GR" dirty="0" smtClean="0"/>
              <a:t>να 'ρθουν οι Πολισμάνοι</a:t>
            </a:r>
          </a:p>
          <a:p>
            <a:pPr algn="ctr">
              <a:buNone/>
            </a:pPr>
            <a:r>
              <a:rPr lang="el-GR" dirty="0" smtClean="0"/>
              <a:t>να κυνηγήσουν τα θεριά</a:t>
            </a:r>
          </a:p>
          <a:p>
            <a:pPr algn="ct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lgn="ctr">
              <a:buNone/>
            </a:pPr>
            <a:r>
              <a:rPr lang="el-GR" dirty="0" smtClean="0"/>
              <a:t>Κάτω στο λιμάνι</a:t>
            </a:r>
          </a:p>
          <a:p>
            <a:pPr algn="ctr">
              <a:buNone/>
            </a:pPr>
            <a:r>
              <a:rPr lang="el-GR" dirty="0" smtClean="0"/>
              <a:t>τραγουδάν οι Πολισμάνοι</a:t>
            </a:r>
          </a:p>
          <a:p>
            <a:pPr algn="ctr">
              <a:buNone/>
            </a:pPr>
            <a:r>
              <a:rPr lang="el-GR" dirty="0" smtClean="0"/>
              <a:t>ήρθαν τα παιδιά</a:t>
            </a:r>
          </a:p>
          <a:p>
            <a:pPr algn="ctr">
              <a:buNone/>
            </a:pPr>
            <a:r>
              <a:rPr lang="el-GR" dirty="0" smtClean="0"/>
              <a:t>μα' χουν ακόμα</a:t>
            </a:r>
          </a:p>
          <a:p>
            <a:pPr algn="ctr">
              <a:buNone/>
            </a:pPr>
            <a:r>
              <a:rPr lang="el-GR" dirty="0" smtClean="0"/>
              <a:t>την καρδιά στη Μάνη</a:t>
            </a:r>
          </a:p>
          <a:p>
            <a:pPr algn="ctr">
              <a:buNone/>
            </a:pPr>
            <a:r>
              <a:rPr lang="el-GR" dirty="0" smtClean="0"/>
              <a:t>ήρθανε την Τρίτη</a:t>
            </a:r>
          </a:p>
          <a:p>
            <a:pPr algn="ctr">
              <a:buNone/>
            </a:pPr>
            <a:r>
              <a:rPr lang="el-GR" dirty="0" smtClean="0"/>
              <a:t>τα παιδιά του Ψηλορείτη</a:t>
            </a:r>
          </a:p>
          <a:p>
            <a:pPr algn="ctr">
              <a:buNone/>
            </a:pPr>
            <a:r>
              <a:rPr lang="el-GR" dirty="0" smtClean="0"/>
              <a:t>πίνουν τσικουδιά</a:t>
            </a:r>
          </a:p>
          <a:p>
            <a:pPr algn="ctr">
              <a:buNone/>
            </a:pPr>
            <a:r>
              <a:rPr lang="el-GR" dirty="0" smtClean="0"/>
              <a:t>μα' χουν ακόμα</a:t>
            </a:r>
          </a:p>
          <a:p>
            <a:pPr algn="ctr">
              <a:buNone/>
            </a:pPr>
            <a:r>
              <a:rPr lang="el-GR" dirty="0" smtClean="0"/>
              <a:t>την καρδιά στην Κρήτη</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βουλή των Ελλήνων</a:t>
            </a:r>
            <a:br>
              <a:rPr lang="el-GR" dirty="0" smtClean="0"/>
            </a:br>
            <a:r>
              <a:rPr lang="el-GR" dirty="0" smtClean="0"/>
              <a:t> Τα παλιά ανάκτορα</a:t>
            </a:r>
            <a:endParaRPr lang="el-GR" dirty="0"/>
          </a:p>
        </p:txBody>
      </p:sp>
      <p:sp>
        <p:nvSpPr>
          <p:cNvPr id="3" name="2 - Θέση περιεχομένου"/>
          <p:cNvSpPr>
            <a:spLocks noGrp="1"/>
          </p:cNvSpPr>
          <p:nvPr>
            <p:ph idx="1"/>
          </p:nvPr>
        </p:nvSpPr>
        <p:spPr/>
        <p:txBody>
          <a:bodyPr/>
          <a:lstStyle/>
          <a:p>
            <a:endParaRPr lang="el-GR"/>
          </a:p>
        </p:txBody>
      </p:sp>
      <p:pic>
        <p:nvPicPr>
          <p:cNvPr id="25602" name="Picture 2" descr="http://1.bp.blogspot.com/--nQAHzJaPW0/VHiTcExVO6I/AAAAAAAAD30/q0j-9Mtlu4E/s1600/%CE%A0%CE%B1%CE%BB%CE%AC%CF%84%CE%B9%2B1873.jpg"/>
          <p:cNvPicPr>
            <a:picLocks noChangeAspect="1" noChangeArrowheads="1"/>
          </p:cNvPicPr>
          <p:nvPr/>
        </p:nvPicPr>
        <p:blipFill>
          <a:blip r:embed="rId2" cstate="print"/>
          <a:srcRect/>
          <a:stretch>
            <a:fillRect/>
          </a:stretch>
        </p:blipFill>
        <p:spPr bwMode="auto">
          <a:xfrm>
            <a:off x="928662" y="2214554"/>
            <a:ext cx="7590857" cy="37147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παλάτι του βασιλιά </a:t>
            </a:r>
            <a:r>
              <a:rPr lang="el-GR" dirty="0" err="1" smtClean="0"/>
              <a:t>Όθωνα</a:t>
            </a:r>
            <a:endParaRPr lang="el-GR" dirty="0"/>
          </a:p>
        </p:txBody>
      </p:sp>
      <p:sp>
        <p:nvSpPr>
          <p:cNvPr id="3" name="2 - Θέση περιεχομένου"/>
          <p:cNvSpPr>
            <a:spLocks noGrp="1"/>
          </p:cNvSpPr>
          <p:nvPr>
            <p:ph idx="1"/>
          </p:nvPr>
        </p:nvSpPr>
        <p:spPr/>
        <p:txBody>
          <a:bodyPr>
            <a:normAutofit/>
          </a:bodyPr>
          <a:lstStyle/>
          <a:p>
            <a:r>
              <a:rPr lang="el-GR" dirty="0" smtClean="0"/>
              <a:t>Ανεγέρθηκε με έξοδα του βασιλιά </a:t>
            </a:r>
            <a:r>
              <a:rPr lang="el-GR" dirty="0" smtClean="0">
                <a:hlinkClick r:id="rId2" tooltip="Λουδοβίκος Α΄ της Βαυαρίας"/>
              </a:rPr>
              <a:t>Λουδοβίκου Α΄ της Βαυαρίας</a:t>
            </a:r>
            <a:r>
              <a:rPr lang="el-GR" dirty="0" smtClean="0"/>
              <a:t> (πατέρα του </a:t>
            </a:r>
            <a:r>
              <a:rPr lang="el-GR" dirty="0" err="1" smtClean="0"/>
              <a:t>Όθωνα</a:t>
            </a:r>
            <a:r>
              <a:rPr lang="el-GR" dirty="0" smtClean="0"/>
              <a:t>), ως προσωπικό δάνειο προς το γιο του. Η τελική επιλογή του χώρου για την ανέγερση των παλαιών ανακτόρων έγινε στα τέλη του 1835 μετά την απόρριψη των προτάσεων  που προέβλεπαν στις θέσεις        </a:t>
            </a:r>
            <a:r>
              <a:rPr lang="el-GR" dirty="0" smtClean="0">
                <a:hlinkClick r:id="rId3" tooltip="Ομόνοια (Αθήνα)"/>
              </a:rPr>
              <a:t>Ομόνοια</a:t>
            </a:r>
            <a:r>
              <a:rPr lang="el-GR" dirty="0" smtClean="0"/>
              <a:t>,  </a:t>
            </a:r>
            <a:r>
              <a:rPr lang="el-GR" dirty="0" err="1" smtClean="0">
                <a:hlinkClick r:id="rId4" tooltip="Κεραμεικός (συνοικία)"/>
              </a:rPr>
              <a:t>Κεραμεικό</a:t>
            </a:r>
            <a:r>
              <a:rPr lang="el-GR" dirty="0" smtClean="0"/>
              <a:t> και </a:t>
            </a:r>
            <a:r>
              <a:rPr lang="el-GR" dirty="0" smtClean="0">
                <a:hlinkClick r:id="rId5" tooltip="Ακρόπολη (συνοικία)"/>
              </a:rPr>
              <a:t>Ακρόπολη</a:t>
            </a:r>
            <a:r>
              <a:rPr lang="el-GR" dirty="0" smtClean="0"/>
              <a:t> αντίστοιχα.</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pic>
        <p:nvPicPr>
          <p:cNvPr id="8197" name="Picture 5" descr="https://2.bp.blogspot.com/-cgW0o3LEtW8/T5Z0FxedaEI/AAAAAAAAKuQ/RjjYAe675cQ/s1600/4607900967_d55c77d564.jpg"/>
          <p:cNvPicPr>
            <a:picLocks noChangeAspect="1" noChangeArrowheads="1"/>
          </p:cNvPicPr>
          <p:nvPr/>
        </p:nvPicPr>
        <p:blipFill>
          <a:blip r:embed="rId2" cstate="print"/>
          <a:srcRect/>
          <a:stretch>
            <a:fillRect/>
          </a:stretch>
        </p:blipFill>
        <p:spPr bwMode="auto">
          <a:xfrm>
            <a:off x="91389" y="1220500"/>
            <a:ext cx="8123949" cy="46469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7890" name="Picture 2" descr="https://cdn.shopify.com/s/files/1/2183/7389/products/1P1Athens-2_2048x@2x.jpg?v=1506015011"/>
          <p:cNvPicPr>
            <a:picLocks noChangeAspect="1" noChangeArrowheads="1"/>
          </p:cNvPicPr>
          <p:nvPr/>
        </p:nvPicPr>
        <p:blipFill>
          <a:blip r:embed="rId2" cstate="print"/>
          <a:srcRect/>
          <a:stretch>
            <a:fillRect/>
          </a:stretch>
        </p:blipFill>
        <p:spPr bwMode="auto">
          <a:xfrm>
            <a:off x="214282" y="285728"/>
            <a:ext cx="8786842" cy="626265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Αναγνωρίζεις την πλατεία;</a:t>
            </a:r>
            <a:endParaRPr lang="el-GR" dirty="0"/>
          </a:p>
        </p:txBody>
      </p:sp>
      <p:sp>
        <p:nvSpPr>
          <p:cNvPr id="3" name="2 - Θέση περιεχομένου"/>
          <p:cNvSpPr>
            <a:spLocks noGrp="1"/>
          </p:cNvSpPr>
          <p:nvPr>
            <p:ph idx="1"/>
          </p:nvPr>
        </p:nvSpPr>
        <p:spPr/>
        <p:txBody>
          <a:bodyPr/>
          <a:lstStyle/>
          <a:p>
            <a:endParaRPr lang="el-GR"/>
          </a:p>
        </p:txBody>
      </p:sp>
      <p:pic>
        <p:nvPicPr>
          <p:cNvPr id="4" name="Picture 2" descr="https://theancientwebgreece.files.wordpress.com/2017/02/62813-33.jpg"/>
          <p:cNvPicPr>
            <a:picLocks noChangeAspect="1" noChangeArrowheads="1"/>
          </p:cNvPicPr>
          <p:nvPr/>
        </p:nvPicPr>
        <p:blipFill>
          <a:blip r:embed="rId2" cstate="print"/>
          <a:srcRect/>
          <a:stretch>
            <a:fillRect/>
          </a:stretch>
        </p:blipFill>
        <p:spPr bwMode="auto">
          <a:xfrm>
            <a:off x="908432" y="2143116"/>
            <a:ext cx="7993469" cy="4143404"/>
          </a:xfrm>
          <a:prstGeom prst="rect">
            <a:avLst/>
          </a:prstGeom>
          <a:noFill/>
        </p:spPr>
      </p:pic>
      <p:pic>
        <p:nvPicPr>
          <p:cNvPr id="5" name="Picture 2" descr="https://theancientwebgreece.files.wordpress.com/2017/02/4c5aa-32.jpg?w=408"/>
          <p:cNvPicPr>
            <a:picLocks noChangeAspect="1" noChangeArrowheads="1"/>
          </p:cNvPicPr>
          <p:nvPr/>
        </p:nvPicPr>
        <p:blipFill>
          <a:blip r:embed="rId3" cstate="print"/>
          <a:srcRect/>
          <a:stretch>
            <a:fillRect/>
          </a:stretch>
        </p:blipFill>
        <p:spPr bwMode="auto">
          <a:xfrm rot="20893031">
            <a:off x="828334" y="2087121"/>
            <a:ext cx="2682846" cy="41919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Πλατεία Συντάγματος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ιστορία της πλατείας Συντάγματος ξεκινά το 1834. Μέχρι τότε, η περιοχή βρισκόταν στις παρυφές της πόλης και ονομαζόταν </a:t>
            </a:r>
            <a:r>
              <a:rPr lang="el-GR" i="1" dirty="0" smtClean="0"/>
              <a:t>Περιβολάκια</a:t>
            </a:r>
            <a:r>
              <a:rPr lang="el-GR" dirty="0" smtClean="0"/>
              <a:t>. Χαρακτηριστικό είναι πως το βόρειο μέρος, όπου συναντάται σήμερα το μνημείο του Αγνώστου Στρατιώτη και το κτίριο της Βουλής, θεωρούνταν εκτός ορίων πόλεως. Στο σημείο όπου βρίσκεται σήμερα το </a:t>
            </a:r>
            <a:r>
              <a:rPr lang="el-GR" dirty="0" smtClean="0">
                <a:hlinkClick r:id="rId2" tooltip="Μέγαρο της Βουλής (δεν έχει γραφτεί ακόμα)"/>
              </a:rPr>
              <a:t>Μέγαρο της Βουλής</a:t>
            </a:r>
            <a:r>
              <a:rPr lang="el-GR" dirty="0" smtClean="0"/>
              <a:t> υπήρχε επίσης η περίφημη πηγή της «</a:t>
            </a:r>
            <a:r>
              <a:rPr lang="el-GR" i="1" dirty="0" err="1" smtClean="0"/>
              <a:t>Μπουμπουνίστρας</a:t>
            </a:r>
            <a:r>
              <a:rPr lang="el-GR" dirty="0" smtClean="0"/>
              <a:t>», που πήγαζε από τους </a:t>
            </a:r>
            <a:r>
              <a:rPr lang="el-GR" dirty="0" smtClean="0">
                <a:hlinkClick r:id="rId3" tooltip="Αμπελόκηποι (Αθήνα)"/>
              </a:rPr>
              <a:t>Αμπελόκηπους</a:t>
            </a:r>
            <a:r>
              <a:rPr lang="el-GR" dirty="0" smtClean="0"/>
              <a:t> και ονομάστηκε έτσι λόγω της ορμητικότητας και του θορύβου που έκανε το νερό της.</a:t>
            </a:r>
          </a:p>
          <a:p>
            <a:pPr>
              <a:buNone/>
            </a:pPr>
            <a:r>
              <a:rPr lang="el-GR" dirty="0" smtClean="0"/>
              <a:t>      Μέχρι το Σεπτέμβριο του </a:t>
            </a:r>
            <a:r>
              <a:rPr lang="el-GR" dirty="0" smtClean="0">
                <a:hlinkClick r:id="rId4" tooltip="1843"/>
              </a:rPr>
              <a:t>1843</a:t>
            </a:r>
            <a:r>
              <a:rPr lang="el-GR" dirty="0" smtClean="0"/>
              <a:t> ονομαζόταν «</a:t>
            </a:r>
            <a:r>
              <a:rPr lang="el-GR" i="1" dirty="0" smtClean="0"/>
              <a:t>πλατεία Ανακτόρων</a:t>
            </a:r>
            <a:r>
              <a:rPr lang="el-GR" dirty="0" smtClean="0"/>
              <a:t>». </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Έλαβε το σημερινό όνομά της από το </a:t>
            </a:r>
            <a:r>
              <a:rPr lang="el-GR" dirty="0" smtClean="0">
                <a:hlinkClick r:id="rId2" tooltip="Σύνταγμα της Ελλάδας"/>
              </a:rPr>
              <a:t>Σύνταγμα</a:t>
            </a:r>
            <a:r>
              <a:rPr lang="el-GR" dirty="0" smtClean="0"/>
              <a:t> το οποίο αναγκάστηκε να παραχωρήσει το 1843 ο βασιλεύς </a:t>
            </a:r>
            <a:r>
              <a:rPr lang="el-GR" dirty="0" err="1" smtClean="0">
                <a:hlinkClick r:id="rId3" tooltip="Όθων της Ελλάδος"/>
              </a:rPr>
              <a:t>Όθων</a:t>
            </a:r>
            <a:r>
              <a:rPr lang="el-GR" dirty="0" smtClean="0"/>
              <a:t> λόγω της </a:t>
            </a:r>
            <a:r>
              <a:rPr lang="el-GR" dirty="0" smtClean="0">
                <a:hlinkClick r:id="rId4" tooltip="Επανάσταση της 3ης Σεπτεμβρίου"/>
              </a:rPr>
              <a:t>επανάστασης της 3ης Σεπτεμβρίου</a:t>
            </a:r>
            <a:r>
              <a:rPr lang="el-GR" dirty="0" smtClean="0"/>
              <a:t>, κατά την οποία ο λαός και η στρατιωτική φρουρά των Αθηνών απαίτησαν, συγκεντρωμένοι έξω από τα τότε βασιλικά ανάκτορα, (το κτίριο που σήμερα στεγάζει την </a:t>
            </a:r>
            <a:r>
              <a:rPr lang="el-GR" dirty="0" smtClean="0">
                <a:hlinkClick r:id="rId5" tooltip="Βουλή των Ελλήνων"/>
              </a:rPr>
              <a:t>Βουλή των Ελλήνων</a:t>
            </a:r>
            <a:r>
              <a:rPr lang="el-GR" dirty="0" smtClean="0"/>
              <a:t>) την έκδοση συντάγματος, του θεμελιώδους νόμου της πολιτείας.</a:t>
            </a: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183</TotalTime>
  <Words>466</Words>
  <Application>Microsoft Office PowerPoint</Application>
  <PresentationFormat>Προβολή στην οθόνη (4:3)</PresentationFormat>
  <Paragraphs>71</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Διαστημικό</vt:lpstr>
      <vt:lpstr>Η άγνωστη Αθήνα του 19ου αιώνα</vt:lpstr>
      <vt:lpstr>Σου θυμίζει τίποτα αυτό το κτίριο; Κι όμως το ξέρεις!</vt:lpstr>
      <vt:lpstr>Η βουλή των Ελλήνων  Τα παλιά ανάκτορα</vt:lpstr>
      <vt:lpstr>Το παλάτι του βασιλιά Όθωνα</vt:lpstr>
      <vt:lpstr>Διαφάνεια 5</vt:lpstr>
      <vt:lpstr>Διαφάνεια 6</vt:lpstr>
      <vt:lpstr>Αναγνωρίζεις την πλατεία;</vt:lpstr>
      <vt:lpstr>Πλατεία Συντάγματος</vt:lpstr>
      <vt:lpstr>Διαφάνεια 9</vt:lpstr>
      <vt:lpstr>Τι σας λέει αυτό το κτίριο; Το έχετε ξαναδεί;</vt:lpstr>
      <vt:lpstr>Μπορείτε να το εντοπίσετε; Είναι ακριβώς μπροστά στην πλατεία Κλαυθμώνος, στην οδό Σταδίου</vt:lpstr>
      <vt:lpstr>Και είναι το σπίτι  του Όθωνα και της Αμαλίας!</vt:lpstr>
      <vt:lpstr>Διαφάνεια 13</vt:lpstr>
      <vt:lpstr>Και πού στεγαζόταν η Βουλή , αν το σημερινό κτίριο ήταν παλάτι;</vt:lpstr>
      <vt:lpstr>Καλά το κατάλαβες.  Είναι η παλιά βουλή.</vt:lpstr>
      <vt:lpstr>Έχεις περάσει ποτέ απ’ αυτόν το δρόμο; Γνωρίζεις το όνομά του;</vt:lpstr>
      <vt:lpstr>Είναι η λεωφόρος βασιλίσσης Αμαλίας</vt:lpstr>
      <vt:lpstr>…η οποία διασταυρώνεται  με την οδό Όθωνος</vt:lpstr>
      <vt:lpstr>Αναγνωρίζεις αυτή την πλατεία;</vt:lpstr>
      <vt:lpstr>Διαφάνεια 20</vt:lpstr>
      <vt:lpstr>Παρατήρησε καλά το χάρτη. Πώς ονομάζεται ο δρόμος που καταλήγει στην πλατεία Ομονοίας;</vt:lpstr>
      <vt:lpstr>Η επανάσταση της 3ης Σεπτεμβρίου</vt:lpstr>
      <vt:lpstr>Διαφάνεια 23</vt:lpstr>
      <vt:lpstr>Παραμυθένιο παλάτι , έτσι; Κι όμως βρίσκεται εδώ, στην Αθήνα!</vt:lpstr>
      <vt:lpstr>Διαφάνεια 25</vt:lpstr>
      <vt:lpstr>Στου Οθωνα τα χρΟνια</vt:lpstr>
      <vt:lpstr>Διαφάνεια 27</vt:lpstr>
      <vt:lpstr>Διαφάνεια 28</vt:lpstr>
      <vt:lpstr>Διαφάνεια 29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irene</dc:creator>
  <cp:lastModifiedBy>IRENE</cp:lastModifiedBy>
  <cp:revision>21</cp:revision>
  <dcterms:created xsi:type="dcterms:W3CDTF">2020-04-25T06:41:29Z</dcterms:created>
  <dcterms:modified xsi:type="dcterms:W3CDTF">2020-04-26T08:50:11Z</dcterms:modified>
</cp:coreProperties>
</file>