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7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8" d="100"/>
          <a:sy n="48" d="100"/>
        </p:scale>
        <p:origin x="-2016" y="-6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488F14-B4EA-4D57-A33F-C9FBB87666C1}" type="doc">
      <dgm:prSet loTypeId="urn:microsoft.com/office/officeart/2005/8/layout/pList1" loCatId="picture" qsTypeId="urn:microsoft.com/office/officeart/2005/8/quickstyle/simple1" qsCatId="simple" csTypeId="urn:microsoft.com/office/officeart/2005/8/colors/accent1_2" csCatId="accent1" phldr="1"/>
      <dgm:spPr/>
    </dgm:pt>
    <dgm:pt modelId="{BB8CC6B7-5C79-4A3B-B3A4-7AA66B0E6C4A}" type="pres">
      <dgm:prSet presAssocID="{60488F14-B4EA-4D57-A33F-C9FBB87666C1}" presName="Name0" presStyleCnt="0">
        <dgm:presLayoutVars>
          <dgm:dir/>
          <dgm:resizeHandles val="exact"/>
        </dgm:presLayoutVars>
      </dgm:prSet>
      <dgm:spPr/>
    </dgm:pt>
  </dgm:ptLst>
  <dgm:cxnLst>
    <dgm:cxn modelId="{A09EEA10-A282-482E-98FC-EB8C44FC8AC5}" type="presOf" srcId="{60488F14-B4EA-4D57-A33F-C9FBB87666C1}" destId="{BB8CC6B7-5C79-4A3B-B3A4-7AA66B0E6C4A}" srcOrd="0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Ισοσκελές τρίγωνο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2853615-BFDE-46DE-814C-47EC6EF6D371}" type="datetimeFigureOut">
              <a:rPr lang="el-GR" smtClean="0"/>
              <a:t>17/9/2025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17/9/2025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17/9/2025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2853615-BFDE-46DE-814C-47EC6EF6D371}" type="datetimeFigureOut">
              <a:rPr lang="el-GR" smtClean="0"/>
              <a:t>17/9/2025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τρίγωνο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Ισοσκελές τρίγωνο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2853615-BFDE-46DE-814C-47EC6EF6D371}" type="datetimeFigureOut">
              <a:rPr lang="el-GR" smtClean="0"/>
              <a:t>17/9/2025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  <p:cxnSp>
        <p:nvCxnSpPr>
          <p:cNvPr id="11" name="Ευθεία γραμμή σύνδεσης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853615-BFDE-46DE-814C-47EC6EF6D371}" type="datetimeFigureOut">
              <a:rPr lang="el-GR" smtClean="0"/>
              <a:t>17/9/2025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2853615-BFDE-46DE-814C-47EC6EF6D371}" type="datetimeFigureOut">
              <a:rPr lang="el-GR" smtClean="0"/>
              <a:t>17/9/2025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53615-BFDE-46DE-814C-47EC6EF6D371}" type="datetimeFigureOut">
              <a:rPr lang="el-GR" smtClean="0"/>
              <a:t>17/9/2025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2853615-BFDE-46DE-814C-47EC6EF6D371}" type="datetimeFigureOut">
              <a:rPr lang="el-GR" smtClean="0"/>
              <a:t>17/9/2025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2853615-BFDE-46DE-814C-47EC6EF6D371}" type="datetimeFigureOut">
              <a:rPr lang="el-GR" smtClean="0"/>
              <a:t>17/9/2025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2853615-BFDE-46DE-814C-47EC6EF6D371}" type="datetimeFigureOut">
              <a:rPr lang="el-GR" smtClean="0"/>
              <a:t>17/9/2025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τρίγωνο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Ευθεία γραμμή σύνδεσης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2853615-BFDE-46DE-814C-47EC6EF6D371}" type="datetimeFigureOut">
              <a:rPr lang="el-GR" smtClean="0"/>
              <a:t>17/9/2025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DF53439-851E-44AD-84B1-B6BFC3D0C743}" type="slidenum">
              <a:rPr lang="el-GR" smtClean="0"/>
              <a:t>‹#›</a:t>
            </a:fld>
            <a:endParaRPr lang="el-G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s.edu.gr/ebooks/v/html/8547/2696/Istoria_A-Lykeiou_html-empl/indexI7.html#table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Μάθημα 1ο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918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effectLst/>
              </a:rPr>
              <a:t>Η ΟΙΚΟΝΟΜΙΑ</a:t>
            </a:r>
            <a:br>
              <a:rPr lang="el-GR" b="1" dirty="0">
                <a:effectLst/>
              </a:rPr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98016"/>
          </a:xfrm>
        </p:spPr>
        <p:txBody>
          <a:bodyPr/>
          <a:lstStyle/>
          <a:p>
            <a:r>
              <a:rPr lang="el-GR" dirty="0"/>
              <a:t>Ο Νείλος και οι πλημμύρες του ευθύνονται για :   </a:t>
            </a:r>
            <a:r>
              <a:rPr lang="el-GR" b="1" dirty="0"/>
              <a:t>επίπονη</a:t>
            </a:r>
            <a:r>
              <a:rPr lang="el-GR" dirty="0"/>
              <a:t> και </a:t>
            </a:r>
            <a:r>
              <a:rPr lang="el-GR" b="1" dirty="0"/>
              <a:t>συνεχή</a:t>
            </a:r>
            <a:r>
              <a:rPr lang="el-GR" dirty="0"/>
              <a:t> εργασία =&gt; </a:t>
            </a:r>
            <a:r>
              <a:rPr lang="el-GR" b="1" dirty="0"/>
              <a:t>συνεργασία</a:t>
            </a:r>
            <a:r>
              <a:rPr lang="el-GR" dirty="0"/>
              <a:t> και ανάγκη </a:t>
            </a:r>
            <a:r>
              <a:rPr lang="el-GR" b="1" dirty="0"/>
              <a:t>επίβλεψης</a:t>
            </a:r>
            <a:r>
              <a:rPr lang="el-GR" dirty="0"/>
              <a:t> από το </a:t>
            </a:r>
            <a:r>
              <a:rPr lang="el-GR" b="1" dirty="0"/>
              <a:t>κράτος</a:t>
            </a:r>
            <a:r>
              <a:rPr lang="el-GR" dirty="0" smtClean="0"/>
              <a:t>.</a:t>
            </a:r>
          </a:p>
          <a:p>
            <a:endParaRPr lang="el-GR" dirty="0"/>
          </a:p>
          <a:p>
            <a:r>
              <a:rPr lang="el-GR" i="1" dirty="0"/>
              <a:t>Η καλή ή κακή σοδειά εξαρτάται από το μέγεθος της πλημμύρας του Νείλου και την ποσότητα της λάσπης που καλύπτει τα χωράφια όταν αποσύρονται τα νερά.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03831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95699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7477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Σύμφωνα με την </a:t>
            </a:r>
            <a:r>
              <a:rPr lang="el-GR" b="1" dirty="0"/>
              <a:t>ελληνική μυθολογία</a:t>
            </a:r>
            <a:r>
              <a:rPr lang="el-GR" dirty="0"/>
              <a:t> και τη Θεογονία του Ησιόδου, ο Νείλος ήταν θεός, γιος ενός τιτάνιου ζευγαριού (Ωκεανός και </a:t>
            </a:r>
            <a:r>
              <a:rPr lang="el-GR" dirty="0" err="1" smtClean="0"/>
              <a:t>Τίθυς</a:t>
            </a:r>
            <a:r>
              <a:rPr lang="el-GR" dirty="0" smtClean="0"/>
              <a:t>) </a:t>
            </a:r>
            <a:r>
              <a:rPr lang="el-GR" dirty="0"/>
              <a:t>και έδωσε το όνομά του στο μεγάλο ποταμό της Αιγύπτου.</a:t>
            </a:r>
          </a:p>
        </p:txBody>
      </p:sp>
    </p:spTree>
    <p:extLst>
      <p:ext uri="{BB962C8B-B14F-4D97-AF65-F5344CB8AC3E}">
        <p14:creationId xmlns:p14="http://schemas.microsoft.com/office/powerpoint/2010/main" val="19622342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l-GR" sz="3200" dirty="0"/>
              <a:t>Το όνομα προέρχεται πιθανότητα από τον ελληνική λέξη Νείλος </a:t>
            </a:r>
            <a:endParaRPr lang="el-GR" sz="3200" dirty="0" smtClean="0"/>
          </a:p>
          <a:p>
            <a:pPr marL="64008" indent="0">
              <a:lnSpc>
                <a:spcPct val="150000"/>
              </a:lnSpc>
              <a:buNone/>
            </a:pPr>
            <a:r>
              <a:rPr lang="el-GR" sz="3200" dirty="0" smtClean="0"/>
              <a:t>(</a:t>
            </a:r>
            <a:r>
              <a:rPr lang="el-GR" sz="3200" dirty="0"/>
              <a:t>Λατινικά: </a:t>
            </a:r>
            <a:r>
              <a:rPr lang="el-GR" sz="3200" dirty="0" err="1"/>
              <a:t>Nilus</a:t>
            </a:r>
            <a:r>
              <a:rPr lang="el-GR" sz="3200" dirty="0"/>
              <a:t>), </a:t>
            </a:r>
            <a:endParaRPr lang="el-GR" sz="3200" dirty="0" smtClean="0"/>
          </a:p>
          <a:p>
            <a:pPr marL="64008" indent="0">
              <a:lnSpc>
                <a:spcPct val="150000"/>
              </a:lnSpc>
              <a:buNone/>
            </a:pPr>
            <a:r>
              <a:rPr lang="el-GR" sz="3200" dirty="0" smtClean="0"/>
              <a:t>το </a:t>
            </a:r>
            <a:r>
              <a:rPr lang="el-GR" sz="3200" dirty="0"/>
              <a:t>οποίο πιθανότατα προήλθε από τη σημιτική ρίζα </a:t>
            </a:r>
            <a:r>
              <a:rPr lang="el-GR" sz="3200" b="1" dirty="0" err="1"/>
              <a:t>naḥal</a:t>
            </a:r>
            <a:r>
              <a:rPr lang="el-GR" sz="3200" b="1" dirty="0"/>
              <a:t>, </a:t>
            </a:r>
            <a:r>
              <a:rPr lang="el-GR" sz="3200" dirty="0"/>
              <a:t>που </a:t>
            </a:r>
            <a:r>
              <a:rPr lang="el-GR" sz="3200" dirty="0" smtClean="0"/>
              <a:t>σημαίνει κοιλάδα </a:t>
            </a:r>
            <a:r>
              <a:rPr lang="el-GR" sz="3200" dirty="0"/>
              <a:t>ή κοιλάδα </a:t>
            </a:r>
            <a:r>
              <a:rPr lang="el-GR" sz="3200" dirty="0" smtClean="0"/>
              <a:t>ποταμού. 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56214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u="sng" dirty="0"/>
              <a:t>Βάση της οικονομίας η γεωργία.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l-GR" dirty="0" smtClean="0"/>
              <a:t>Η </a:t>
            </a:r>
            <a:r>
              <a:rPr lang="el-GR" dirty="0"/>
              <a:t>αγροτική οικονομία της χώρας ήταν  </a:t>
            </a:r>
            <a:r>
              <a:rPr lang="el-GR" b="1" dirty="0"/>
              <a:t>συστηματικά οργανωμένη υπό την επίβλεψη του κράτους – Φαραώ:  </a:t>
            </a:r>
            <a:r>
              <a:rPr lang="el-GR" dirty="0"/>
              <a:t>Βασιλικοί υπάλληλοι είχαν την επίβλεψη γεωργικών εργασιών και τη συγκέντρωση ποσοστού συγκομιδής.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0314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546088"/>
          </a:xfrm>
        </p:spPr>
        <p:txBody>
          <a:bodyPr>
            <a:normAutofit lnSpcReduction="10000"/>
          </a:bodyPr>
          <a:lstStyle/>
          <a:p>
            <a:r>
              <a:rPr lang="el-GR" dirty="0"/>
              <a:t>Σιτάρι και </a:t>
            </a:r>
            <a:r>
              <a:rPr lang="el-GR" b="1" dirty="0"/>
              <a:t>κριθάρι</a:t>
            </a:r>
            <a:r>
              <a:rPr lang="el-GR" dirty="0"/>
              <a:t>, </a:t>
            </a:r>
            <a:r>
              <a:rPr lang="el-GR" b="1" dirty="0"/>
              <a:t>λινάρι</a:t>
            </a:r>
            <a:r>
              <a:rPr lang="el-GR" dirty="0"/>
              <a:t>, </a:t>
            </a:r>
            <a:r>
              <a:rPr lang="el-GR" b="1" dirty="0"/>
              <a:t>οπωροφόρα δένδρα</a:t>
            </a:r>
            <a:r>
              <a:rPr lang="el-GR" dirty="0"/>
              <a:t> και </a:t>
            </a:r>
            <a:r>
              <a:rPr lang="el-GR" b="1" dirty="0"/>
              <a:t>κηπευτικά</a:t>
            </a:r>
            <a:r>
              <a:rPr lang="el-GR" dirty="0"/>
              <a:t>. Οι Αιγύπτιοι στις όχθες του Νείλου μάζευαν </a:t>
            </a:r>
            <a:r>
              <a:rPr lang="el-GR" b="1" dirty="0"/>
              <a:t>πάπυρους</a:t>
            </a:r>
            <a:r>
              <a:rPr lang="el-GR" dirty="0"/>
              <a:t> και </a:t>
            </a:r>
            <a:r>
              <a:rPr lang="el-GR" b="1" dirty="0"/>
              <a:t>λωτούς</a:t>
            </a:r>
            <a:r>
              <a:rPr lang="el-GR" dirty="0"/>
              <a:t>. </a:t>
            </a:r>
          </a:p>
          <a:p>
            <a:pPr marL="64008" indent="0">
              <a:buNone/>
            </a:pPr>
            <a:endParaRPr lang="el-GR" i="1" dirty="0" smtClean="0"/>
          </a:p>
          <a:p>
            <a:pPr marL="64008" indent="0">
              <a:buNone/>
            </a:pPr>
            <a:r>
              <a:rPr lang="el-GR" i="1" dirty="0" smtClean="0"/>
              <a:t>Οικογενειακή </a:t>
            </a:r>
            <a:r>
              <a:rPr lang="el-GR" i="1" dirty="0"/>
              <a:t>παραγωγή: μπίρα (από ζύμωση κριθαρένιου ψωμιού).</a:t>
            </a:r>
            <a:endParaRPr lang="el-GR" dirty="0"/>
          </a:p>
          <a:p>
            <a:pPr lvl="0"/>
            <a:endParaRPr lang="el-GR" dirty="0" smtClean="0"/>
          </a:p>
          <a:p>
            <a:pPr lvl="0"/>
            <a:endParaRPr lang="el-GR" dirty="0"/>
          </a:p>
          <a:p>
            <a:pPr lvl="0"/>
            <a:r>
              <a:rPr lang="el-GR" dirty="0" smtClean="0"/>
              <a:t>Κτηνοτροφία</a:t>
            </a:r>
            <a:r>
              <a:rPr lang="el-GR" dirty="0"/>
              <a:t>. </a:t>
            </a:r>
          </a:p>
          <a:p>
            <a:pPr lvl="0"/>
            <a:r>
              <a:rPr lang="el-GR" dirty="0"/>
              <a:t> Αλιεία.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38938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39552" y="260648"/>
            <a:ext cx="8229600" cy="6048672"/>
          </a:xfrm>
        </p:spPr>
        <p:txBody>
          <a:bodyPr>
            <a:normAutofit/>
          </a:bodyPr>
          <a:lstStyle/>
          <a:p>
            <a:r>
              <a:rPr lang="el-GR" dirty="0"/>
              <a:t>Ο </a:t>
            </a:r>
            <a:r>
              <a:rPr lang="el-GR" b="1" dirty="0"/>
              <a:t>λαός</a:t>
            </a:r>
            <a:r>
              <a:rPr lang="el-GR" dirty="0"/>
              <a:t> εργαζόταν επίσης στην </a:t>
            </a:r>
            <a:r>
              <a:rPr lang="el-GR" b="1" dirty="0"/>
              <a:t>ανοικοδόμηση</a:t>
            </a:r>
            <a:r>
              <a:rPr lang="el-GR" dirty="0"/>
              <a:t> μεγάλων έργων, ναών, ανακτόρων, ταφικών μνημείων. 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Υπήρχαν </a:t>
            </a:r>
            <a:r>
              <a:rPr lang="el-GR" b="1" dirty="0"/>
              <a:t>ειδικευμένοι τεχνίτες</a:t>
            </a:r>
            <a:r>
              <a:rPr lang="el-GR" dirty="0"/>
              <a:t>: μεταλλουργοί, ξυλουργοί, κεραμοποιοί, ναυπηγοί κ.ά.  σε ιδιωτικά εργαστήρια, οι </a:t>
            </a:r>
            <a:r>
              <a:rPr lang="el-GR" u="sng" dirty="0"/>
              <a:t>περισσότεροι όμως και οι καλύτεροι </a:t>
            </a:r>
            <a:r>
              <a:rPr lang="el-GR" dirty="0"/>
              <a:t>εργάζονταν στα ανακτορικά εργαστήρια </a:t>
            </a:r>
            <a:r>
              <a:rPr lang="el-G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(βιοτεχνία και εμπόρια ήταν ελεγχόμενα από το φαραώ.)</a:t>
            </a:r>
          </a:p>
          <a:p>
            <a:endParaRPr lang="el-GR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319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14288"/>
            <a:ext cx="975360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476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4008" indent="0">
              <a:buNone/>
            </a:pPr>
            <a:r>
              <a:rPr lang="el-GR" dirty="0"/>
              <a:t>Στην αρχαία Αίγυπτο άλειφαν με μέλι τους δούλους που υπηρετούσαν τον Φαραώ, για να κολλάνε πάνω τους οι μύγες και να μην ενοχλούν το βασιλιά! </a:t>
            </a:r>
            <a:br>
              <a:rPr lang="el-GR" dirty="0"/>
            </a:b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9819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Διάγραμμα 3"/>
          <p:cNvGraphicFramePr/>
          <p:nvPr>
            <p:extLst>
              <p:ext uri="{D42A27DB-BD31-4B8C-83A1-F6EECF244321}">
                <p14:modId xmlns:p14="http://schemas.microsoft.com/office/powerpoint/2010/main" val="2609237942"/>
              </p:ext>
            </p:extLst>
          </p:nvPr>
        </p:nvGraphicFramePr>
        <p:xfrm>
          <a:off x="-4572000" y="-1711325"/>
          <a:ext cx="18288000" cy="1028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9888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1" y="908720"/>
            <a:ext cx="9156170" cy="515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642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Σε κάποιες περιόδους, όταν ο αφέντης που υπηρετούσαν έφευγε από τη ζωή, τελείωνε και η ζωή των δούλων και μάλιστα με τον πιο αργό και βασανιστικό θάνατο. Τους έθαβαν ζωντανούς, μαζί με τα </a:t>
            </a:r>
            <a:r>
              <a:rPr lang="el-GR" dirty="0" smtClean="0"/>
              <a:t>κατοικίδια και τις παλλακίδες τους.</a:t>
            </a:r>
            <a:endParaRPr lang="el-GR" dirty="0"/>
          </a:p>
          <a:p>
            <a:endParaRPr lang="el-GR" dirty="0"/>
          </a:p>
          <a:p>
            <a:pPr marL="64008" indent="0">
              <a:buNone/>
            </a:pPr>
            <a:r>
              <a:rPr lang="el-GR" sz="1600" dirty="0"/>
              <a:t>Διαβάστε όλο το άρθρο: http://www.mixanitouxronou.gr/stin-archea-egipto-alifan-me-meli-tous-doulous-pou-ipiretousan-ton-farao-gia-na-kollane-pano-tous-i-miges/</a:t>
            </a:r>
          </a:p>
        </p:txBody>
      </p:sp>
    </p:spTree>
    <p:extLst>
      <p:ext uri="{BB962C8B-B14F-4D97-AF65-F5344CB8AC3E}">
        <p14:creationId xmlns:p14="http://schemas.microsoft.com/office/powerpoint/2010/main" val="4257003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87" y="1200808"/>
            <a:ext cx="8704201" cy="41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907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Η παροχή υπηρεσιών</a:t>
            </a:r>
            <a:r>
              <a:rPr lang="el-GR" dirty="0"/>
              <a:t/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92500" lnSpcReduction="10000"/>
          </a:bodyPr>
          <a:lstStyle/>
          <a:p>
            <a:pPr marL="64008" indent="0">
              <a:buNone/>
            </a:pPr>
            <a:r>
              <a:rPr lang="el-GR" dirty="0" smtClean="0"/>
              <a:t>Η </a:t>
            </a:r>
            <a:r>
              <a:rPr lang="el-GR" dirty="0"/>
              <a:t>διοίκηση είχε ανάγκη από μορφωμένους πολίτες και με ειδικές γνώσεις: </a:t>
            </a:r>
            <a:endParaRPr lang="el-GR" dirty="0" smtClean="0"/>
          </a:p>
          <a:p>
            <a:pPr marL="64008" indent="0">
              <a:buNone/>
            </a:pPr>
            <a:endParaRPr lang="el-GR" dirty="0"/>
          </a:p>
          <a:p>
            <a:pPr lvl="0"/>
            <a:r>
              <a:rPr lang="el-GR" dirty="0"/>
              <a:t>οι </a:t>
            </a:r>
            <a:r>
              <a:rPr lang="el-GR" b="1" dirty="0"/>
              <a:t>ιερείς</a:t>
            </a:r>
            <a:r>
              <a:rPr lang="el-GR" dirty="0"/>
              <a:t> για την κάλυψη των αναγκών ενός θεοκρατικού κράτους, </a:t>
            </a:r>
            <a:endParaRPr lang="el-GR" dirty="0" smtClean="0"/>
          </a:p>
          <a:p>
            <a:pPr lvl="0"/>
            <a:endParaRPr lang="el-GR" dirty="0"/>
          </a:p>
          <a:p>
            <a:pPr lvl="0"/>
            <a:r>
              <a:rPr lang="el-GR" dirty="0"/>
              <a:t>οι </a:t>
            </a:r>
            <a:r>
              <a:rPr lang="el-GR" b="1" dirty="0"/>
              <a:t>γραφείς</a:t>
            </a:r>
            <a:r>
              <a:rPr lang="el-GR" dirty="0"/>
              <a:t>, που γνώριζαν τη δύσκολη ιερογλυφική γραφή για τη λειτουργία της κρατικής μηχανής </a:t>
            </a:r>
            <a:endParaRPr lang="el-GR" dirty="0" smtClean="0"/>
          </a:p>
          <a:p>
            <a:pPr lvl="0"/>
            <a:endParaRPr lang="el-GR" dirty="0"/>
          </a:p>
          <a:p>
            <a:pPr lvl="0"/>
            <a:r>
              <a:rPr lang="el-GR" dirty="0"/>
              <a:t>και οι </a:t>
            </a:r>
            <a:r>
              <a:rPr lang="el-GR" b="1" dirty="0"/>
              <a:t>επαγγελματίες στρατιωτικοί</a:t>
            </a:r>
            <a:r>
              <a:rPr lang="el-GR" dirty="0"/>
              <a:t> για τη διατήρηση και την ανάπτυξη της αυτοκρατορίας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00094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Κοινωνική οργάνωση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91609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/>
          </p:cNvPicPr>
          <p:nvPr>
            <p:ph idx="1"/>
          </p:nvPr>
        </p:nvPicPr>
        <p:blipFill rotWithShape="1">
          <a:blip r:embed="rId2"/>
          <a:srcRect l="7950" t="12975" r="4239"/>
          <a:stretch/>
        </p:blipFill>
        <p:spPr bwMode="auto">
          <a:xfrm>
            <a:off x="0" y="0"/>
            <a:ext cx="9143999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51520" y="651337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200" i="1" dirty="0">
                <a:solidFill>
                  <a:schemeClr val="bg2"/>
                </a:solidFill>
              </a:rPr>
              <a:t>Πηγή: Σχεδιαγράμματα Ιστορίας </a:t>
            </a:r>
            <a:r>
              <a:rPr lang="el-GR" sz="1200" i="1" dirty="0" err="1">
                <a:solidFill>
                  <a:schemeClr val="bg2"/>
                </a:solidFill>
              </a:rPr>
              <a:t>Α΄Λυκείου</a:t>
            </a:r>
            <a:r>
              <a:rPr lang="el-GR" sz="1200" i="1" dirty="0">
                <a:solidFill>
                  <a:schemeClr val="bg2"/>
                </a:solidFill>
              </a:rPr>
              <a:t>, Γεωργίου Τίνα</a:t>
            </a:r>
            <a:endParaRPr lang="el-GR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7787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ΠΟΛΙΤΙΚΗ ΟΡΓΑΝΩΣΗ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  <a:p>
            <a:r>
              <a:rPr lang="el-GR" dirty="0"/>
              <a:t>Η οργάνωση του κράτους είχε χαρακτήρα </a:t>
            </a:r>
            <a:r>
              <a:rPr lang="el-GR" b="1" u="sng" dirty="0">
                <a:solidFill>
                  <a:schemeClr val="accent3">
                    <a:lumMod val="60000"/>
                    <a:lumOff val="40000"/>
                  </a:schemeClr>
                </a:solidFill>
                <a:hlinkClick r:id="rId2" tooltip="θεοκρατικό καθεστώς"/>
              </a:rPr>
              <a:t>θεοκρατικό</a:t>
            </a:r>
            <a:r>
              <a:rPr lang="el-GR" b="1" dirty="0" smtClean="0"/>
              <a:t>,</a:t>
            </a:r>
          </a:p>
          <a:p>
            <a:pPr marL="64008" indent="0">
              <a:buNone/>
            </a:pPr>
            <a:r>
              <a:rPr lang="el-GR" dirty="0" smtClean="0"/>
              <a:t> </a:t>
            </a:r>
            <a:r>
              <a:rPr lang="el-GR" dirty="0"/>
              <a:t>βασιζόταν στην ιδέα της θεοποίησης του φαραώ. 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8393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l-GR" dirty="0"/>
              <a:t>Με το όνομα </a:t>
            </a:r>
            <a:r>
              <a:rPr lang="el-GR" b="1" dirty="0"/>
              <a:t>Φαραώ</a:t>
            </a:r>
            <a:r>
              <a:rPr lang="el-GR" dirty="0"/>
              <a:t>, εκ της αρχαίας αιγυπτιακής λέξης </a:t>
            </a:r>
            <a:endParaRPr lang="el-GR" dirty="0" smtClean="0"/>
          </a:p>
          <a:p>
            <a:pPr marL="64008" indent="0">
              <a:buNone/>
            </a:pPr>
            <a:r>
              <a:rPr lang="el-GR" i="1" dirty="0" smtClean="0"/>
              <a:t>                  </a:t>
            </a:r>
            <a:r>
              <a:rPr lang="el-GR" sz="3600" b="1" i="1" dirty="0" err="1" smtClean="0"/>
              <a:t>φερ</a:t>
            </a:r>
            <a:r>
              <a:rPr lang="el-GR" sz="3600" b="1" i="1" dirty="0" smtClean="0"/>
              <a:t>-</a:t>
            </a:r>
            <a:r>
              <a:rPr lang="el-GR" sz="3600" b="1" i="1" dirty="0" err="1" smtClean="0"/>
              <a:t>άα</a:t>
            </a:r>
            <a:r>
              <a:rPr lang="el-GR" sz="3600" b="1" dirty="0"/>
              <a:t> ή </a:t>
            </a:r>
            <a:r>
              <a:rPr lang="el-GR" sz="3600" b="1" i="1" dirty="0" err="1"/>
              <a:t>περ</a:t>
            </a:r>
            <a:r>
              <a:rPr lang="el-GR" sz="3600" b="1" i="1" dirty="0"/>
              <a:t>-</a:t>
            </a:r>
            <a:r>
              <a:rPr lang="el-GR" sz="3600" b="1" i="1" dirty="0" err="1"/>
              <a:t>άα</a:t>
            </a:r>
            <a:r>
              <a:rPr lang="el-GR" dirty="0" smtClean="0"/>
              <a:t>,</a:t>
            </a:r>
          </a:p>
          <a:p>
            <a:pPr marL="64008" indent="0">
              <a:buNone/>
            </a:pPr>
            <a:r>
              <a:rPr lang="el-GR" dirty="0" smtClean="0"/>
              <a:t> </a:t>
            </a:r>
            <a:r>
              <a:rPr lang="el-GR" dirty="0"/>
              <a:t>η οποία σημαίνει </a:t>
            </a:r>
            <a:r>
              <a:rPr lang="el-GR" b="1" i="1" dirty="0"/>
              <a:t>ανάκτορο</a:t>
            </a:r>
            <a:r>
              <a:rPr lang="el-GR" dirty="0"/>
              <a:t> </a:t>
            </a:r>
            <a:r>
              <a:rPr lang="el-GR" dirty="0" smtClean="0"/>
              <a:t>φέρονται οι αρχαίοι ηγεμόνες της Αιγύπτου, συνολικά </a:t>
            </a:r>
            <a:r>
              <a:rPr lang="el-GR" sz="3600" b="1" dirty="0"/>
              <a:t>232</a:t>
            </a:r>
            <a:r>
              <a:rPr lang="el-GR" sz="3600" dirty="0"/>
              <a:t> </a:t>
            </a:r>
            <a:r>
              <a:rPr lang="el-GR" dirty="0"/>
              <a:t>τον αριθμό.</a:t>
            </a:r>
          </a:p>
        </p:txBody>
      </p:sp>
    </p:spTree>
    <p:extLst>
      <p:ext uri="{BB962C8B-B14F-4D97-AF65-F5344CB8AC3E}">
        <p14:creationId xmlns:p14="http://schemas.microsoft.com/office/powerpoint/2010/main" val="17618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9121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6370929" y="5661248"/>
            <a:ext cx="27882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https://el.wikipedia.org/wiki/%CE%9A%CE%B1%CF%84%CE%AC%CF%81%CE%B1_%CF%84%CF%89%CE%BD_%CE%A6%CE%B1%CF%81%CE%B1%CF%8E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33234259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762112"/>
          </a:xfrm>
        </p:spPr>
        <p:txBody>
          <a:bodyPr/>
          <a:lstStyle/>
          <a:p>
            <a:r>
              <a:rPr lang="el-GR" dirty="0"/>
              <a:t>Ο Φαραώ ταυτιζόταν με τον θεό </a:t>
            </a:r>
            <a:r>
              <a:rPr lang="el-GR" dirty="0" err="1"/>
              <a:t>Ώρο</a:t>
            </a:r>
            <a:r>
              <a:rPr lang="el-GR" dirty="0"/>
              <a:t> (ή και με τον θεό Ρα</a:t>
            </a:r>
            <a:r>
              <a:rPr lang="el-GR" dirty="0" smtClean="0"/>
              <a:t>),</a:t>
            </a:r>
          </a:p>
          <a:p>
            <a:pPr marL="64008" indent="0">
              <a:buNone/>
            </a:pPr>
            <a:r>
              <a:rPr lang="el-GR" dirty="0" smtClean="0"/>
              <a:t> </a:t>
            </a:r>
            <a:r>
              <a:rPr lang="el-GR" dirty="0"/>
              <a:t>καθώς ο </a:t>
            </a:r>
            <a:r>
              <a:rPr lang="el-GR" dirty="0" err="1"/>
              <a:t>Ώρος</a:t>
            </a:r>
            <a:r>
              <a:rPr lang="el-GR" dirty="0"/>
              <a:t> ήταν θεός του ουρανού και βασιλιάς</a:t>
            </a:r>
            <a:r>
              <a:rPr lang="el-GR" dirty="0" smtClean="0"/>
              <a:t>,</a:t>
            </a:r>
          </a:p>
          <a:p>
            <a:pPr marL="64008" indent="0">
              <a:buNone/>
            </a:pPr>
            <a:r>
              <a:rPr lang="el-GR" dirty="0" smtClean="0"/>
              <a:t>ενώ </a:t>
            </a:r>
            <a:r>
              <a:rPr lang="el-GR" dirty="0"/>
              <a:t>ο Ρα ήταν θεός-ήλιος</a:t>
            </a:r>
            <a:r>
              <a:rPr lang="el-GR" dirty="0" smtClean="0"/>
              <a:t>,</a:t>
            </a:r>
          </a:p>
          <a:p>
            <a:pPr marL="64008" indent="0">
              <a:buNone/>
            </a:pPr>
            <a:endParaRPr lang="el-GR" dirty="0" smtClean="0"/>
          </a:p>
          <a:p>
            <a:pPr marL="64008" indent="0">
              <a:buNone/>
            </a:pPr>
            <a:r>
              <a:rPr lang="el-GR" dirty="0" smtClean="0"/>
              <a:t> </a:t>
            </a:r>
            <a:r>
              <a:rPr lang="el-GR" dirty="0"/>
              <a:t>ιδέες που αντικατόπτριζαν την θεϊκή φύση του Φαραώ και την εξουσία του, σύμφωνα με την αρχαία αιγυπτιακή θρησκεία. </a:t>
            </a:r>
          </a:p>
        </p:txBody>
      </p:sp>
    </p:spTree>
    <p:extLst>
      <p:ext uri="{BB962C8B-B14F-4D97-AF65-F5344CB8AC3E}">
        <p14:creationId xmlns:p14="http://schemas.microsoft.com/office/powerpoint/2010/main" val="38793322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3304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3174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86048"/>
          </a:xfrm>
        </p:spPr>
        <p:txBody>
          <a:bodyPr>
            <a:normAutofit/>
          </a:bodyPr>
          <a:lstStyle/>
          <a:p>
            <a:r>
              <a:rPr lang="el-GR" b="1" dirty="0"/>
              <a:t>Ως γιος του </a:t>
            </a:r>
            <a:r>
              <a:rPr lang="el-GR" b="1" dirty="0" err="1"/>
              <a:t>Ώρου</a:t>
            </a:r>
            <a:r>
              <a:rPr lang="el-GR" b="1" dirty="0"/>
              <a:t>:</a:t>
            </a:r>
            <a:r>
              <a:rPr lang="el-GR" dirty="0"/>
              <a:t> </a:t>
            </a:r>
          </a:p>
          <a:p>
            <a:pPr marL="64008" indent="0" fontAlgn="ctr">
              <a:buNone/>
            </a:pPr>
            <a:endParaRPr lang="el-GR" dirty="0" smtClean="0"/>
          </a:p>
          <a:p>
            <a:pPr marL="64008" indent="0" fontAlgn="ctr">
              <a:buNone/>
            </a:pPr>
            <a:r>
              <a:rPr lang="el-GR" dirty="0" smtClean="0"/>
              <a:t>Ο </a:t>
            </a:r>
            <a:r>
              <a:rPr lang="el-GR" dirty="0"/>
              <a:t>Φαραώ θεωρούνταν ο ζωντανός </a:t>
            </a:r>
            <a:r>
              <a:rPr lang="el-GR" dirty="0" err="1"/>
              <a:t>Ώρος</a:t>
            </a:r>
            <a:r>
              <a:rPr lang="el-GR" dirty="0"/>
              <a:t> στη Γη, προσωποποίηση του θεού με </a:t>
            </a:r>
            <a:r>
              <a:rPr lang="el-GR" b="1" dirty="0"/>
              <a:t>κεφαλή γερακιού.</a:t>
            </a:r>
            <a:r>
              <a:rPr lang="el-GR" dirty="0"/>
              <a:t> </a:t>
            </a:r>
            <a:endParaRPr lang="el-GR" dirty="0" smtClean="0"/>
          </a:p>
          <a:p>
            <a:pPr marL="64008" indent="0" fontAlgn="ctr">
              <a:buNone/>
            </a:pPr>
            <a:endParaRPr lang="el-GR" dirty="0" smtClean="0"/>
          </a:p>
          <a:p>
            <a:pPr marL="64008" indent="0" fontAlgn="ctr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13843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72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7164288" y="5149840"/>
            <a:ext cx="147565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https://el.wikipedia.org/wiki/%CE%91%CE%B9%CE%B3%CF%85%CF%80%CF%84%CE%B9%CE%B1%CE%BA%CE%AE_%CE%BC%CF%85%CE%B8%CE%BF%CE%BB%CE%BF%CE%B3%CE%AF%CE%B1</a:t>
            </a:r>
            <a:endParaRPr lang="el-GR" sz="1050" dirty="0"/>
          </a:p>
        </p:txBody>
      </p:sp>
    </p:spTree>
    <p:extLst>
      <p:ext uri="{BB962C8B-B14F-4D97-AF65-F5344CB8AC3E}">
        <p14:creationId xmlns:p14="http://schemas.microsoft.com/office/powerpoint/2010/main" val="3665673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43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399032"/>
          </a:xfrm>
        </p:spPr>
        <p:txBody>
          <a:bodyPr/>
          <a:lstStyle/>
          <a:p>
            <a:r>
              <a:rPr lang="el-G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Η Αίγυπτος</a:t>
            </a:r>
          </a:p>
        </p:txBody>
      </p:sp>
    </p:spTree>
    <p:extLst>
      <p:ext uri="{BB962C8B-B14F-4D97-AF65-F5344CB8AC3E}">
        <p14:creationId xmlns:p14="http://schemas.microsoft.com/office/powerpoint/2010/main" val="1349761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effectLst/>
              </a:rPr>
              <a:t>2.1. Η χώρα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b="1" dirty="0"/>
              <a:t>Αίγυπτος</a:t>
            </a:r>
            <a:r>
              <a:rPr lang="el-GR" dirty="0"/>
              <a:t> = το βορειοανατολικό τμήμα της Αφρικής, το οποίο διαρρέει  ο  ποταμός </a:t>
            </a:r>
            <a:r>
              <a:rPr lang="el-GR" b="1" dirty="0"/>
              <a:t>Νείλος</a:t>
            </a:r>
            <a:r>
              <a:rPr lang="el-GR" i="1" dirty="0"/>
              <a:t>.    </a:t>
            </a:r>
            <a:endParaRPr lang="el-GR" i="1" dirty="0" smtClean="0"/>
          </a:p>
          <a:p>
            <a:endParaRPr lang="el-GR" i="1" dirty="0"/>
          </a:p>
          <a:p>
            <a:r>
              <a:rPr lang="el-GR" i="1" dirty="0" smtClean="0"/>
              <a:t>Το </a:t>
            </a:r>
            <a:r>
              <a:rPr lang="el-GR" i="1" dirty="0"/>
              <a:t>ποτάμι αυτό έκανε τη γη γόνιμη, επειδή κατά της διάρκεια του  καλοκαιριού πλημμύριζε και μετά την απομάκρυνση των νερών άφηνε ένα στρώμα  λάσπης που έκανε τη γη εύφορη. 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7519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978136"/>
          </a:xfrm>
        </p:spPr>
        <p:txBody>
          <a:bodyPr/>
          <a:lstStyle/>
          <a:p>
            <a:r>
              <a:rPr lang="el-GR" dirty="0"/>
              <a:t> Η χώρα γεωγραφικά ήταν χωρισμένη σε </a:t>
            </a:r>
            <a:r>
              <a:rPr lang="el-GR" b="1" dirty="0"/>
              <a:t>2  </a:t>
            </a:r>
            <a:r>
              <a:rPr lang="el-GR" dirty="0"/>
              <a:t>τμήματα: </a:t>
            </a:r>
          </a:p>
          <a:p>
            <a:pPr marL="64008" lvl="0" indent="0">
              <a:buNone/>
            </a:pPr>
            <a:endParaRPr lang="el-GR" b="1" dirty="0" smtClean="0"/>
          </a:p>
          <a:p>
            <a:pPr marL="64008" lvl="0" indent="0">
              <a:buNone/>
            </a:pPr>
            <a:endParaRPr lang="el-GR" b="1" dirty="0"/>
          </a:p>
          <a:p>
            <a:pPr marL="64008" lvl="0" indent="0">
              <a:buNone/>
            </a:pPr>
            <a:r>
              <a:rPr lang="el-GR" b="1" dirty="0" smtClean="0"/>
              <a:t>Άνω Αίγυπτος               Κάτω </a:t>
            </a:r>
            <a:r>
              <a:rPr lang="el-GR" b="1" dirty="0"/>
              <a:t>Αίγυπτος:</a:t>
            </a:r>
            <a:endParaRPr lang="el-GR" dirty="0"/>
          </a:p>
          <a:p>
            <a:pPr marL="64008" indent="0">
              <a:buNone/>
            </a:pPr>
            <a:r>
              <a:rPr lang="el-GR" dirty="0"/>
              <a:t>περιλαμβάνει </a:t>
            </a:r>
            <a:r>
              <a:rPr lang="el-GR" dirty="0" smtClean="0"/>
              <a:t>τις                 </a:t>
            </a:r>
            <a:r>
              <a:rPr lang="el-GR" dirty="0"/>
              <a:t>περιλαμβάνει τις </a:t>
            </a:r>
            <a:r>
              <a:rPr lang="el-GR" dirty="0" smtClean="0"/>
              <a:t>         </a:t>
            </a:r>
          </a:p>
          <a:p>
            <a:pPr marL="64008" indent="0">
              <a:buNone/>
            </a:pPr>
            <a:r>
              <a:rPr lang="el-GR" dirty="0"/>
              <a:t>νότιες και </a:t>
            </a:r>
            <a:r>
              <a:rPr lang="el-GR" dirty="0" smtClean="0"/>
              <a:t>                                βόρειες   </a:t>
            </a:r>
            <a:r>
              <a:rPr lang="el-GR" dirty="0"/>
              <a:t>ορεινές </a:t>
            </a:r>
            <a:r>
              <a:rPr lang="el-GR" dirty="0" smtClean="0"/>
              <a:t>περιοχές                        </a:t>
            </a:r>
            <a:r>
              <a:rPr lang="el-GR" dirty="0" err="1" smtClean="0"/>
              <a:t>περιοχές</a:t>
            </a:r>
            <a:r>
              <a:rPr lang="el-GR" dirty="0" smtClean="0"/>
              <a:t>                            </a:t>
            </a:r>
            <a:endParaRPr lang="el-GR" dirty="0"/>
          </a:p>
          <a:p>
            <a:pPr marL="64008" indent="0">
              <a:buNone/>
            </a:pPr>
            <a:r>
              <a:rPr lang="el-GR" dirty="0" smtClean="0"/>
              <a:t>.                                    με </a:t>
            </a:r>
            <a:r>
              <a:rPr lang="el-GR" dirty="0"/>
              <a:t>το Δέλτα του Νείλου</a:t>
            </a:r>
          </a:p>
        </p:txBody>
      </p:sp>
    </p:spTree>
    <p:extLst>
      <p:ext uri="{BB962C8B-B14F-4D97-AF65-F5344CB8AC3E}">
        <p14:creationId xmlns:p14="http://schemas.microsoft.com/office/powerpoint/2010/main" val="2259813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13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1479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3356992"/>
            <a:ext cx="8229600" cy="1399032"/>
          </a:xfrm>
        </p:spPr>
        <p:txBody>
          <a:bodyPr/>
          <a:lstStyle/>
          <a:p>
            <a:r>
              <a:rPr lang="el-GR" b="1" dirty="0">
                <a:effectLst/>
              </a:rPr>
              <a:t>2.2. Οικονομική, κοινωνική και πολιτική </a:t>
            </a:r>
            <a:r>
              <a:rPr lang="el-GR" b="1" dirty="0" smtClean="0">
                <a:effectLst/>
              </a:rPr>
              <a:t>οργάνωση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5561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Ζωντάνια">
  <a:themeElements>
    <a:clrScheme name="Σύνθετο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Ζωντάνια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Ζωντάνι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147</TotalTime>
  <Words>532</Words>
  <Application>Microsoft Office PowerPoint</Application>
  <PresentationFormat>Προβολή στην οθόνη (4:3)</PresentationFormat>
  <Paragraphs>65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Ζωντάνια</vt:lpstr>
      <vt:lpstr>Μάθημα 1ο</vt:lpstr>
      <vt:lpstr>Παρουσίαση του PowerPoint</vt:lpstr>
      <vt:lpstr>Παρουσίαση του PowerPoint</vt:lpstr>
      <vt:lpstr>Παρουσίαση του PowerPoint</vt:lpstr>
      <vt:lpstr>Η Αίγυπτος</vt:lpstr>
      <vt:lpstr>2.1. Η χώρα </vt:lpstr>
      <vt:lpstr>Παρουσίαση του PowerPoint</vt:lpstr>
      <vt:lpstr>Παρουσίαση του PowerPoint</vt:lpstr>
      <vt:lpstr>2.2. Οικονομική, κοινωνική και πολιτική οργάνωση</vt:lpstr>
      <vt:lpstr>Η ΟΙΚΟΝΟΜΙΑ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Βάση της οικονομίας η γεωργία.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παροχή υπηρεσιών </vt:lpstr>
      <vt:lpstr>Κοινωνική οργάνωση</vt:lpstr>
      <vt:lpstr>Παρουσίαση του PowerPoint</vt:lpstr>
      <vt:lpstr>ΠΟΛΙΤΙΚΗ ΟΡΓΑΝΩΣΗ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Μάθημα 1ο</dc:title>
  <dc:creator>Stella L.</dc:creator>
  <cp:lastModifiedBy>StellaL</cp:lastModifiedBy>
  <cp:revision>8</cp:revision>
  <dcterms:created xsi:type="dcterms:W3CDTF">2025-09-17T14:57:46Z</dcterms:created>
  <dcterms:modified xsi:type="dcterms:W3CDTF">2025-09-17T17:39:57Z</dcterms:modified>
</cp:coreProperties>
</file>