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61" r:id="rId3"/>
    <p:sldId id="262" r:id="rId4"/>
    <p:sldId id="258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DE34A-8570-133D-8358-B0853297CADC}" v="39" dt="2021-01-04T22:13:56.903"/>
    <p1510:client id="{3B092705-7F8F-8807-C52A-032C1DE17AB6}" v="133" dt="2021-01-04T22:00:00.909"/>
    <p1510:client id="{79D576A3-95C0-4838-97B7-1F974B6F2E49}" v="421" dt="2021-01-04T23:30:53.004"/>
    <p1510:client id="{C9ED1263-77EF-45FB-8CE0-FB869446E526}" v="706" dt="2021-01-04T21:39:52.7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901785-230D-4C4D-A087-8D764778129A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F9394EC-4367-4CF2-801A-36CEA29D6752}">
      <dgm:prSet/>
      <dgm:spPr/>
      <dgm:t>
        <a:bodyPr/>
        <a:lstStyle/>
        <a:p>
          <a:pPr algn="ctr"/>
          <a:r>
            <a:rPr lang="en-US" dirty="0" err="1"/>
            <a:t>Κάνω</a:t>
          </a:r>
          <a:r>
            <a:rPr lang="en-US" dirty="0"/>
            <a:t> τ</a:t>
          </a:r>
          <a:r>
            <a:rPr lang="el-GR" dirty="0" err="1"/>
            <a:t>ις</a:t>
          </a:r>
          <a:r>
            <a:rPr lang="el-GR" dirty="0"/>
            <a:t> </a:t>
          </a:r>
          <a:r>
            <a:rPr lang="en-US" dirty="0"/>
            <a:t> </a:t>
          </a:r>
          <a:r>
            <a:rPr lang="en-US" dirty="0" err="1">
              <a:latin typeface="Avenir Next LT Pro"/>
            </a:rPr>
            <a:t>ερ</a:t>
          </a:r>
          <a:r>
            <a:rPr lang="el-GR" dirty="0" err="1">
              <a:latin typeface="Avenir Next LT Pro"/>
            </a:rPr>
            <a:t>ωτήσεις</a:t>
          </a:r>
          <a:r>
            <a:rPr lang="en-US" dirty="0">
              <a:latin typeface="Avenir Next LT Pro"/>
            </a:rPr>
            <a:t>:</a:t>
          </a:r>
          <a:r>
            <a:rPr lang="en-US" dirty="0"/>
            <a:t> </a:t>
          </a:r>
          <a:r>
            <a:rPr lang="el-GR" dirty="0"/>
            <a:t>   </a:t>
          </a:r>
          <a:r>
            <a:rPr lang="en-US" dirty="0" err="1"/>
            <a:t>Τι</a:t>
          </a:r>
          <a:r>
            <a:rPr lang="en-US" dirty="0"/>
            <a:t>; Was ? </a:t>
          </a:r>
        </a:p>
      </dgm:t>
    </dgm:pt>
    <dgm:pt modelId="{764372FD-B76E-4D14-B06D-E51A3BDDBA3F}" type="parTrans" cxnId="{30CF5F3C-4973-4E04-B0EB-BF7CB0CA4BC9}">
      <dgm:prSet/>
      <dgm:spPr/>
      <dgm:t>
        <a:bodyPr/>
        <a:lstStyle/>
        <a:p>
          <a:endParaRPr lang="en-US"/>
        </a:p>
      </dgm:t>
    </dgm:pt>
    <dgm:pt modelId="{F6E92528-2345-42D6-A921-BC32DE79A8C0}" type="sibTrans" cxnId="{30CF5F3C-4973-4E04-B0EB-BF7CB0CA4BC9}">
      <dgm:prSet/>
      <dgm:spPr/>
      <dgm:t>
        <a:bodyPr/>
        <a:lstStyle/>
        <a:p>
          <a:endParaRPr lang="en-US"/>
        </a:p>
      </dgm:t>
    </dgm:pt>
    <dgm:pt modelId="{3A6427D4-03B0-4E90-ADCD-A916E446D39E}">
      <dgm:prSet/>
      <dgm:spPr/>
      <dgm:t>
        <a:bodyPr/>
        <a:lstStyle/>
        <a:p>
          <a:r>
            <a:rPr lang="en-US" dirty="0" err="1"/>
            <a:t>Ποιον</a:t>
          </a:r>
          <a:r>
            <a:rPr lang="en-US" dirty="0"/>
            <a:t>; </a:t>
          </a:r>
          <a:r>
            <a:rPr lang="en-US" dirty="0" err="1"/>
            <a:t>Ποι</a:t>
          </a:r>
          <a:r>
            <a:rPr lang="en-US" dirty="0"/>
            <a:t>α; </a:t>
          </a:r>
          <a:r>
            <a:rPr lang="en-US" dirty="0" err="1"/>
            <a:t>Ποιο</a:t>
          </a:r>
          <a:r>
            <a:rPr lang="en-US" dirty="0"/>
            <a:t>; </a:t>
          </a:r>
          <a:r>
            <a:rPr lang="en-US" dirty="0" err="1"/>
            <a:t>Ποιους</a:t>
          </a:r>
          <a:r>
            <a:rPr lang="en-US" dirty="0"/>
            <a:t>; </a:t>
          </a:r>
          <a:r>
            <a:rPr lang="en-US" dirty="0" err="1"/>
            <a:t>Ποιες</a:t>
          </a:r>
          <a:r>
            <a:rPr lang="en-US" dirty="0"/>
            <a:t>; Wen? </a:t>
          </a:r>
        </a:p>
      </dgm:t>
    </dgm:pt>
    <dgm:pt modelId="{50D07AFE-B59E-414E-B9E4-8858DAE0FAB6}" type="parTrans" cxnId="{85CC15B9-C9FC-42AF-9D5C-69EE885593AE}">
      <dgm:prSet/>
      <dgm:spPr/>
      <dgm:t>
        <a:bodyPr/>
        <a:lstStyle/>
        <a:p>
          <a:endParaRPr lang="en-US"/>
        </a:p>
      </dgm:t>
    </dgm:pt>
    <dgm:pt modelId="{2B913907-2D0D-4C7B-B244-340550FA11F5}" type="sibTrans" cxnId="{85CC15B9-C9FC-42AF-9D5C-69EE885593AE}">
      <dgm:prSet/>
      <dgm:spPr/>
      <dgm:t>
        <a:bodyPr/>
        <a:lstStyle/>
        <a:p>
          <a:endParaRPr lang="en-US"/>
        </a:p>
      </dgm:t>
    </dgm:pt>
    <dgm:pt modelId="{F87E9EF8-CDA8-4607-AEDF-1F791D905E09}" type="pres">
      <dgm:prSet presAssocID="{A2901785-230D-4C4D-A087-8D764778129A}" presName="linear" presStyleCnt="0">
        <dgm:presLayoutVars>
          <dgm:animLvl val="lvl"/>
          <dgm:resizeHandles val="exact"/>
        </dgm:presLayoutVars>
      </dgm:prSet>
      <dgm:spPr/>
    </dgm:pt>
    <dgm:pt modelId="{06486DA0-96E1-4E95-B27D-BC92E652B11D}" type="pres">
      <dgm:prSet presAssocID="{3F9394EC-4367-4CF2-801A-36CEA29D675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4F2D9C8-8A43-4913-A774-25692BA35462}" type="pres">
      <dgm:prSet presAssocID="{F6E92528-2345-42D6-A921-BC32DE79A8C0}" presName="spacer" presStyleCnt="0"/>
      <dgm:spPr/>
    </dgm:pt>
    <dgm:pt modelId="{DBDE08BC-6B25-463C-B7F0-D864A1642330}" type="pres">
      <dgm:prSet presAssocID="{3A6427D4-03B0-4E90-ADCD-A916E446D39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5D8A709-B231-438C-A69F-3751790AF9CD}" type="presOf" srcId="{3A6427D4-03B0-4E90-ADCD-A916E446D39E}" destId="{DBDE08BC-6B25-463C-B7F0-D864A1642330}" srcOrd="0" destOrd="0" presId="urn:microsoft.com/office/officeart/2005/8/layout/vList2"/>
    <dgm:cxn modelId="{CEB63C2D-CD38-44C5-9EB5-6BFE35058AFD}" type="presOf" srcId="{3F9394EC-4367-4CF2-801A-36CEA29D6752}" destId="{06486DA0-96E1-4E95-B27D-BC92E652B11D}" srcOrd="0" destOrd="0" presId="urn:microsoft.com/office/officeart/2005/8/layout/vList2"/>
    <dgm:cxn modelId="{30CF5F3C-4973-4E04-B0EB-BF7CB0CA4BC9}" srcId="{A2901785-230D-4C4D-A087-8D764778129A}" destId="{3F9394EC-4367-4CF2-801A-36CEA29D6752}" srcOrd="0" destOrd="0" parTransId="{764372FD-B76E-4D14-B06D-E51A3BDDBA3F}" sibTransId="{F6E92528-2345-42D6-A921-BC32DE79A8C0}"/>
    <dgm:cxn modelId="{EB0795AB-5709-44F6-A8E4-614953239CD0}" type="presOf" srcId="{A2901785-230D-4C4D-A087-8D764778129A}" destId="{F87E9EF8-CDA8-4607-AEDF-1F791D905E09}" srcOrd="0" destOrd="0" presId="urn:microsoft.com/office/officeart/2005/8/layout/vList2"/>
    <dgm:cxn modelId="{85CC15B9-C9FC-42AF-9D5C-69EE885593AE}" srcId="{A2901785-230D-4C4D-A087-8D764778129A}" destId="{3A6427D4-03B0-4E90-ADCD-A916E446D39E}" srcOrd="1" destOrd="0" parTransId="{50D07AFE-B59E-414E-B9E4-8858DAE0FAB6}" sibTransId="{2B913907-2D0D-4C7B-B244-340550FA11F5}"/>
    <dgm:cxn modelId="{4FAA3A49-7AC0-437D-BB96-DBC3560E08C8}" type="presParOf" srcId="{F87E9EF8-CDA8-4607-AEDF-1F791D905E09}" destId="{06486DA0-96E1-4E95-B27D-BC92E652B11D}" srcOrd="0" destOrd="0" presId="urn:microsoft.com/office/officeart/2005/8/layout/vList2"/>
    <dgm:cxn modelId="{7942B923-32BB-4311-91A9-AC61E2BA8C40}" type="presParOf" srcId="{F87E9EF8-CDA8-4607-AEDF-1F791D905E09}" destId="{54F2D9C8-8A43-4913-A774-25692BA35462}" srcOrd="1" destOrd="0" presId="urn:microsoft.com/office/officeart/2005/8/layout/vList2"/>
    <dgm:cxn modelId="{47027D41-9311-4343-AB1F-B143975597B7}" type="presParOf" srcId="{F87E9EF8-CDA8-4607-AEDF-1F791D905E09}" destId="{DBDE08BC-6B25-463C-B7F0-D864A164233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486DA0-96E1-4E95-B27D-BC92E652B11D}">
      <dsp:nvSpPr>
        <dsp:cNvPr id="0" name=""/>
        <dsp:cNvSpPr/>
      </dsp:nvSpPr>
      <dsp:spPr>
        <a:xfrm>
          <a:off x="0" y="7665"/>
          <a:ext cx="5993892" cy="17105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Κάνω</a:t>
          </a:r>
          <a:r>
            <a:rPr lang="en-US" sz="4300" kern="1200" dirty="0"/>
            <a:t> τ</a:t>
          </a:r>
          <a:r>
            <a:rPr lang="el-GR" sz="4300" kern="1200" dirty="0" err="1"/>
            <a:t>ις</a:t>
          </a:r>
          <a:r>
            <a:rPr lang="el-GR" sz="4300" kern="1200" dirty="0"/>
            <a:t> </a:t>
          </a:r>
          <a:r>
            <a:rPr lang="en-US" sz="4300" kern="1200" dirty="0"/>
            <a:t> </a:t>
          </a:r>
          <a:r>
            <a:rPr lang="en-US" sz="4300" kern="1200" dirty="0" err="1">
              <a:latin typeface="Avenir Next LT Pro"/>
            </a:rPr>
            <a:t>ερ</a:t>
          </a:r>
          <a:r>
            <a:rPr lang="el-GR" sz="4300" kern="1200" dirty="0" err="1">
              <a:latin typeface="Avenir Next LT Pro"/>
            </a:rPr>
            <a:t>ωτήσεις</a:t>
          </a:r>
          <a:r>
            <a:rPr lang="en-US" sz="4300" kern="1200" dirty="0">
              <a:latin typeface="Avenir Next LT Pro"/>
            </a:rPr>
            <a:t>:</a:t>
          </a:r>
          <a:r>
            <a:rPr lang="en-US" sz="4300" kern="1200" dirty="0"/>
            <a:t> </a:t>
          </a:r>
          <a:r>
            <a:rPr lang="el-GR" sz="4300" kern="1200" dirty="0"/>
            <a:t>   </a:t>
          </a:r>
          <a:r>
            <a:rPr lang="en-US" sz="4300" kern="1200" dirty="0" err="1"/>
            <a:t>Τι</a:t>
          </a:r>
          <a:r>
            <a:rPr lang="en-US" sz="4300" kern="1200" dirty="0"/>
            <a:t>; Was ? </a:t>
          </a:r>
        </a:p>
      </dsp:txBody>
      <dsp:txXfrm>
        <a:off x="83502" y="91167"/>
        <a:ext cx="5826888" cy="1543536"/>
      </dsp:txXfrm>
    </dsp:sp>
    <dsp:sp modelId="{DBDE08BC-6B25-463C-B7F0-D864A1642330}">
      <dsp:nvSpPr>
        <dsp:cNvPr id="0" name=""/>
        <dsp:cNvSpPr/>
      </dsp:nvSpPr>
      <dsp:spPr>
        <a:xfrm>
          <a:off x="0" y="1842045"/>
          <a:ext cx="5993892" cy="17105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Ποιον</a:t>
          </a:r>
          <a:r>
            <a:rPr lang="en-US" sz="4300" kern="1200" dirty="0"/>
            <a:t>; </a:t>
          </a:r>
          <a:r>
            <a:rPr lang="en-US" sz="4300" kern="1200" dirty="0" err="1"/>
            <a:t>Ποι</a:t>
          </a:r>
          <a:r>
            <a:rPr lang="en-US" sz="4300" kern="1200" dirty="0"/>
            <a:t>α; </a:t>
          </a:r>
          <a:r>
            <a:rPr lang="en-US" sz="4300" kern="1200" dirty="0" err="1"/>
            <a:t>Ποιο</a:t>
          </a:r>
          <a:r>
            <a:rPr lang="en-US" sz="4300" kern="1200" dirty="0"/>
            <a:t>; </a:t>
          </a:r>
          <a:r>
            <a:rPr lang="en-US" sz="4300" kern="1200" dirty="0" err="1"/>
            <a:t>Ποιους</a:t>
          </a:r>
          <a:r>
            <a:rPr lang="en-US" sz="4300" kern="1200" dirty="0"/>
            <a:t>; </a:t>
          </a:r>
          <a:r>
            <a:rPr lang="en-US" sz="4300" kern="1200" dirty="0" err="1"/>
            <a:t>Ποιες</a:t>
          </a:r>
          <a:r>
            <a:rPr lang="en-US" sz="4300" kern="1200" dirty="0"/>
            <a:t>; Wen? </a:t>
          </a:r>
        </a:p>
      </dsp:txBody>
      <dsp:txXfrm>
        <a:off x="83502" y="1925547"/>
        <a:ext cx="5826888" cy="1543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894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9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95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4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37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5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73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0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63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5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8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1" r:id="rId3"/>
    <p:sldLayoutId id="2147483860" r:id="rId4"/>
    <p:sldLayoutId id="2147483859" r:id="rId5"/>
    <p:sldLayoutId id="2147483858" r:id="rId6"/>
    <p:sldLayoutId id="2147483857" r:id="rId7"/>
    <p:sldLayoutId id="2147483856" r:id="rId8"/>
    <p:sldLayoutId id="2147483855" r:id="rId9"/>
    <p:sldLayoutId id="2147483854" r:id="rId10"/>
    <p:sldLayoutId id="21474838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A061BA2E-A388-41C5-B73A-B0FEB6B10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990DC86-D07C-4B26-9395-13C752E119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653" r="24013" b="-1"/>
          <a:stretch/>
        </p:blipFill>
        <p:spPr>
          <a:xfrm>
            <a:off x="-1" y="10"/>
            <a:ext cx="6096001" cy="6857990"/>
          </a:xfrm>
          <a:prstGeom prst="rect">
            <a:avLst/>
          </a:prstGeom>
        </p:spPr>
      </p:pic>
      <p:pic>
        <p:nvPicPr>
          <p:cNvPr id="5" name="Εικόνα 4" descr="Εικόνα που περιέχει κείμενο, θηλαστικό&#10;&#10;Περιγραφή που δημιουργήθηκε αυτόματα">
            <a:extLst>
              <a:ext uri="{FF2B5EF4-FFF2-40B4-BE49-F238E27FC236}">
                <a16:creationId xmlns:a16="http://schemas.microsoft.com/office/drawing/2014/main" id="{E25213A6-C77C-4811-8223-3BE27FB7629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26" r="20533" b="1"/>
          <a:stretch/>
        </p:blipFill>
        <p:spPr>
          <a:xfrm>
            <a:off x="6097523" y="10"/>
            <a:ext cx="6094477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6E192A2-3ED3-4081-8A86-A22B51141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152902" y="-1181101"/>
            <a:ext cx="3886200" cy="12192001"/>
          </a:xfrm>
          <a:prstGeom prst="rect">
            <a:avLst/>
          </a:prstGeom>
          <a:gradFill>
            <a:gsLst>
              <a:gs pos="41000">
                <a:schemeClr val="tx1">
                  <a:alpha val="46000"/>
                </a:schemeClr>
              </a:gs>
              <a:gs pos="21000">
                <a:schemeClr val="tx1">
                  <a:alpha val="3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9991" cy="2387600"/>
          </a:xfrm>
        </p:spPr>
        <p:txBody>
          <a:bodyPr>
            <a:normAutofit/>
          </a:bodyPr>
          <a:lstStyle/>
          <a:p>
            <a:r>
              <a:rPr lang="en-US" sz="7200" dirty="0" err="1">
                <a:solidFill>
                  <a:schemeClr val="bg1"/>
                </a:solidFill>
                <a:latin typeface="Biome Light"/>
                <a:cs typeface="Biome Light"/>
              </a:rPr>
              <a:t>Akkusativ</a:t>
            </a:r>
            <a:endParaRPr lang="en-US" sz="7200" dirty="0">
              <a:solidFill>
                <a:schemeClr val="bg1"/>
              </a:solidFill>
              <a:latin typeface="Biome Light"/>
              <a:cs typeface="Biome Light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5575039"/>
            <a:ext cx="97840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7" name="Φυσαλίδα ομιλίας: Έλλειψη 6">
            <a:extLst>
              <a:ext uri="{FF2B5EF4-FFF2-40B4-BE49-F238E27FC236}">
                <a16:creationId xmlns:a16="http://schemas.microsoft.com/office/drawing/2014/main" id="{83837761-9302-442B-8502-44352FB87D23}"/>
              </a:ext>
            </a:extLst>
          </p:cNvPr>
          <p:cNvSpPr/>
          <p:nvPr/>
        </p:nvSpPr>
        <p:spPr>
          <a:xfrm>
            <a:off x="1439928" y="47756"/>
            <a:ext cx="4558938" cy="2109992"/>
          </a:xfrm>
          <a:prstGeom prst="wedgeEllipseCallout">
            <a:avLst>
              <a:gd name="adj1" fmla="val 74384"/>
              <a:gd name="adj2" fmla="val 27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>
                <a:latin typeface="Comic Sans MS" panose="030F0702030302020204" pitchFamily="66" charset="0"/>
              </a:rPr>
              <a:t>Ich liebe meinen Freund  Kristoff!!!</a:t>
            </a:r>
            <a:endParaRPr lang="el-GR" sz="3200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4BD8EE-D711-4E01-8B24-E85301E8EB73}"/>
              </a:ext>
            </a:extLst>
          </p:cNvPr>
          <p:cNvSpPr txBox="1"/>
          <p:nvPr/>
        </p:nvSpPr>
        <p:spPr>
          <a:xfrm>
            <a:off x="506028" y="5625551"/>
            <a:ext cx="6693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Comic Sans MS" panose="030F0702030302020204" pitchFamily="66" charset="0"/>
              </a:rPr>
              <a:t>Panagiotis Giatras</a:t>
            </a:r>
            <a:endParaRPr lang="el-G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3463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FB82883-1DC0-4BE1-A607-009095F335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Θέση περιεχομένου 4" descr="Εικόνα που περιέχει άτομο, εσωτερικό&#10;&#10;Περιγραφή που δημιουργήθηκε αυτόματα">
            <a:extLst>
              <a:ext uri="{FF2B5EF4-FFF2-40B4-BE49-F238E27FC236}">
                <a16:creationId xmlns:a16="http://schemas.microsoft.com/office/drawing/2014/main" id="{02E21ECA-BB17-4A85-8F1C-4926077517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4047" b="10702"/>
          <a:stretch/>
        </p:blipFill>
        <p:spPr>
          <a:xfrm>
            <a:off x="20" y="274320"/>
            <a:ext cx="12191980" cy="685799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FA98EAA-A866-4C95-A2A8-44E46FBAD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56000">
                <a:schemeClr val="tx1">
                  <a:alpha val="40000"/>
                </a:schemeClr>
              </a:gs>
              <a:gs pos="100000">
                <a:schemeClr val="tx1">
                  <a:alpha val="85000"/>
                </a:schemeClr>
              </a:gs>
              <a:gs pos="0">
                <a:schemeClr val="tx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Φυσαλίδα ομιλίας: Έλλειψη 7">
            <a:extLst>
              <a:ext uri="{FF2B5EF4-FFF2-40B4-BE49-F238E27FC236}">
                <a16:creationId xmlns:a16="http://schemas.microsoft.com/office/drawing/2014/main" id="{9E6A7DE0-ED59-44DA-9D40-8298F25EA900}"/>
              </a:ext>
            </a:extLst>
          </p:cNvPr>
          <p:cNvSpPr/>
          <p:nvPr/>
        </p:nvSpPr>
        <p:spPr>
          <a:xfrm>
            <a:off x="8957569" y="274320"/>
            <a:ext cx="3132831" cy="3099816"/>
          </a:xfrm>
          <a:prstGeom prst="wedgeEllipseCallout">
            <a:avLst>
              <a:gd name="adj1" fmla="val -68724"/>
              <a:gd name="adj2" fmla="val 47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latin typeface="Comic Sans MS" panose="030F0702030302020204" pitchFamily="66" charset="0"/>
              </a:rPr>
              <a:t>Θα σας μιλήσω για την αιτιατική. Στα Γερμανικά λέγεται </a:t>
            </a:r>
            <a:r>
              <a:rPr lang="de-DE" dirty="0">
                <a:latin typeface="Comic Sans MS" panose="030F0702030302020204" pitchFamily="66" charset="0"/>
              </a:rPr>
              <a:t>Akkusativ</a:t>
            </a: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13" name="Φυσαλίδα ομιλίας: Έλλειψη 12">
            <a:extLst>
              <a:ext uri="{FF2B5EF4-FFF2-40B4-BE49-F238E27FC236}">
                <a16:creationId xmlns:a16="http://schemas.microsoft.com/office/drawing/2014/main" id="{0D399114-E3A2-4EDD-8670-29AF2283B3DF}"/>
              </a:ext>
            </a:extLst>
          </p:cNvPr>
          <p:cNvSpPr/>
          <p:nvPr/>
        </p:nvSpPr>
        <p:spPr>
          <a:xfrm>
            <a:off x="1" y="720426"/>
            <a:ext cx="2334826" cy="2499360"/>
          </a:xfrm>
          <a:prstGeom prst="wedgeEllipseCallout">
            <a:avLst>
              <a:gd name="adj1" fmla="val 79996"/>
              <a:gd name="adj2" fmla="val 3905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Guten Tag liebe Freunde!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762314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2D6FBB9D-1CAA-4D05-AB33-BABDFE17B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04727B71-B4B6-4823-80A1-68C40B475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9A6DB05-9FB5-4B07-8675-74C23D4FD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0C2F8F76-4F55-4ED5-AC3D-1714C449C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Θέση περιεχομένου 5" descr="Εικόνα που περιέχει κείμενο, βουνό&#10;&#10;Περιγραφή που δημιουργήθηκε αυτόματα">
            <a:extLst>
              <a:ext uri="{FF2B5EF4-FFF2-40B4-BE49-F238E27FC236}">
                <a16:creationId xmlns:a16="http://schemas.microsoft.com/office/drawing/2014/main" id="{FE86644D-C6EB-4FF8-AFF5-38A9639DB82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21067" r="-1" b="-1"/>
          <a:stretch/>
        </p:blipFill>
        <p:spPr>
          <a:xfrm>
            <a:off x="287475" y="574723"/>
            <a:ext cx="6648449" cy="5495925"/>
          </a:xfrm>
          <a:prstGeom prst="rect">
            <a:avLst/>
          </a:prstGeom>
        </p:spPr>
      </p:pic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03041" y="633619"/>
            <a:ext cx="4279383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3BC86D4-FD75-4EBA-98F9-AC7839233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3573" y="871457"/>
            <a:ext cx="3643202" cy="11064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Ας δούμε λοιπόν !!!</a:t>
            </a:r>
            <a:endParaRPr lang="en-US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39033" y="117043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81E2DF8-F6D8-4E5C-B76E-E082FD8C1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5691" y="2122470"/>
            <a:ext cx="3328416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8270EF-F4F7-4802-947C-0083D68A3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85717" y="2172539"/>
            <a:ext cx="3870664" cy="4101594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l-GR" sz="3600" dirty="0">
                <a:latin typeface="Comic Sans MS" panose="030F0702030302020204" pitchFamily="66" charset="0"/>
              </a:rPr>
              <a:t>Είναι η πτώση του αντικειμένου στις περισσότερες προτάσεις στα Γερμανικά</a:t>
            </a:r>
            <a:r>
              <a:rPr lang="de-DE" sz="3600" dirty="0">
                <a:latin typeface="Comic Sans MS" panose="030F0702030302020204" pitchFamily="66" charset="0"/>
              </a:rPr>
              <a:t>.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sp>
        <p:nvSpPr>
          <p:cNvPr id="7" name="Φυσαλίδα ομιλίας: Έλλειψη 6">
            <a:extLst>
              <a:ext uri="{FF2B5EF4-FFF2-40B4-BE49-F238E27FC236}">
                <a16:creationId xmlns:a16="http://schemas.microsoft.com/office/drawing/2014/main" id="{C46C4C78-F71B-4275-9D5C-B4564945D703}"/>
              </a:ext>
            </a:extLst>
          </p:cNvPr>
          <p:cNvSpPr/>
          <p:nvPr/>
        </p:nvSpPr>
        <p:spPr>
          <a:xfrm>
            <a:off x="3956580" y="708871"/>
            <a:ext cx="2755145" cy="1645920"/>
          </a:xfrm>
          <a:prstGeom prst="wedgeEllipseCallout">
            <a:avLst>
              <a:gd name="adj1" fmla="val -103322"/>
              <a:gd name="adj2" fmla="val -345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>
                <a:latin typeface="Comic Sans MS" panose="030F0702030302020204" pitchFamily="66" charset="0"/>
              </a:rPr>
              <a:t>Γιατί υπάρχει η αιτιατική ;</a:t>
            </a:r>
          </a:p>
        </p:txBody>
      </p:sp>
    </p:spTree>
    <p:extLst>
      <p:ext uri="{BB962C8B-B14F-4D97-AF65-F5344CB8AC3E}">
        <p14:creationId xmlns:p14="http://schemas.microsoft.com/office/powerpoint/2010/main" val="52579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7" name="Rectangle 66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3857" y="633619"/>
            <a:ext cx="6838569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2AF44EB0-7F43-48BF-AD8B-BE532A09D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458" y="861755"/>
            <a:ext cx="2129523" cy="5495544"/>
          </a:xfrm>
          <a:prstGeom prst="rect">
            <a:avLst/>
          </a:prstGeom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79848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7859" y="2093976"/>
            <a:ext cx="5846683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4" name="Θέση περιεχομένου 2">
            <a:extLst>
              <a:ext uri="{FF2B5EF4-FFF2-40B4-BE49-F238E27FC236}">
                <a16:creationId xmlns:a16="http://schemas.microsoft.com/office/drawing/2014/main" id="{114586E2-783B-436A-A3BB-7176B2CEE8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525515"/>
              </p:ext>
            </p:extLst>
          </p:nvPr>
        </p:nvGraphicFramePr>
        <p:xfrm>
          <a:off x="5356861" y="2252870"/>
          <a:ext cx="5993892" cy="3560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A90A9F51-C85D-4CE1-A2A5-A112828024B7}"/>
              </a:ext>
            </a:extLst>
          </p:cNvPr>
          <p:cNvSpPr/>
          <p:nvPr/>
        </p:nvSpPr>
        <p:spPr>
          <a:xfrm>
            <a:off x="2935785" y="361054"/>
            <a:ext cx="5319662" cy="2013712"/>
          </a:xfrm>
          <a:prstGeom prst="cloudCallout">
            <a:avLst>
              <a:gd name="adj1" fmla="val -55735"/>
              <a:gd name="adj2" fmla="val 413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Comic Sans MS&amp;apos;"/>
              </a:rPr>
              <a:t>Πως</a:t>
            </a:r>
            <a:r>
              <a:rPr lang="en-US" sz="3600" dirty="0">
                <a:latin typeface="Comic Sans MS&amp;apos;"/>
              </a:rPr>
              <a:t> μπ</a:t>
            </a:r>
            <a:r>
              <a:rPr lang="en-US" sz="3600" dirty="0" err="1">
                <a:latin typeface="Comic Sans MS&amp;apos;"/>
              </a:rPr>
              <a:t>ορώ</a:t>
            </a:r>
            <a:r>
              <a:rPr lang="en-US" sz="3600" dirty="0">
                <a:latin typeface="Comic Sans MS&amp;apos;"/>
              </a:rPr>
              <a:t> να βρ</a:t>
            </a:r>
            <a:r>
              <a:rPr lang="el-GR" sz="3600" dirty="0">
                <a:latin typeface="Comic Sans MS&amp;apos;"/>
              </a:rPr>
              <a:t>ω </a:t>
            </a:r>
            <a:r>
              <a:rPr lang="en-US" sz="3600" dirty="0" err="1">
                <a:latin typeface="Comic Sans MS&amp;apos;"/>
              </a:rPr>
              <a:t>το</a:t>
            </a:r>
            <a:r>
              <a:rPr lang="en-US" sz="3600" dirty="0">
                <a:latin typeface="Comic Sans MS&amp;apos;"/>
              </a:rPr>
              <a:t> α</a:t>
            </a:r>
            <a:r>
              <a:rPr lang="en-US" sz="3600" dirty="0" err="1">
                <a:latin typeface="Comic Sans MS&amp;apos;"/>
              </a:rPr>
              <a:t>ντικείμενο</a:t>
            </a:r>
            <a:r>
              <a:rPr lang="en-US" sz="3600" dirty="0">
                <a:latin typeface="Comic Sans MS&amp;apos;"/>
              </a:rPr>
              <a:t>;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val="109611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4" grpId="0">
        <p:bldAsOne/>
      </p:bldGraphic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8BB27A-70EB-4235-B7BB-98B0B0836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>
                <a:solidFill>
                  <a:srgbClr val="FF0000"/>
                </a:solidFill>
                <a:latin typeface="Comic Sans MS" panose="030F0702030302020204" pitchFamily="66" charset="0"/>
              </a:rPr>
              <a:t>Βρες τα αντικείμενα; </a:t>
            </a:r>
            <a:br>
              <a:rPr lang="el-GR" dirty="0">
                <a:latin typeface="Comic Sans MS" panose="030F0702030302020204" pitchFamily="66" charset="0"/>
              </a:rPr>
            </a:br>
            <a:r>
              <a:rPr lang="en-US" sz="2000" dirty="0">
                <a:latin typeface="Comic Sans MS" panose="030F0702030302020204" pitchFamily="66" charset="0"/>
              </a:rPr>
              <a:t>(N</a:t>
            </a:r>
            <a:r>
              <a:rPr lang="el-GR" sz="2000" dirty="0">
                <a:latin typeface="Comic Sans MS" panose="030F0702030302020204" pitchFamily="66" charset="0"/>
              </a:rPr>
              <a:t>α ρωτήσεις δηλαδή τα ρήματα </a:t>
            </a:r>
            <a:r>
              <a:rPr lang="en-US" sz="2000" dirty="0">
                <a:latin typeface="Comic Sans MS" panose="030F0702030302020204" pitchFamily="66" charset="0"/>
              </a:rPr>
              <a:t>T</a:t>
            </a:r>
            <a:r>
              <a:rPr lang="el-GR" sz="2000" dirty="0">
                <a:latin typeface="Comic Sans MS" panose="030F0702030302020204" pitchFamily="66" charset="0"/>
              </a:rPr>
              <a:t>ι; Ποιόν;</a:t>
            </a:r>
            <a:r>
              <a:rPr lang="en-US" sz="2000" dirty="0">
                <a:latin typeface="Comic Sans MS" panose="030F0702030302020204" pitchFamily="66" charset="0"/>
              </a:rPr>
              <a:t>)</a:t>
            </a:r>
            <a:endParaRPr lang="el-GR" sz="2000" dirty="0">
              <a:latin typeface="Comic Sans MS" panose="030F0702030302020204" pitchFamily="66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D0F176-4D6C-4E48-9EB3-6F7F146B9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720" y="2182667"/>
            <a:ext cx="10168128" cy="4025044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l-GR" b="1" dirty="0">
                <a:latin typeface="Biome Light"/>
                <a:ea typeface="+mn-lt"/>
                <a:cs typeface="+mn-lt"/>
              </a:rPr>
              <a:t>                                 </a:t>
            </a:r>
            <a:r>
              <a:rPr lang="el-GR" sz="3100" b="1" dirty="0">
                <a:latin typeface="Biome Light"/>
                <a:ea typeface="+mn-lt"/>
                <a:cs typeface="+mn-lt"/>
              </a:rPr>
              <a:t>Προτάσεις για δραστηριότητες το καλοκαίρι</a:t>
            </a:r>
          </a:p>
          <a:p>
            <a:pPr marL="0" indent="0">
              <a:buNone/>
            </a:pPr>
            <a:br>
              <a:rPr lang="el-GR" b="1" dirty="0">
                <a:latin typeface="Biome Light"/>
                <a:ea typeface="+mn-lt"/>
                <a:cs typeface="+mn-lt"/>
              </a:rPr>
            </a:br>
            <a:r>
              <a:rPr lang="el-GR" dirty="0">
                <a:latin typeface="Biome Light"/>
                <a:ea typeface="+mn-lt"/>
                <a:cs typeface="+mn-lt"/>
              </a:rPr>
              <a:t>• Να φτιάξουμε μια καλοκαιρινή γωνιά σε ένα κοινόχρηστο δωμάτιο, τοποθετώντας ένα μικρό αντίσκηνο και καρέκλες.</a:t>
            </a:r>
          </a:p>
          <a:p>
            <a:pPr marL="0" indent="0">
              <a:buNone/>
            </a:pPr>
            <a:br>
              <a:rPr lang="el-GR" dirty="0">
                <a:latin typeface="Biome Light"/>
                <a:ea typeface="+mn-lt"/>
                <a:cs typeface="+mn-lt"/>
              </a:rPr>
            </a:br>
            <a:r>
              <a:rPr lang="el-GR" dirty="0">
                <a:latin typeface="Biome Light"/>
                <a:ea typeface="+mn-lt"/>
                <a:cs typeface="+mn-lt"/>
              </a:rPr>
              <a:t>• Να τους αγοράσουμε  νερομπογιές, μεγάλα χρωματιστά χαρτόνια. </a:t>
            </a:r>
          </a:p>
          <a:p>
            <a:pPr marL="0" indent="0">
              <a:buNone/>
            </a:pPr>
            <a:br>
              <a:rPr lang="el-GR" dirty="0">
                <a:latin typeface="Biome Light"/>
                <a:ea typeface="+mn-lt"/>
                <a:cs typeface="+mn-lt"/>
              </a:rPr>
            </a:br>
            <a:r>
              <a:rPr lang="el-GR" dirty="0">
                <a:latin typeface="Biome Light"/>
                <a:ea typeface="+mn-lt"/>
                <a:cs typeface="+mn-lt"/>
              </a:rPr>
              <a:t>• Να τους δώσουμε παιχνίδια που καλλιεργούν την δημιουργικότητα και απαιτούν τη χρήση της φαντασίας.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l-GR" dirty="0">
                <a:latin typeface="Biome Light"/>
                <a:ea typeface="+mn-lt"/>
                <a:cs typeface="Biome Light"/>
              </a:rPr>
              <a:t>• Να προσκαλέσουμε κάποιο φίλο ή φίλη</a:t>
            </a:r>
            <a:endParaRPr lang="el-GR" dirty="0"/>
          </a:p>
          <a:p>
            <a:pPr marL="0" indent="0">
              <a:buNone/>
            </a:pPr>
            <a:endParaRPr lang="el-GR" dirty="0">
              <a:latin typeface="Biome Light"/>
              <a:ea typeface="+mn-lt"/>
              <a:cs typeface="Biome Light"/>
            </a:endParaRPr>
          </a:p>
        </p:txBody>
      </p:sp>
      <p:cxnSp>
        <p:nvCxnSpPr>
          <p:cNvPr id="5" name="Ευθύγραμμο βέλος σύνδεσης 4">
            <a:extLst>
              <a:ext uri="{FF2B5EF4-FFF2-40B4-BE49-F238E27FC236}">
                <a16:creationId xmlns:a16="http://schemas.microsoft.com/office/drawing/2014/main" id="{604DE65E-3D3E-4993-998D-E209EF10B403}"/>
              </a:ext>
            </a:extLst>
          </p:cNvPr>
          <p:cNvCxnSpPr/>
          <p:nvPr/>
        </p:nvCxnSpPr>
        <p:spPr>
          <a:xfrm flipV="1">
            <a:off x="3324079" y="3206471"/>
            <a:ext cx="601578" cy="1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1B06C258-19FC-44AB-98B9-74A48D7FE83D}"/>
              </a:ext>
            </a:extLst>
          </p:cNvPr>
          <p:cNvCxnSpPr>
            <a:cxnSpLocks/>
          </p:cNvCxnSpPr>
          <p:nvPr/>
        </p:nvCxnSpPr>
        <p:spPr>
          <a:xfrm flipV="1">
            <a:off x="5598067" y="3223084"/>
            <a:ext cx="1042735" cy="10027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75C343D7-A6FB-40F7-B3E2-D3B1465E86FC}"/>
              </a:ext>
            </a:extLst>
          </p:cNvPr>
          <p:cNvCxnSpPr>
            <a:cxnSpLocks/>
          </p:cNvCxnSpPr>
          <p:nvPr/>
        </p:nvCxnSpPr>
        <p:spPr>
          <a:xfrm>
            <a:off x="3308328" y="3522203"/>
            <a:ext cx="551446" cy="0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Ευθύγραμμο βέλος σύνδεσης 3">
            <a:extLst>
              <a:ext uri="{FF2B5EF4-FFF2-40B4-BE49-F238E27FC236}">
                <a16:creationId xmlns:a16="http://schemas.microsoft.com/office/drawing/2014/main" id="{CE978B14-9AF5-4965-B124-3CA9994B0758}"/>
              </a:ext>
            </a:extLst>
          </p:cNvPr>
          <p:cNvCxnSpPr>
            <a:cxnSpLocks/>
          </p:cNvCxnSpPr>
          <p:nvPr/>
        </p:nvCxnSpPr>
        <p:spPr>
          <a:xfrm flipV="1">
            <a:off x="4720892" y="3513335"/>
            <a:ext cx="1483892" cy="10027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Ευθύγραμμο βέλος σύνδεσης 9">
            <a:extLst>
              <a:ext uri="{FF2B5EF4-FFF2-40B4-BE49-F238E27FC236}">
                <a16:creationId xmlns:a16="http://schemas.microsoft.com/office/drawing/2014/main" id="{C825200E-5854-4F8C-AB0A-8AF3531B290E}"/>
              </a:ext>
            </a:extLst>
          </p:cNvPr>
          <p:cNvCxnSpPr>
            <a:cxnSpLocks/>
          </p:cNvCxnSpPr>
          <p:nvPr/>
        </p:nvCxnSpPr>
        <p:spPr>
          <a:xfrm>
            <a:off x="6784872" y="3524206"/>
            <a:ext cx="1231665" cy="0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Ευθύγραμμο βέλος σύνδεσης 11">
            <a:extLst>
              <a:ext uri="{FF2B5EF4-FFF2-40B4-BE49-F238E27FC236}">
                <a16:creationId xmlns:a16="http://schemas.microsoft.com/office/drawing/2014/main" id="{9D0B16DB-DCE8-44FB-A7F4-5961F41B814D}"/>
              </a:ext>
            </a:extLst>
          </p:cNvPr>
          <p:cNvCxnSpPr>
            <a:cxnSpLocks/>
          </p:cNvCxnSpPr>
          <p:nvPr/>
        </p:nvCxnSpPr>
        <p:spPr>
          <a:xfrm flipV="1">
            <a:off x="4536683" y="4268671"/>
            <a:ext cx="1603707" cy="1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84FC0D57-3B8F-40E6-B7C9-AE3B7B00CAE1}"/>
              </a:ext>
            </a:extLst>
          </p:cNvPr>
          <p:cNvCxnSpPr>
            <a:cxnSpLocks/>
          </p:cNvCxnSpPr>
          <p:nvPr/>
        </p:nvCxnSpPr>
        <p:spPr>
          <a:xfrm>
            <a:off x="9167401" y="4260646"/>
            <a:ext cx="1405906" cy="0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Ευθύγραμμο βέλος σύνδεσης 15">
            <a:extLst>
              <a:ext uri="{FF2B5EF4-FFF2-40B4-BE49-F238E27FC236}">
                <a16:creationId xmlns:a16="http://schemas.microsoft.com/office/drawing/2014/main" id="{A518503B-DAE5-4D01-95F5-EA3ADF9A2EB8}"/>
              </a:ext>
            </a:extLst>
          </p:cNvPr>
          <p:cNvCxnSpPr>
            <a:cxnSpLocks/>
          </p:cNvCxnSpPr>
          <p:nvPr/>
        </p:nvCxnSpPr>
        <p:spPr>
          <a:xfrm flipV="1">
            <a:off x="3922798" y="5021713"/>
            <a:ext cx="1323470" cy="10027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Ευθύγραμμο βέλος σύνδεσης 17">
            <a:extLst>
              <a:ext uri="{FF2B5EF4-FFF2-40B4-BE49-F238E27FC236}">
                <a16:creationId xmlns:a16="http://schemas.microsoft.com/office/drawing/2014/main" id="{A771180A-1BD5-43DC-87B6-44DA043FA47E}"/>
              </a:ext>
            </a:extLst>
          </p:cNvPr>
          <p:cNvCxnSpPr>
            <a:cxnSpLocks/>
          </p:cNvCxnSpPr>
          <p:nvPr/>
        </p:nvCxnSpPr>
        <p:spPr>
          <a:xfrm flipV="1">
            <a:off x="7734803" y="5068108"/>
            <a:ext cx="2957759" cy="10027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0D7C8B2E-A78C-4778-84A3-1898ED4A54C3}"/>
              </a:ext>
            </a:extLst>
          </p:cNvPr>
          <p:cNvCxnSpPr>
            <a:cxnSpLocks/>
          </p:cNvCxnSpPr>
          <p:nvPr/>
        </p:nvCxnSpPr>
        <p:spPr>
          <a:xfrm flipV="1">
            <a:off x="4171725" y="5871998"/>
            <a:ext cx="2636917" cy="1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Ευθύγραμμο βέλος σύνδεσης 21">
            <a:extLst>
              <a:ext uri="{FF2B5EF4-FFF2-40B4-BE49-F238E27FC236}">
                <a16:creationId xmlns:a16="http://schemas.microsoft.com/office/drawing/2014/main" id="{45532C75-6E9A-4156-90B5-96AE09F91786}"/>
              </a:ext>
            </a:extLst>
          </p:cNvPr>
          <p:cNvCxnSpPr>
            <a:cxnSpLocks/>
          </p:cNvCxnSpPr>
          <p:nvPr/>
        </p:nvCxnSpPr>
        <p:spPr>
          <a:xfrm flipV="1">
            <a:off x="2555208" y="5284751"/>
            <a:ext cx="1313444" cy="1"/>
          </a:xfrm>
          <a:prstGeom prst="straightConnector1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70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CD6067-3E4E-4AC7-A2BD-2D3FC10A4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800" dirty="0">
                <a:solidFill>
                  <a:srgbClr val="FF0000"/>
                </a:solidFill>
                <a:latin typeface="Comic Sans MS" panose="030F0702030302020204" pitchFamily="66" charset="0"/>
              </a:rPr>
              <a:t>Κλίση των άρθρων </a:t>
            </a:r>
          </a:p>
        </p:txBody>
      </p:sp>
      <p:graphicFrame>
        <p:nvGraphicFramePr>
          <p:cNvPr id="4" name="Πίνακας 4">
            <a:extLst>
              <a:ext uri="{FF2B5EF4-FFF2-40B4-BE49-F238E27FC236}">
                <a16:creationId xmlns:a16="http://schemas.microsoft.com/office/drawing/2014/main" id="{2614DE61-29F2-46C3-85AB-A1C467E572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569456"/>
              </p:ext>
            </p:extLst>
          </p:nvPr>
        </p:nvGraphicFramePr>
        <p:xfrm>
          <a:off x="1116013" y="2478088"/>
          <a:ext cx="10167935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587">
                  <a:extLst>
                    <a:ext uri="{9D8B030D-6E8A-4147-A177-3AD203B41FA5}">
                      <a16:colId xmlns:a16="http://schemas.microsoft.com/office/drawing/2014/main" val="3530575307"/>
                    </a:ext>
                  </a:extLst>
                </a:gridCol>
                <a:gridCol w="2033587">
                  <a:extLst>
                    <a:ext uri="{9D8B030D-6E8A-4147-A177-3AD203B41FA5}">
                      <a16:colId xmlns:a16="http://schemas.microsoft.com/office/drawing/2014/main" val="2796223656"/>
                    </a:ext>
                  </a:extLst>
                </a:gridCol>
                <a:gridCol w="2033587">
                  <a:extLst>
                    <a:ext uri="{9D8B030D-6E8A-4147-A177-3AD203B41FA5}">
                      <a16:colId xmlns:a16="http://schemas.microsoft.com/office/drawing/2014/main" val="3896798859"/>
                    </a:ext>
                  </a:extLst>
                </a:gridCol>
                <a:gridCol w="2033587">
                  <a:extLst>
                    <a:ext uri="{9D8B030D-6E8A-4147-A177-3AD203B41FA5}">
                      <a16:colId xmlns:a16="http://schemas.microsoft.com/office/drawing/2014/main" val="1929058705"/>
                    </a:ext>
                  </a:extLst>
                </a:gridCol>
                <a:gridCol w="2033587">
                  <a:extLst>
                    <a:ext uri="{9D8B030D-6E8A-4147-A177-3AD203B41FA5}">
                      <a16:colId xmlns:a16="http://schemas.microsoft.com/office/drawing/2014/main" val="24185599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Maskulin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Feminin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Neutrum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Plural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46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Nominativ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der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die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das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die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611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Akkusativ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den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die 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das 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die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7709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Nominativ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ein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eine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ein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68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Akkusativ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einen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omic Sans MS" panose="030F0702030302020204" pitchFamily="66" charset="0"/>
                        </a:rPr>
                        <a:t>e</a:t>
                      </a:r>
                      <a:r>
                        <a:rPr lang="de-DE" sz="2800" dirty="0" err="1">
                          <a:latin typeface="Comic Sans MS" panose="030F0702030302020204" pitchFamily="66" charset="0"/>
                        </a:rPr>
                        <a:t>ine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ein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663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Nominativ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kein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keine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kein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keine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932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Akkusativ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keinen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keine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kein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omic Sans MS" panose="030F0702030302020204" pitchFamily="66" charset="0"/>
                        </a:rPr>
                        <a:t>keine</a:t>
                      </a:r>
                      <a:endParaRPr lang="el-GR" sz="28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412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70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C8D1B3-9144-4AA5-AF8A-AAFF3588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rgbClr val="0070C0"/>
                </a:solidFill>
                <a:latin typeface="Comic Sans MS" panose="030F0702030302020204" pitchFamily="66" charset="0"/>
              </a:rPr>
              <a:t>Beispiele - </a:t>
            </a:r>
            <a:r>
              <a:rPr lang="el-GR" dirty="0">
                <a:solidFill>
                  <a:srgbClr val="0070C0"/>
                </a:solidFill>
                <a:latin typeface="Comic Sans MS" panose="030F0702030302020204" pitchFamily="66" charset="0"/>
              </a:rPr>
              <a:t>Παραδείγματα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36D3BF8-F28F-4F9F-A341-C243EB02FD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de-DE" dirty="0">
                <a:latin typeface="Comic Sans MS" panose="030F0702030302020204" pitchFamily="66" charset="0"/>
              </a:rPr>
              <a:t>den, die, das, die ?</a:t>
            </a:r>
            <a:r>
              <a:rPr lang="de-DE" dirty="0"/>
              <a:t> </a:t>
            </a:r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E83BFD8-73C0-458C-9383-62F09B19E7C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NBA  hat _______  besten Spieler.</a:t>
            </a:r>
          </a:p>
          <a:p>
            <a:pPr marL="0" indent="0">
              <a:buNone/>
            </a:pPr>
            <a:r>
              <a:rPr lang="de-DE" dirty="0"/>
              <a:t>Für</a:t>
            </a:r>
            <a:r>
              <a:rPr lang="el-GR" dirty="0"/>
              <a:t> </a:t>
            </a:r>
            <a:r>
              <a:rPr lang="de-DE" dirty="0"/>
              <a:t>den </a:t>
            </a:r>
            <a:r>
              <a:rPr lang="de-DE" dirty="0" err="1"/>
              <a:t>Webex</a:t>
            </a:r>
            <a:r>
              <a:rPr lang="de-DE" dirty="0"/>
              <a:t>-Unterricht habe ich _______ iPhone11. </a:t>
            </a:r>
          </a:p>
          <a:p>
            <a:pPr marL="0" indent="0">
              <a:buNone/>
            </a:pPr>
            <a:r>
              <a:rPr lang="de-DE" dirty="0"/>
              <a:t>Für den Kunstunterricht brauche ich _______ roten Filzstift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4530A44-3E09-43A7-9020-639E194C9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513" y="2372650"/>
            <a:ext cx="5007183" cy="823912"/>
          </a:xfrm>
        </p:spPr>
        <p:txBody>
          <a:bodyPr>
            <a:normAutofit/>
          </a:bodyPr>
          <a:lstStyle/>
          <a:p>
            <a:pPr algn="ctr"/>
            <a:r>
              <a:rPr lang="de-DE" dirty="0">
                <a:latin typeface="Comic Sans MS" panose="030F0702030302020204" pitchFamily="66" charset="0"/>
              </a:rPr>
              <a:t>(k)einen, (k)eine, (k)ein, keine ?</a:t>
            </a:r>
            <a:endParaRPr lang="el-GR" dirty="0">
              <a:latin typeface="Comic Sans MS" panose="030F0702030302020204" pitchFamily="66" charset="0"/>
            </a:endParaRP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27759D5-36CA-4603-978A-EF1FD7CCC1D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Ich brauche ________ blauen Kuli. </a:t>
            </a:r>
          </a:p>
          <a:p>
            <a:pPr marL="0" indent="0">
              <a:buNone/>
            </a:pPr>
            <a:r>
              <a:rPr lang="de-DE" dirty="0"/>
              <a:t>Brauchst du ________ Tasche für das neue Schuljahr?</a:t>
            </a:r>
          </a:p>
          <a:p>
            <a:pPr marL="0" indent="0">
              <a:buNone/>
            </a:pPr>
            <a:r>
              <a:rPr lang="de-DE" dirty="0"/>
              <a:t>Ich habe ________ Bruder, aber ich habe ________ Schwester.  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6D4440-93CB-42E2-9C57-5753FA13F1A4}"/>
              </a:ext>
            </a:extLst>
          </p:cNvPr>
          <p:cNvSpPr txBox="1"/>
          <p:nvPr/>
        </p:nvSpPr>
        <p:spPr>
          <a:xfrm>
            <a:off x="2616784" y="3184780"/>
            <a:ext cx="1029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den</a:t>
            </a:r>
            <a:endParaRPr lang="el-GR" sz="24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D2FC90-42E1-4D2D-98AD-F6394994634E}"/>
              </a:ext>
            </a:extLst>
          </p:cNvPr>
          <p:cNvSpPr txBox="1"/>
          <p:nvPr/>
        </p:nvSpPr>
        <p:spPr>
          <a:xfrm>
            <a:off x="1792646" y="5059449"/>
            <a:ext cx="1029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den</a:t>
            </a:r>
            <a:endParaRPr lang="el-GR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960516-8DA1-4B63-98DB-D87978BC3633}"/>
              </a:ext>
            </a:extLst>
          </p:cNvPr>
          <p:cNvSpPr txBox="1"/>
          <p:nvPr/>
        </p:nvSpPr>
        <p:spPr>
          <a:xfrm>
            <a:off x="1872543" y="4100661"/>
            <a:ext cx="1029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/>
              <a:t>das</a:t>
            </a:r>
            <a:endParaRPr lang="el-GR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BBF706-780E-4EA5-8862-73CFFE06EFAD}"/>
              </a:ext>
            </a:extLst>
          </p:cNvPr>
          <p:cNvSpPr txBox="1"/>
          <p:nvPr/>
        </p:nvSpPr>
        <p:spPr>
          <a:xfrm>
            <a:off x="8237765" y="3184779"/>
            <a:ext cx="1029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einen</a:t>
            </a:r>
            <a:endParaRPr lang="el-GR" sz="2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B27CBF-C90A-4B56-A27D-79E07616D2A4}"/>
              </a:ext>
            </a:extLst>
          </p:cNvPr>
          <p:cNvSpPr txBox="1"/>
          <p:nvPr/>
        </p:nvSpPr>
        <p:spPr>
          <a:xfrm>
            <a:off x="8219296" y="3749185"/>
            <a:ext cx="1029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eine</a:t>
            </a:r>
            <a:endParaRPr lang="el-GR" sz="2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DF765D-E959-459E-9B63-A6AEBE7ADAFE}"/>
              </a:ext>
            </a:extLst>
          </p:cNvPr>
          <p:cNvSpPr txBox="1"/>
          <p:nvPr/>
        </p:nvSpPr>
        <p:spPr>
          <a:xfrm>
            <a:off x="7723627" y="4678488"/>
            <a:ext cx="1330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keinen</a:t>
            </a:r>
            <a:endParaRPr lang="el-GR" sz="24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99B71D-6B21-4F13-B63F-41687B7A2AFB}"/>
              </a:ext>
            </a:extLst>
          </p:cNvPr>
          <p:cNvSpPr txBox="1"/>
          <p:nvPr/>
        </p:nvSpPr>
        <p:spPr>
          <a:xfrm>
            <a:off x="7874164" y="5059449"/>
            <a:ext cx="1029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/>
              <a:t>eine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1617708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  <p:bldP spid="5" grpId="0" build="p"/>
      <p:bldP spid="6" grpId="0" uiExpand="1" build="p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AccentBoxVTI">
  <a:themeElements>
    <a:clrScheme name="AnalogousFromLightSeedLeftStep">
      <a:dk1>
        <a:srgbClr val="000000"/>
      </a:dk1>
      <a:lt1>
        <a:srgbClr val="FFFFFF"/>
      </a:lt1>
      <a:dk2>
        <a:srgbClr val="223C2C"/>
      </a:dk2>
      <a:lt2>
        <a:srgbClr val="E8E6E2"/>
      </a:lt2>
      <a:accent1>
        <a:srgbClr val="7399EA"/>
      </a:accent1>
      <a:accent2>
        <a:srgbClr val="2EAEDB"/>
      </a:accent2>
      <a:accent3>
        <a:srgbClr val="44B4A3"/>
      </a:accent3>
      <a:accent4>
        <a:srgbClr val="3EB772"/>
      </a:accent4>
      <a:accent5>
        <a:srgbClr val="39BB3A"/>
      </a:accent5>
      <a:accent6>
        <a:srgbClr val="70B442"/>
      </a:accent6>
      <a:hlink>
        <a:srgbClr val="938059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272</Words>
  <Application>Microsoft Office PowerPoint</Application>
  <PresentationFormat>Ευρεία οθόνη</PresentationFormat>
  <Paragraphs>66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4" baseType="lpstr">
      <vt:lpstr>Arial</vt:lpstr>
      <vt:lpstr>Avenir Next LT Pro</vt:lpstr>
      <vt:lpstr>Biome Light</vt:lpstr>
      <vt:lpstr>Calibri</vt:lpstr>
      <vt:lpstr>Comic Sans MS</vt:lpstr>
      <vt:lpstr>Comic Sans MS&amp;apos;</vt:lpstr>
      <vt:lpstr>AccentBoxVTI</vt:lpstr>
      <vt:lpstr>Akkusativ</vt:lpstr>
      <vt:lpstr>Παρουσίαση του PowerPoint</vt:lpstr>
      <vt:lpstr>Ας δούμε λοιπόν !!!</vt:lpstr>
      <vt:lpstr>Παρουσίαση του PowerPoint</vt:lpstr>
      <vt:lpstr>Βρες τα αντικείμενα;  (Nα ρωτήσεις δηλαδή τα ρήματα Tι; Ποιόν;)</vt:lpstr>
      <vt:lpstr>Κλίση των άρθρων </vt:lpstr>
      <vt:lpstr>Beispiele - Παραδείγματα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Akkusativ</dc:title>
  <dc:creator>Panagiotis Giatras</dc:creator>
  <cp:lastModifiedBy>Panagiotis Giatras</cp:lastModifiedBy>
  <cp:revision>9</cp:revision>
  <dcterms:created xsi:type="dcterms:W3CDTF">2021-01-08T09:37:15Z</dcterms:created>
  <dcterms:modified xsi:type="dcterms:W3CDTF">2021-01-10T19:44:07Z</dcterms:modified>
</cp:coreProperties>
</file>