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5" r:id="rId3"/>
    <p:sldId id="264" r:id="rId4"/>
    <p:sldId id="263" r:id="rId5"/>
    <p:sldId id="260" r:id="rId6"/>
    <p:sldId id="261" r:id="rId7"/>
    <p:sldId id="259" r:id="rId8"/>
    <p:sldId id="267" r:id="rId9"/>
    <p:sldId id="268" r:id="rId10"/>
    <p:sldId id="262" r:id="rId11"/>
    <p:sldId id="270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66" d="100"/>
          <a:sy n="66" d="100"/>
        </p:scale>
        <p:origin x="-48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576B4D-84FC-4F79-89F7-321E555AC92F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598DE572-06EA-48C5-BE9C-77C66B2F2A55}">
      <dgm:prSet/>
      <dgm:spPr/>
      <dgm:t>
        <a:bodyPr/>
        <a:lstStyle/>
        <a:p>
          <a:r>
            <a:rPr lang="el-GR" dirty="0" smtClean="0"/>
            <a:t> </a:t>
          </a:r>
          <a:r>
            <a:rPr lang="el-GR" b="1" u="sng" dirty="0" smtClean="0">
              <a:solidFill>
                <a:srgbClr val="002060"/>
              </a:solidFill>
            </a:rPr>
            <a:t>Ατομική εργασία </a:t>
          </a:r>
          <a:r>
            <a:rPr lang="el-GR" b="1" dirty="0" smtClean="0">
              <a:solidFill>
                <a:srgbClr val="002060"/>
              </a:solidFill>
            </a:rPr>
            <a:t>: Απόκτηση  και ανάπτυξη τεχνολογικών  γνώσεων και δεξιοτήτων ,μέσα από θέμα που επέλεξαν  να κατασκευάσουν, να γράψουν εργασία και να το παρουσιάσουν σταδιακά και σε σεμινάρια</a:t>
          </a:r>
          <a:r>
            <a:rPr lang="el-GR" b="1" dirty="0" smtClean="0">
              <a:solidFill>
                <a:srgbClr val="FFFF00"/>
              </a:solidFill>
            </a:rPr>
            <a:t>.</a:t>
          </a:r>
        </a:p>
      </dgm:t>
    </dgm:pt>
    <dgm:pt modelId="{2933642E-6601-49BB-BA84-72EAAC7E8452}" type="parTrans" cxnId="{B1764BE2-E257-44DA-A7E2-7E6A5B25756C}">
      <dgm:prSet/>
      <dgm:spPr/>
      <dgm:t>
        <a:bodyPr/>
        <a:lstStyle/>
        <a:p>
          <a:endParaRPr lang="el-GR"/>
        </a:p>
      </dgm:t>
    </dgm:pt>
    <dgm:pt modelId="{074821C0-0247-4B11-984F-18BF391D4A26}" type="sibTrans" cxnId="{B1764BE2-E257-44DA-A7E2-7E6A5B25756C}">
      <dgm:prSet/>
      <dgm:spPr/>
      <dgm:t>
        <a:bodyPr/>
        <a:lstStyle/>
        <a:p>
          <a:endParaRPr lang="el-GR"/>
        </a:p>
      </dgm:t>
    </dgm:pt>
    <dgm:pt modelId="{97C758C7-9AD2-4D70-8CF7-2A266DCBB2B6}">
      <dgm:prSet custT="1"/>
      <dgm:spPr/>
      <dgm:t>
        <a:bodyPr/>
        <a:lstStyle/>
        <a:p>
          <a:pPr algn="just"/>
          <a:r>
            <a:rPr lang="el-GR" sz="2400" b="1" u="sng" dirty="0" smtClean="0">
              <a:solidFill>
                <a:srgbClr val="FF0000"/>
              </a:solidFill>
            </a:rPr>
            <a:t>Ομαδική εργασία </a:t>
          </a:r>
          <a:r>
            <a:rPr lang="el-GR" sz="2400" b="1" dirty="0" smtClean="0">
              <a:solidFill>
                <a:srgbClr val="FF0000"/>
              </a:solidFill>
            </a:rPr>
            <a:t>: Πως με την συμβολή της τεχνολογίας παράγονται προϊόντα και υπηρεσίες  μέσα στο περιβάλλον μιας οργανωμένης επιχείρησης .</a:t>
          </a:r>
          <a:endParaRPr lang="el-GR" sz="2400" b="1" dirty="0">
            <a:solidFill>
              <a:srgbClr val="FF0000"/>
            </a:solidFill>
          </a:endParaRPr>
        </a:p>
      </dgm:t>
    </dgm:pt>
    <dgm:pt modelId="{A31551C7-7302-45D3-B562-0F0F616C54A7}" type="parTrans" cxnId="{8DF08B2A-B354-4E90-BC90-D3B98D9621CE}">
      <dgm:prSet/>
      <dgm:spPr/>
      <dgm:t>
        <a:bodyPr/>
        <a:lstStyle/>
        <a:p>
          <a:endParaRPr lang="el-GR"/>
        </a:p>
      </dgm:t>
    </dgm:pt>
    <dgm:pt modelId="{1AE225B9-9F0A-4416-9806-82EF846435D7}" type="sibTrans" cxnId="{8DF08B2A-B354-4E90-BC90-D3B98D9621CE}">
      <dgm:prSet/>
      <dgm:spPr/>
      <dgm:t>
        <a:bodyPr/>
        <a:lstStyle/>
        <a:p>
          <a:endParaRPr lang="el-GR"/>
        </a:p>
      </dgm:t>
    </dgm:pt>
    <dgm:pt modelId="{F9A45348-1174-41D9-AC05-F3BAB62E9BB4}">
      <dgm:prSet custT="1"/>
      <dgm:spPr/>
      <dgm:t>
        <a:bodyPr/>
        <a:lstStyle/>
        <a:p>
          <a:pPr algn="just"/>
          <a:r>
            <a:rPr lang="el-GR" sz="2400" b="1" u="sng" dirty="0" smtClean="0">
              <a:solidFill>
                <a:srgbClr val="FFFF00"/>
              </a:solidFill>
            </a:rPr>
            <a:t>Έρευνα και πειραματισμός </a:t>
          </a:r>
          <a:r>
            <a:rPr lang="el-GR" sz="2400" b="1" dirty="0" smtClean="0">
              <a:solidFill>
                <a:srgbClr val="FFFF00"/>
              </a:solidFill>
            </a:rPr>
            <a:t>: Την μεθοδολογία και τις διαδικασίες </a:t>
          </a:r>
          <a:r>
            <a:rPr lang="el-GR" sz="2400" b="1" smtClean="0">
              <a:solidFill>
                <a:srgbClr val="FFFF00"/>
              </a:solidFill>
            </a:rPr>
            <a:t>που </a:t>
          </a:r>
          <a:r>
            <a:rPr lang="el-GR" sz="2400" b="1" smtClean="0">
              <a:solidFill>
                <a:srgbClr val="FFFF00"/>
              </a:solidFill>
            </a:rPr>
            <a:t>βελτιώνουν </a:t>
          </a:r>
          <a:r>
            <a:rPr lang="el-GR" sz="2400" b="1" dirty="0" smtClean="0">
              <a:solidFill>
                <a:srgbClr val="FFFF00"/>
              </a:solidFill>
            </a:rPr>
            <a:t>τα  υπάρχοντα προϊόντα </a:t>
          </a:r>
          <a:r>
            <a:rPr lang="el-GR" sz="2400" b="1" smtClean="0">
              <a:solidFill>
                <a:srgbClr val="FFFF00"/>
              </a:solidFill>
            </a:rPr>
            <a:t>ή  </a:t>
          </a:r>
          <a:r>
            <a:rPr lang="el-GR" sz="2400" b="1" smtClean="0">
              <a:solidFill>
                <a:srgbClr val="FFFF00"/>
              </a:solidFill>
            </a:rPr>
            <a:t>τις </a:t>
          </a:r>
          <a:r>
            <a:rPr lang="el-GR" sz="2400" b="1" dirty="0" smtClean="0">
              <a:solidFill>
                <a:srgbClr val="FFFF00"/>
              </a:solidFill>
            </a:rPr>
            <a:t>υπηρεσίες  και  το πως παράγονται νέα.</a:t>
          </a:r>
        </a:p>
      </dgm:t>
    </dgm:pt>
    <dgm:pt modelId="{AED30178-3D65-4F94-B24B-8A37569E95B5}" type="parTrans" cxnId="{07B82503-626F-40FA-AB90-6F7CE20F0731}">
      <dgm:prSet/>
      <dgm:spPr/>
      <dgm:t>
        <a:bodyPr/>
        <a:lstStyle/>
        <a:p>
          <a:endParaRPr lang="el-GR"/>
        </a:p>
      </dgm:t>
    </dgm:pt>
    <dgm:pt modelId="{319945CD-A76B-4FA8-A149-C52D606F7737}" type="sibTrans" cxnId="{07B82503-626F-40FA-AB90-6F7CE20F0731}">
      <dgm:prSet/>
      <dgm:spPr/>
      <dgm:t>
        <a:bodyPr/>
        <a:lstStyle/>
        <a:p>
          <a:endParaRPr lang="el-GR"/>
        </a:p>
      </dgm:t>
    </dgm:pt>
    <dgm:pt modelId="{B078EACF-3851-4633-A6C4-9B8BAF56BACC}" type="pres">
      <dgm:prSet presAssocID="{5B576B4D-84FC-4F79-89F7-321E555AC92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l-GR"/>
        </a:p>
      </dgm:t>
    </dgm:pt>
    <dgm:pt modelId="{EC095023-3481-4383-9F80-EF649A609BE2}" type="pres">
      <dgm:prSet presAssocID="{5B576B4D-84FC-4F79-89F7-321E555AC92F}" presName="Name1" presStyleCnt="0"/>
      <dgm:spPr/>
    </dgm:pt>
    <dgm:pt modelId="{9D6E094D-6140-4F60-A930-B49DC932F163}" type="pres">
      <dgm:prSet presAssocID="{5B576B4D-84FC-4F79-89F7-321E555AC92F}" presName="cycle" presStyleCnt="0"/>
      <dgm:spPr/>
    </dgm:pt>
    <dgm:pt modelId="{B7E9C62E-EA44-42D7-9C9E-BC292C9566C4}" type="pres">
      <dgm:prSet presAssocID="{5B576B4D-84FC-4F79-89F7-321E555AC92F}" presName="srcNode" presStyleLbl="node1" presStyleIdx="0" presStyleCnt="3"/>
      <dgm:spPr/>
    </dgm:pt>
    <dgm:pt modelId="{57BC533B-6893-4DE4-B3A8-48ECF8722CD3}" type="pres">
      <dgm:prSet presAssocID="{5B576B4D-84FC-4F79-89F7-321E555AC92F}" presName="conn" presStyleLbl="parChTrans1D2" presStyleIdx="0" presStyleCnt="1"/>
      <dgm:spPr/>
      <dgm:t>
        <a:bodyPr/>
        <a:lstStyle/>
        <a:p>
          <a:endParaRPr lang="el-GR"/>
        </a:p>
      </dgm:t>
    </dgm:pt>
    <dgm:pt modelId="{585FA4D9-0EC3-42B0-914C-8A95F6B6B76A}" type="pres">
      <dgm:prSet presAssocID="{5B576B4D-84FC-4F79-89F7-321E555AC92F}" presName="extraNode" presStyleLbl="node1" presStyleIdx="0" presStyleCnt="3"/>
      <dgm:spPr/>
    </dgm:pt>
    <dgm:pt modelId="{E4DBF91B-69EA-46D8-93F1-27B6F158AB83}" type="pres">
      <dgm:prSet presAssocID="{5B576B4D-84FC-4F79-89F7-321E555AC92F}" presName="dstNode" presStyleLbl="node1" presStyleIdx="0" presStyleCnt="3"/>
      <dgm:spPr/>
    </dgm:pt>
    <dgm:pt modelId="{CB049497-1A3E-4D7B-A238-8129767287E8}" type="pres">
      <dgm:prSet presAssocID="{598DE572-06EA-48C5-BE9C-77C66B2F2A55}" presName="text_1" presStyleLbl="node1" presStyleIdx="0" presStyleCnt="3" custScaleY="14794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D7D83E-DEB7-44DD-85F6-E9AC7631332B}" type="pres">
      <dgm:prSet presAssocID="{598DE572-06EA-48C5-BE9C-77C66B2F2A55}" presName="accent_1" presStyleCnt="0"/>
      <dgm:spPr/>
    </dgm:pt>
    <dgm:pt modelId="{0A96C371-0E7F-46B6-8F25-E88541F3ADEC}" type="pres">
      <dgm:prSet presAssocID="{598DE572-06EA-48C5-BE9C-77C66B2F2A55}" presName="accentRepeatNode" presStyleLbl="solidFgAcc1" presStyleIdx="0" presStyleCnt="3"/>
      <dgm:spPr/>
    </dgm:pt>
    <dgm:pt modelId="{4DD4A377-3E0D-4CDD-A904-FA487E5E4F3B}" type="pres">
      <dgm:prSet presAssocID="{97C758C7-9AD2-4D70-8CF7-2A266DCBB2B6}" presName="text_2" presStyleLbl="node1" presStyleIdx="1" presStyleCnt="3" custScaleX="103144" custScaleY="14290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3B45A20-3E79-4B46-9976-CA2CCAD5A413}" type="pres">
      <dgm:prSet presAssocID="{97C758C7-9AD2-4D70-8CF7-2A266DCBB2B6}" presName="accent_2" presStyleCnt="0"/>
      <dgm:spPr/>
    </dgm:pt>
    <dgm:pt modelId="{DE6ED1B9-341E-4A9B-A430-951D85799776}" type="pres">
      <dgm:prSet presAssocID="{97C758C7-9AD2-4D70-8CF7-2A266DCBB2B6}" presName="accentRepeatNode" presStyleLbl="solidFgAcc1" presStyleIdx="1" presStyleCnt="3"/>
      <dgm:spPr/>
    </dgm:pt>
    <dgm:pt modelId="{D09F7353-2195-4F25-BA6F-B232145F804F}" type="pres">
      <dgm:prSet presAssocID="{F9A45348-1174-41D9-AC05-F3BAB62E9BB4}" presName="text_3" presStyleLbl="node1" presStyleIdx="2" presStyleCnt="3" custScaleX="100706" custScaleY="172872" custLinFactNeighborX="549" custLinFactNeighborY="-217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F030DB9-462A-4C20-864E-84E57D07CFBC}" type="pres">
      <dgm:prSet presAssocID="{F9A45348-1174-41D9-AC05-F3BAB62E9BB4}" presName="accent_3" presStyleCnt="0"/>
      <dgm:spPr/>
    </dgm:pt>
    <dgm:pt modelId="{552C48C2-AB0D-41E8-A9EE-D8530F6DA50A}" type="pres">
      <dgm:prSet presAssocID="{F9A45348-1174-41D9-AC05-F3BAB62E9BB4}" presName="accentRepeatNode" presStyleLbl="solidFgAcc1" presStyleIdx="2" presStyleCnt="3" custScaleX="93351"/>
      <dgm:spPr/>
    </dgm:pt>
  </dgm:ptLst>
  <dgm:cxnLst>
    <dgm:cxn modelId="{B32B583D-522F-4D4B-9778-9479E8553C68}" type="presOf" srcId="{5B576B4D-84FC-4F79-89F7-321E555AC92F}" destId="{B078EACF-3851-4633-A6C4-9B8BAF56BACC}" srcOrd="0" destOrd="0" presId="urn:microsoft.com/office/officeart/2008/layout/VerticalCurvedList"/>
    <dgm:cxn modelId="{8373C9DD-8B66-4EEE-B8CA-2B9485DEA73D}" type="presOf" srcId="{97C758C7-9AD2-4D70-8CF7-2A266DCBB2B6}" destId="{4DD4A377-3E0D-4CDD-A904-FA487E5E4F3B}" srcOrd="0" destOrd="0" presId="urn:microsoft.com/office/officeart/2008/layout/VerticalCurvedList"/>
    <dgm:cxn modelId="{07B82503-626F-40FA-AB90-6F7CE20F0731}" srcId="{5B576B4D-84FC-4F79-89F7-321E555AC92F}" destId="{F9A45348-1174-41D9-AC05-F3BAB62E9BB4}" srcOrd="2" destOrd="0" parTransId="{AED30178-3D65-4F94-B24B-8A37569E95B5}" sibTransId="{319945CD-A76B-4FA8-A149-C52D606F7737}"/>
    <dgm:cxn modelId="{112B314D-3819-433D-9397-A162BCFFBD9F}" type="presOf" srcId="{598DE572-06EA-48C5-BE9C-77C66B2F2A55}" destId="{CB049497-1A3E-4D7B-A238-8129767287E8}" srcOrd="0" destOrd="0" presId="urn:microsoft.com/office/officeart/2008/layout/VerticalCurvedList"/>
    <dgm:cxn modelId="{46E0E1B4-1E75-4056-9326-21EC0EC675D3}" type="presOf" srcId="{074821C0-0247-4B11-984F-18BF391D4A26}" destId="{57BC533B-6893-4DE4-B3A8-48ECF8722CD3}" srcOrd="0" destOrd="0" presId="urn:microsoft.com/office/officeart/2008/layout/VerticalCurvedList"/>
    <dgm:cxn modelId="{8DF08B2A-B354-4E90-BC90-D3B98D9621CE}" srcId="{5B576B4D-84FC-4F79-89F7-321E555AC92F}" destId="{97C758C7-9AD2-4D70-8CF7-2A266DCBB2B6}" srcOrd="1" destOrd="0" parTransId="{A31551C7-7302-45D3-B562-0F0F616C54A7}" sibTransId="{1AE225B9-9F0A-4416-9806-82EF846435D7}"/>
    <dgm:cxn modelId="{DDA78898-1A58-44F0-9C4D-C09DF837A98B}" type="presOf" srcId="{F9A45348-1174-41D9-AC05-F3BAB62E9BB4}" destId="{D09F7353-2195-4F25-BA6F-B232145F804F}" srcOrd="0" destOrd="0" presId="urn:microsoft.com/office/officeart/2008/layout/VerticalCurvedList"/>
    <dgm:cxn modelId="{B1764BE2-E257-44DA-A7E2-7E6A5B25756C}" srcId="{5B576B4D-84FC-4F79-89F7-321E555AC92F}" destId="{598DE572-06EA-48C5-BE9C-77C66B2F2A55}" srcOrd="0" destOrd="0" parTransId="{2933642E-6601-49BB-BA84-72EAAC7E8452}" sibTransId="{074821C0-0247-4B11-984F-18BF391D4A26}"/>
    <dgm:cxn modelId="{E375B606-B0B3-4D18-99A3-072D693D8D37}" type="presParOf" srcId="{B078EACF-3851-4633-A6C4-9B8BAF56BACC}" destId="{EC095023-3481-4383-9F80-EF649A609BE2}" srcOrd="0" destOrd="0" presId="urn:microsoft.com/office/officeart/2008/layout/VerticalCurvedList"/>
    <dgm:cxn modelId="{D1598CE1-2B8D-4F67-A4DA-293DC69BCB33}" type="presParOf" srcId="{EC095023-3481-4383-9F80-EF649A609BE2}" destId="{9D6E094D-6140-4F60-A930-B49DC932F163}" srcOrd="0" destOrd="0" presId="urn:microsoft.com/office/officeart/2008/layout/VerticalCurvedList"/>
    <dgm:cxn modelId="{A4DCDC94-B379-4C28-A4B2-FD4196293895}" type="presParOf" srcId="{9D6E094D-6140-4F60-A930-B49DC932F163}" destId="{B7E9C62E-EA44-42D7-9C9E-BC292C9566C4}" srcOrd="0" destOrd="0" presId="urn:microsoft.com/office/officeart/2008/layout/VerticalCurvedList"/>
    <dgm:cxn modelId="{C89764EF-4929-414D-9795-815264BB9494}" type="presParOf" srcId="{9D6E094D-6140-4F60-A930-B49DC932F163}" destId="{57BC533B-6893-4DE4-B3A8-48ECF8722CD3}" srcOrd="1" destOrd="0" presId="urn:microsoft.com/office/officeart/2008/layout/VerticalCurvedList"/>
    <dgm:cxn modelId="{0105AFF0-FE52-47D4-B6CA-94DC9C243EAD}" type="presParOf" srcId="{9D6E094D-6140-4F60-A930-B49DC932F163}" destId="{585FA4D9-0EC3-42B0-914C-8A95F6B6B76A}" srcOrd="2" destOrd="0" presId="urn:microsoft.com/office/officeart/2008/layout/VerticalCurvedList"/>
    <dgm:cxn modelId="{8F1421BD-F2FD-49B3-8786-46FAEF5FB5C1}" type="presParOf" srcId="{9D6E094D-6140-4F60-A930-B49DC932F163}" destId="{E4DBF91B-69EA-46D8-93F1-27B6F158AB83}" srcOrd="3" destOrd="0" presId="urn:microsoft.com/office/officeart/2008/layout/VerticalCurvedList"/>
    <dgm:cxn modelId="{CD7A3858-C061-4DC3-8AE0-01CE83DB521B}" type="presParOf" srcId="{EC095023-3481-4383-9F80-EF649A609BE2}" destId="{CB049497-1A3E-4D7B-A238-8129767287E8}" srcOrd="1" destOrd="0" presId="urn:microsoft.com/office/officeart/2008/layout/VerticalCurvedList"/>
    <dgm:cxn modelId="{A0272424-3AB7-4FCB-A864-F40F3F8C5B0E}" type="presParOf" srcId="{EC095023-3481-4383-9F80-EF649A609BE2}" destId="{D6D7D83E-DEB7-44DD-85F6-E9AC7631332B}" srcOrd="2" destOrd="0" presId="urn:microsoft.com/office/officeart/2008/layout/VerticalCurvedList"/>
    <dgm:cxn modelId="{47A1D244-2BCD-41B0-B22D-6252C6885AEE}" type="presParOf" srcId="{D6D7D83E-DEB7-44DD-85F6-E9AC7631332B}" destId="{0A96C371-0E7F-46B6-8F25-E88541F3ADEC}" srcOrd="0" destOrd="0" presId="urn:microsoft.com/office/officeart/2008/layout/VerticalCurvedList"/>
    <dgm:cxn modelId="{4BEF4C16-583C-4305-8368-97A3938C6E97}" type="presParOf" srcId="{EC095023-3481-4383-9F80-EF649A609BE2}" destId="{4DD4A377-3E0D-4CDD-A904-FA487E5E4F3B}" srcOrd="3" destOrd="0" presId="urn:microsoft.com/office/officeart/2008/layout/VerticalCurvedList"/>
    <dgm:cxn modelId="{81C51432-2DAD-480D-AD62-087115D321A7}" type="presParOf" srcId="{EC095023-3481-4383-9F80-EF649A609BE2}" destId="{B3B45A20-3E79-4B46-9976-CA2CCAD5A413}" srcOrd="4" destOrd="0" presId="urn:microsoft.com/office/officeart/2008/layout/VerticalCurvedList"/>
    <dgm:cxn modelId="{B67B62FC-BB14-4E16-BB7E-6C1B6FC52608}" type="presParOf" srcId="{B3B45A20-3E79-4B46-9976-CA2CCAD5A413}" destId="{DE6ED1B9-341E-4A9B-A430-951D85799776}" srcOrd="0" destOrd="0" presId="urn:microsoft.com/office/officeart/2008/layout/VerticalCurvedList"/>
    <dgm:cxn modelId="{5DF0761A-8223-4E53-B814-663FAB03405F}" type="presParOf" srcId="{EC095023-3481-4383-9F80-EF649A609BE2}" destId="{D09F7353-2195-4F25-BA6F-B232145F804F}" srcOrd="5" destOrd="0" presId="urn:microsoft.com/office/officeart/2008/layout/VerticalCurvedList"/>
    <dgm:cxn modelId="{CE08C386-02E7-4FDF-B389-25B7ABA0517F}" type="presParOf" srcId="{EC095023-3481-4383-9F80-EF649A609BE2}" destId="{AF030DB9-462A-4C20-864E-84E57D07CFBC}" srcOrd="6" destOrd="0" presId="urn:microsoft.com/office/officeart/2008/layout/VerticalCurvedList"/>
    <dgm:cxn modelId="{A86EDFC6-273F-42C3-8D08-2397F67EA736}" type="presParOf" srcId="{AF030DB9-462A-4C20-864E-84E57D07CFBC}" destId="{552C48C2-AB0D-41E8-A9EE-D8530F6DA50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C533B-6893-4DE4-B3A8-48ECF8722CD3}">
      <dsp:nvSpPr>
        <dsp:cNvPr id="0" name=""/>
        <dsp:cNvSpPr/>
      </dsp:nvSpPr>
      <dsp:spPr>
        <a:xfrm>
          <a:off x="-6000353" y="-909762"/>
          <a:ext cx="7077444" cy="7077444"/>
        </a:xfrm>
        <a:prstGeom prst="blockArc">
          <a:avLst>
            <a:gd name="adj1" fmla="val 18900000"/>
            <a:gd name="adj2" fmla="val 2700000"/>
            <a:gd name="adj3" fmla="val 305"/>
          </a:avLst>
        </a:prstGeom>
        <a:noFill/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049497-1A3E-4D7B-A238-8129767287E8}">
      <dsp:nvSpPr>
        <dsp:cNvPr id="0" name=""/>
        <dsp:cNvSpPr/>
      </dsp:nvSpPr>
      <dsp:spPr>
        <a:xfrm>
          <a:off x="673076" y="273711"/>
          <a:ext cx="7598883" cy="155574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4695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 </a:t>
          </a:r>
          <a:r>
            <a:rPr lang="el-GR" sz="2000" b="1" u="sng" kern="1200" dirty="0" smtClean="0">
              <a:solidFill>
                <a:srgbClr val="002060"/>
              </a:solidFill>
            </a:rPr>
            <a:t>Ατομική εργασία </a:t>
          </a:r>
          <a:r>
            <a:rPr lang="el-GR" sz="2000" b="1" kern="1200" dirty="0" smtClean="0">
              <a:solidFill>
                <a:srgbClr val="002060"/>
              </a:solidFill>
            </a:rPr>
            <a:t>: Απόκτηση  και ανάπτυξη τεχνολογικών  γνώσεων και δεξιοτήτων ,μέσα από θέμα που επέλεξαν  να κατασκευάσουν, να γράψουν εργασία και να το παρουσιάσουν σταδιακά και σε σεμινάρια</a:t>
          </a:r>
          <a:r>
            <a:rPr lang="el-GR" sz="2000" b="1" kern="1200" dirty="0" smtClean="0">
              <a:solidFill>
                <a:srgbClr val="FFFF00"/>
              </a:solidFill>
            </a:rPr>
            <a:t>.</a:t>
          </a:r>
        </a:p>
      </dsp:txBody>
      <dsp:txXfrm>
        <a:off x="673076" y="273711"/>
        <a:ext cx="7598883" cy="1555744"/>
      </dsp:txXfrm>
    </dsp:sp>
    <dsp:sp modelId="{0A96C371-0E7F-46B6-8F25-E88541F3ADEC}">
      <dsp:nvSpPr>
        <dsp:cNvPr id="0" name=""/>
        <dsp:cNvSpPr/>
      </dsp:nvSpPr>
      <dsp:spPr>
        <a:xfrm>
          <a:off x="15836" y="394344"/>
          <a:ext cx="1314480" cy="13144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D4A377-3E0D-4CDD-A904-FA487E5E4F3B}">
      <dsp:nvSpPr>
        <dsp:cNvPr id="0" name=""/>
        <dsp:cNvSpPr/>
      </dsp:nvSpPr>
      <dsp:spPr>
        <a:xfrm>
          <a:off x="941881" y="1877582"/>
          <a:ext cx="7443523" cy="1502755"/>
        </a:xfrm>
        <a:prstGeom prst="rect">
          <a:avLst/>
        </a:prstGeom>
        <a:solidFill>
          <a:schemeClr val="accent5">
            <a:hueOff val="2404066"/>
            <a:satOff val="-4882"/>
            <a:lumOff val="3137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469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u="sng" kern="1200" dirty="0" smtClean="0">
              <a:solidFill>
                <a:srgbClr val="FF0000"/>
              </a:solidFill>
            </a:rPr>
            <a:t>Ομαδική εργασία </a:t>
          </a:r>
          <a:r>
            <a:rPr lang="el-GR" sz="2400" b="1" kern="1200" dirty="0" smtClean="0">
              <a:solidFill>
                <a:srgbClr val="FF0000"/>
              </a:solidFill>
            </a:rPr>
            <a:t>: Πως με την συμβολή της τεχνολογίας παράγονται προϊόντα και υπηρεσίες  μέσα στο περιβάλλον μιας οργανωμένης επιχείρησης .</a:t>
          </a:r>
          <a:endParaRPr lang="el-GR" sz="2400" b="1" kern="1200" dirty="0">
            <a:solidFill>
              <a:srgbClr val="FF0000"/>
            </a:solidFill>
          </a:endParaRPr>
        </a:p>
      </dsp:txBody>
      <dsp:txXfrm>
        <a:off x="941881" y="1877582"/>
        <a:ext cx="7443523" cy="1502755"/>
      </dsp:txXfrm>
    </dsp:sp>
    <dsp:sp modelId="{DE6ED1B9-341E-4A9B-A430-951D85799776}">
      <dsp:nvSpPr>
        <dsp:cNvPr id="0" name=""/>
        <dsp:cNvSpPr/>
      </dsp:nvSpPr>
      <dsp:spPr>
        <a:xfrm>
          <a:off x="398087" y="1971720"/>
          <a:ext cx="1314480" cy="13144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2404066"/>
              <a:satOff val="-4882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9F7353-2195-4F25-BA6F-B232145F804F}">
      <dsp:nvSpPr>
        <dsp:cNvPr id="0" name=""/>
        <dsp:cNvSpPr/>
      </dsp:nvSpPr>
      <dsp:spPr>
        <a:xfrm>
          <a:off x="687970" y="3274527"/>
          <a:ext cx="7652531" cy="1817894"/>
        </a:xfrm>
        <a:prstGeom prst="rect">
          <a:avLst/>
        </a:prstGeom>
        <a:solidFill>
          <a:schemeClr val="accent5">
            <a:hueOff val="4808133"/>
            <a:satOff val="-9764"/>
            <a:lumOff val="6275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4695" tIns="60960" rIns="60960" bIns="6096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u="sng" kern="1200" dirty="0" smtClean="0">
              <a:solidFill>
                <a:srgbClr val="FFFF00"/>
              </a:solidFill>
            </a:rPr>
            <a:t>Έρευνα και πειραματισμός </a:t>
          </a:r>
          <a:r>
            <a:rPr lang="el-GR" sz="2400" b="1" kern="1200" dirty="0" smtClean="0">
              <a:solidFill>
                <a:srgbClr val="FFFF00"/>
              </a:solidFill>
            </a:rPr>
            <a:t>: Την μεθοδολογία και τις διαδικασίες </a:t>
          </a:r>
          <a:r>
            <a:rPr lang="el-GR" sz="2400" b="1" kern="1200" smtClean="0">
              <a:solidFill>
                <a:srgbClr val="FFFF00"/>
              </a:solidFill>
            </a:rPr>
            <a:t>που </a:t>
          </a:r>
          <a:r>
            <a:rPr lang="el-GR" sz="2400" b="1" kern="1200" smtClean="0">
              <a:solidFill>
                <a:srgbClr val="FFFF00"/>
              </a:solidFill>
            </a:rPr>
            <a:t>βελτιώνουν </a:t>
          </a:r>
          <a:r>
            <a:rPr lang="el-GR" sz="2400" b="1" kern="1200" dirty="0" smtClean="0">
              <a:solidFill>
                <a:srgbClr val="FFFF00"/>
              </a:solidFill>
            </a:rPr>
            <a:t>τα  υπάρχοντα προϊόντα </a:t>
          </a:r>
          <a:r>
            <a:rPr lang="el-GR" sz="2400" b="1" kern="1200" smtClean="0">
              <a:solidFill>
                <a:srgbClr val="FFFF00"/>
              </a:solidFill>
            </a:rPr>
            <a:t>ή  </a:t>
          </a:r>
          <a:r>
            <a:rPr lang="el-GR" sz="2400" b="1" kern="1200" smtClean="0">
              <a:solidFill>
                <a:srgbClr val="FFFF00"/>
              </a:solidFill>
            </a:rPr>
            <a:t>τις </a:t>
          </a:r>
          <a:r>
            <a:rPr lang="el-GR" sz="2400" b="1" kern="1200" dirty="0" smtClean="0">
              <a:solidFill>
                <a:srgbClr val="FFFF00"/>
              </a:solidFill>
            </a:rPr>
            <a:t>υπηρεσίες  και  το πως παράγονται νέα.</a:t>
          </a:r>
        </a:p>
      </dsp:txBody>
      <dsp:txXfrm>
        <a:off x="687970" y="3274527"/>
        <a:ext cx="7652531" cy="1817894"/>
      </dsp:txXfrm>
    </dsp:sp>
    <dsp:sp modelId="{552C48C2-AB0D-41E8-A9EE-D8530F6DA50A}">
      <dsp:nvSpPr>
        <dsp:cNvPr id="0" name=""/>
        <dsp:cNvSpPr/>
      </dsp:nvSpPr>
      <dsp:spPr>
        <a:xfrm>
          <a:off x="59536" y="3549096"/>
          <a:ext cx="1227080" cy="131448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4808133"/>
              <a:satOff val="-9764"/>
              <a:lumOff val="6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B584C-F7D6-4FF0-BB0F-0C729CF0F2B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12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362385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619619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96701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9709965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63417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09059-91A9-4505-AE85-491EDF7CCF70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66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CB319-4ECF-40D6-8158-E12A310B8EF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983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086062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FEA70-3546-4CA2-ABC4-477B1744E9C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0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E147A-321B-46EE-9E15-8B47146C77BE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2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15930-E0D9-45E8-B4A4-F2CE1FD96995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086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11E5-9F40-4245-BCAD-A74A476C0D9B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1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3207-C730-4F5C-913F-9F0586885E78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042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FB596-5D51-4A37-8354-EBE8FA557AF4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63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77EC8-974F-43BF-8C35-1585E4C6A889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451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0824"/>
            <a:fld id="{77A6C3FD-E078-4883-9334-3621E1148C43}" type="datetime1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13/10/2021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70824"/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870824"/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 defTabSz="870824"/>
              <a:t>‹#›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800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gov.gr/ypepth/?p=1799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1655092" y="285679"/>
            <a:ext cx="8858452" cy="1104141"/>
          </a:xfrm>
          <a:prstGeom prst="rect">
            <a:avLst/>
          </a:prstGeom>
          <a:noFill/>
        </p:spPr>
        <p:txBody>
          <a:bodyPr wrap="square" lIns="72574" tIns="36287" rIns="72574" bIns="36287" numCol="1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sz="4286" b="1" spc="40" dirty="0">
                <a:ln w="11430"/>
                <a:solidFill>
                  <a:schemeClr val="tx2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Τεχνολογία γ΄ γυμνασίου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3459468" y="1828764"/>
            <a:ext cx="6000887" cy="2944100"/>
          </a:xfrm>
          <a:prstGeom prst="rect">
            <a:avLst/>
          </a:prstGeom>
          <a:noFill/>
        </p:spPr>
        <p:txBody>
          <a:bodyPr wrap="none" lIns="72574" tIns="36287" rIns="72574" bIns="36287" numCol="1">
            <a:prstTxWarp prst="textTriangleInverted">
              <a:avLst/>
            </a:prstTxWarp>
            <a:spAutoFit/>
            <a:scene3d>
              <a:camera prst="perspectiveRelaxedModerately"/>
              <a:lightRig rig="soft" dir="tl">
                <a:rot lat="0" lon="0" rev="0"/>
              </a:lightRig>
            </a:scene3d>
            <a:sp3d extrusionH="260350" contourW="25400">
              <a:bevelT w="25400" h="55880" prst="artDeco"/>
              <a:bevelB w="38100" h="38100"/>
              <a:extrusionClr>
                <a:schemeClr val="tx2">
                  <a:lumMod val="20000"/>
                  <a:lumOff val="80000"/>
                </a:schemeClr>
              </a:extrusionClr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l-GR" sz="4286" b="1" spc="4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ΟΡΟΛΟΓΙΑ ΤΗΣ </a:t>
            </a:r>
          </a:p>
          <a:p>
            <a:pPr algn="ctr"/>
            <a:r>
              <a:rPr lang="el-GR" sz="4286" b="1" spc="4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ΤΕΧΝΟΛΟΓΙΑΣ</a:t>
            </a:r>
          </a:p>
        </p:txBody>
      </p:sp>
    </p:spTree>
    <p:extLst>
      <p:ext uri="{BB962C8B-B14F-4D97-AF65-F5344CB8AC3E}">
        <p14:creationId xmlns:p14="http://schemas.microsoft.com/office/powerpoint/2010/main" val="110568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>
                <a:solidFill>
                  <a:prstClr val="black">
                    <a:tint val="75000"/>
                  </a:prstClr>
                </a:solidFill>
              </a:rPr>
              <a:t>Τεχνολογία γ΄γυμνασίου - Ορολογία της τεχνολογίας</a:t>
            </a: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89212" y="961697"/>
            <a:ext cx="74534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u="sng" dirty="0" smtClean="0"/>
              <a:t>Άρα Έρευνα και Ανάπτυξη (R&amp;D-Research and Development)</a:t>
            </a:r>
            <a:endParaRPr lang="el-G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576552" y="2206729"/>
            <a:ext cx="9080938" cy="2677656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l-G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είναι </a:t>
            </a:r>
            <a:r>
              <a:rPr lang="el-G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πρακτική εφαρμογή γνώσεων τεχνολογίας  και επιστημών για την ανακάλυψη νέας γνώσης </a:t>
            </a:r>
            <a:endParaRPr lang="en-US" sz="24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και κατόπιν </a:t>
            </a:r>
            <a:r>
              <a:rPr lang="el-GR" sz="2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εφαρμογή της γνώσης αυτής για τη δημιουργία νέων και βελτιωμένων προϊόντων</a:t>
            </a:r>
            <a:r>
              <a:rPr lang="el-G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διαδικασιών και υπηρεσιών που ικανοποιούν τις ανάγκες της αγοράς.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76552" y="5202621"/>
            <a:ext cx="8632659" cy="120032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Για παράδειγμα αναπτύχθηκε νέα γνώση σχετικά με τους μικροεπεξεργαστές από μηχανικούς και επιστήμονες που οδήγησε στα σύγχρονα συστήματα υπολογιστών.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545943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49517" y="968241"/>
            <a:ext cx="8008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ΠΑΡΑΔΕΙΓΜΑΤΑ ΕΡΕΥΝΑΣ ΚΑΙ ΑΝΑΠΤΥΞΗΣ</a:t>
            </a:r>
            <a:endParaRPr lang="el-G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59876" y="1970690"/>
            <a:ext cx="8017804" cy="375487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/>
              <a:t> 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 ανακάλυψη του ηλεκτρισμού είναι αποτέλεσμα έρευνας</a:t>
            </a:r>
          </a:p>
          <a:p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 διατύπωση της ηλεκτρομαγνητικής θεωρίας από τον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Maxwell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το 1864 ήταν αποτέλεσμα έρευνας</a:t>
            </a:r>
          </a:p>
          <a:p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 εφεύρεση του τηλεφώνου που χρησιμοποιούσε ηλεκτρισμό ήταν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αποτέλεσμα ανάπτυξης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Η εφεύρεση του </a:t>
            </a:r>
            <a:r>
              <a:rPr lang="el-GR" sz="2000" dirty="0" err="1">
                <a:latin typeface="Arial" panose="020B0604020202020204" pitchFamily="34" charset="0"/>
                <a:cs typeface="Arial" panose="020B0604020202020204" pitchFamily="34" charset="0"/>
              </a:rPr>
              <a:t>ραδιόφωνου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ήταν ανάπτυξη και ήταν αποτέλεσμα της έρευνας για τη διατύπωση των νόμων της ηλεκτρομαγνητικής θεωρίας</a:t>
            </a:r>
          </a:p>
        </p:txBody>
      </p:sp>
    </p:spTree>
    <p:extLst>
      <p:ext uri="{BB962C8B-B14F-4D97-AF65-F5344CB8AC3E}">
        <p14:creationId xmlns:p14="http://schemas.microsoft.com/office/powerpoint/2010/main" val="355654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>
          <a:xfrm>
            <a:off x="8439203" y="6487003"/>
            <a:ext cx="2133796" cy="365125"/>
          </a:xfrm>
        </p:spPr>
        <p:txBody>
          <a:bodyPr/>
          <a:lstStyle/>
          <a:p>
            <a:fld id="{5C368378-1681-4119-BFA0-E69D133F9924}" type="slidenum">
              <a:rPr lang="el-GR" b="1" smtClean="0">
                <a:solidFill>
                  <a:srgbClr val="002060"/>
                </a:solidFill>
              </a:rPr>
              <a:pPr/>
              <a:t>2</a:t>
            </a:fld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1523581" y="1"/>
            <a:ext cx="9144840" cy="685737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/>
          </a:p>
        </p:txBody>
      </p:sp>
      <p:sp>
        <p:nvSpPr>
          <p:cNvPr id="6" name="TextBox 5"/>
          <p:cNvSpPr txBox="1"/>
          <p:nvPr/>
        </p:nvSpPr>
        <p:spPr>
          <a:xfrm>
            <a:off x="1295291" y="0"/>
            <a:ext cx="9851744" cy="751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286" b="1" dirty="0">
                <a:solidFill>
                  <a:schemeClr val="bg1"/>
                </a:solidFill>
              </a:rPr>
              <a:t> </a:t>
            </a:r>
            <a:r>
              <a:rPr lang="el-GR" sz="3810" b="1" dirty="0">
                <a:solidFill>
                  <a:schemeClr val="bg1"/>
                </a:solidFill>
              </a:rPr>
              <a:t>Τι διαφορετικό θα μάθουμε στη γ΄τάξη</a:t>
            </a:r>
          </a:p>
        </p:txBody>
      </p:sp>
      <p:sp>
        <p:nvSpPr>
          <p:cNvPr id="2" name="Ορθογώνιο 1"/>
          <p:cNvSpPr/>
          <p:nvPr/>
        </p:nvSpPr>
        <p:spPr>
          <a:xfrm>
            <a:off x="2249146" y="4629178"/>
            <a:ext cx="7944032" cy="119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sz="1429" dirty="0"/>
          </a:p>
          <a:p>
            <a:endParaRPr lang="el-GR" sz="1429" dirty="0"/>
          </a:p>
          <a:p>
            <a:endParaRPr lang="el-GR" sz="1429" dirty="0"/>
          </a:p>
          <a:p>
            <a:endParaRPr lang="el-GR" sz="1429" dirty="0"/>
          </a:p>
          <a:p>
            <a:endParaRPr lang="el-GR" sz="1429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445710622"/>
              </p:ext>
            </p:extLst>
          </p:nvPr>
        </p:nvGraphicFramePr>
        <p:xfrm>
          <a:off x="2038257" y="971494"/>
          <a:ext cx="8401242" cy="5257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381165" y="1885915"/>
            <a:ext cx="857270" cy="312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29" b="1" dirty="0">
                <a:solidFill>
                  <a:srgbClr val="002060"/>
                </a:solidFill>
              </a:rPr>
              <a:t>Α΄τάξη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09800" y="3429001"/>
            <a:ext cx="771543" cy="312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29" b="1" dirty="0">
                <a:solidFill>
                  <a:srgbClr val="FF0000"/>
                </a:solidFill>
              </a:rPr>
              <a:t>Β΄τάξη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9146" y="4914934"/>
            <a:ext cx="989289" cy="385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905" b="1" dirty="0">
                <a:solidFill>
                  <a:srgbClr val="FFC000"/>
                </a:solidFill>
              </a:rPr>
              <a:t>Γ΄τάξη</a:t>
            </a:r>
          </a:p>
        </p:txBody>
      </p:sp>
    </p:spTree>
    <p:extLst>
      <p:ext uri="{BB962C8B-B14F-4D97-AF65-F5344CB8AC3E}">
        <p14:creationId xmlns:p14="http://schemas.microsoft.com/office/powerpoint/2010/main" val="68279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BC533B-6893-4DE4-B3A8-48ECF8722C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7BC533B-6893-4DE4-B3A8-48ECF8722C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96C371-0E7F-46B6-8F25-E88541F3AD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0A96C371-0E7F-46B6-8F25-E88541F3AD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B049497-1A3E-4D7B-A238-8129767287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B049497-1A3E-4D7B-A238-8129767287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6ED1B9-341E-4A9B-A430-951D857997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DE6ED1B9-341E-4A9B-A430-951D857997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D4A377-3E0D-4CDD-A904-FA487E5E4F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4DD4A377-3E0D-4CDD-A904-FA487E5E4F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2C48C2-AB0D-41E8-A9EE-D8530F6DA5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552C48C2-AB0D-41E8-A9EE-D8530F6DA50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9F7353-2195-4F25-BA6F-B232145F80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D09F7353-2195-4F25-BA6F-B232145F80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Έλλειψη 2"/>
          <p:cNvSpPr/>
          <p:nvPr/>
        </p:nvSpPr>
        <p:spPr>
          <a:xfrm>
            <a:off x="4755942" y="2276720"/>
            <a:ext cx="2844952" cy="1943144"/>
          </a:xfrm>
          <a:prstGeom prst="ellipse">
            <a:avLst/>
          </a:prstGeom>
          <a:gradFill>
            <a:gsLst>
              <a:gs pos="38000">
                <a:schemeClr val="bg1">
                  <a:lumMod val="50000"/>
                </a:schemeClr>
              </a:gs>
              <a:gs pos="68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504" tIns="32252" rIns="64504" bIns="32252" spcCol="0" rtlCol="0" anchor="ctr"/>
          <a:lstStyle/>
          <a:p>
            <a:pPr algn="ctr"/>
            <a:endParaRPr lang="el-GR" sz="1429" dirty="0"/>
          </a:p>
        </p:txBody>
      </p:sp>
      <p:sp>
        <p:nvSpPr>
          <p:cNvPr id="4" name="TextBox 3"/>
          <p:cNvSpPr txBox="1"/>
          <p:nvPr/>
        </p:nvSpPr>
        <p:spPr>
          <a:xfrm>
            <a:off x="4806745" y="2177402"/>
            <a:ext cx="2743347" cy="1823820"/>
          </a:xfrm>
          <a:prstGeom prst="rect">
            <a:avLst/>
          </a:prstGeom>
          <a:noFill/>
        </p:spPr>
        <p:txBody>
          <a:bodyPr wrap="square" lIns="64504" tIns="32252" rIns="64504" bIns="32252" rtlCol="0">
            <a:spAutoFit/>
          </a:bodyPr>
          <a:lstStyle/>
          <a:p>
            <a:pPr algn="ctr"/>
            <a:endParaRPr lang="el-GR" sz="2857" b="1" dirty="0">
              <a:solidFill>
                <a:srgbClr val="FF0000"/>
              </a:solidFill>
            </a:endParaRPr>
          </a:p>
          <a:p>
            <a:pPr algn="ctr"/>
            <a:r>
              <a:rPr lang="el-GR" sz="2857" b="1" dirty="0">
                <a:solidFill>
                  <a:srgbClr val="FF0000"/>
                </a:solidFill>
              </a:rPr>
              <a:t>ΤΕΧΝΟΛΟΓΙΑ</a:t>
            </a:r>
          </a:p>
          <a:p>
            <a:pPr algn="ctr"/>
            <a:r>
              <a:rPr lang="el-GR" sz="2857" b="1" dirty="0">
                <a:solidFill>
                  <a:srgbClr val="FF0000"/>
                </a:solidFill>
              </a:rPr>
              <a:t>- Νέες </a:t>
            </a:r>
          </a:p>
          <a:p>
            <a:pPr algn="ctr"/>
            <a:r>
              <a:rPr lang="el-GR" sz="2857" b="1" dirty="0">
                <a:solidFill>
                  <a:srgbClr val="FF0000"/>
                </a:solidFill>
              </a:rPr>
              <a:t>τεχνολογίες</a:t>
            </a:r>
          </a:p>
        </p:txBody>
      </p:sp>
      <p:sp>
        <p:nvSpPr>
          <p:cNvPr id="8" name="Έλλειψη 7"/>
          <p:cNvSpPr/>
          <p:nvPr/>
        </p:nvSpPr>
        <p:spPr>
          <a:xfrm>
            <a:off x="5179826" y="130486"/>
            <a:ext cx="1832348" cy="16573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Επιστήμη </a:t>
            </a:r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>
          <a:xfrm>
            <a:off x="8439203" y="6487003"/>
            <a:ext cx="2133796" cy="365125"/>
          </a:xfrm>
        </p:spPr>
        <p:txBody>
          <a:bodyPr/>
          <a:lstStyle/>
          <a:p>
            <a:fld id="{5C368378-1681-4119-BFA0-E69D133F9924}" type="slidenum">
              <a:rPr lang="el-GR" b="1" smtClean="0">
                <a:solidFill>
                  <a:srgbClr val="002060"/>
                </a:solidFill>
              </a:rPr>
              <a:pPr/>
              <a:t>3</a:t>
            </a:fld>
            <a:endParaRPr lang="el-GR" b="1" dirty="0">
              <a:solidFill>
                <a:srgbClr val="002060"/>
              </a:solidFill>
            </a:endParaRPr>
          </a:p>
        </p:txBody>
      </p:sp>
      <p:sp>
        <p:nvSpPr>
          <p:cNvPr id="11" name="Έλλειψη 10"/>
          <p:cNvSpPr/>
          <p:nvPr/>
        </p:nvSpPr>
        <p:spPr>
          <a:xfrm>
            <a:off x="5277201" y="4743480"/>
            <a:ext cx="1832348" cy="165738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57" dirty="0">
                <a:solidFill>
                  <a:srgbClr val="002060"/>
                </a:solidFill>
              </a:rPr>
              <a:t>Έρευνα</a:t>
            </a:r>
            <a:r>
              <a:rPr lang="el-GR" sz="1429" dirty="0">
                <a:hlinkClick r:id="rId2"/>
              </a:rPr>
              <a:t> </a:t>
            </a:r>
            <a:endParaRPr lang="el-GR" sz="1429" dirty="0"/>
          </a:p>
        </p:txBody>
      </p:sp>
      <p:sp>
        <p:nvSpPr>
          <p:cNvPr id="12" name="Βέλος επάνω-κάτω 11"/>
          <p:cNvSpPr/>
          <p:nvPr/>
        </p:nvSpPr>
        <p:spPr>
          <a:xfrm>
            <a:off x="6079073" y="1850757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13" name="Βέλος επάνω-κάτω 12"/>
          <p:cNvSpPr/>
          <p:nvPr/>
        </p:nvSpPr>
        <p:spPr>
          <a:xfrm>
            <a:off x="6125860" y="4345665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/>
          </a:p>
        </p:txBody>
      </p:sp>
      <p:sp>
        <p:nvSpPr>
          <p:cNvPr id="20" name="Έλλειψη 19"/>
          <p:cNvSpPr/>
          <p:nvPr/>
        </p:nvSpPr>
        <p:spPr>
          <a:xfrm>
            <a:off x="7143592" y="445079"/>
            <a:ext cx="2271960" cy="183164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Ανακάλυψη </a:t>
            </a:r>
          </a:p>
        </p:txBody>
      </p:sp>
      <p:sp>
        <p:nvSpPr>
          <p:cNvPr id="21" name="Βέλος επάνω-κάτω 20"/>
          <p:cNvSpPr/>
          <p:nvPr/>
        </p:nvSpPr>
        <p:spPr>
          <a:xfrm rot="2580000">
            <a:off x="7291610" y="2211481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23" name="Βέλος επάνω-κάτω 22"/>
          <p:cNvSpPr/>
          <p:nvPr/>
        </p:nvSpPr>
        <p:spPr>
          <a:xfrm rot="5400000">
            <a:off x="7801387" y="3136179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24" name="Έλλειψη 23"/>
          <p:cNvSpPr/>
          <p:nvPr/>
        </p:nvSpPr>
        <p:spPr>
          <a:xfrm>
            <a:off x="7412763" y="4286270"/>
            <a:ext cx="2271960" cy="1831640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Καινοτομία </a:t>
            </a:r>
          </a:p>
        </p:txBody>
      </p:sp>
      <p:sp>
        <p:nvSpPr>
          <p:cNvPr id="25" name="Βέλος επάνω-κάτω 24"/>
          <p:cNvSpPr/>
          <p:nvPr/>
        </p:nvSpPr>
        <p:spPr>
          <a:xfrm rot="7860000">
            <a:off x="7448457" y="4022179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26" name="Έλλειψη 25"/>
          <p:cNvSpPr/>
          <p:nvPr/>
        </p:nvSpPr>
        <p:spPr>
          <a:xfrm flipH="1">
            <a:off x="1866803" y="2454629"/>
            <a:ext cx="2271960" cy="183164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Μεταφορά</a:t>
            </a:r>
          </a:p>
          <a:p>
            <a:pPr algn="ctr"/>
            <a:r>
              <a:rPr lang="el-GR" sz="2222" b="1" dirty="0">
                <a:solidFill>
                  <a:srgbClr val="002060"/>
                </a:solidFill>
              </a:rPr>
              <a:t>τεχνολογίας</a:t>
            </a:r>
          </a:p>
        </p:txBody>
      </p:sp>
      <p:sp>
        <p:nvSpPr>
          <p:cNvPr id="27" name="Βέλος επάνω-κάτω 26"/>
          <p:cNvSpPr/>
          <p:nvPr/>
        </p:nvSpPr>
        <p:spPr>
          <a:xfrm rot="16200000" flipH="1">
            <a:off x="4357070" y="3140721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28" name="Έλλειψη 27"/>
          <p:cNvSpPr/>
          <p:nvPr/>
        </p:nvSpPr>
        <p:spPr>
          <a:xfrm>
            <a:off x="8301526" y="2454629"/>
            <a:ext cx="1966519" cy="1657388"/>
          </a:xfrm>
          <a:prstGeom prst="ellipse">
            <a:avLst/>
          </a:prstGeom>
          <a:solidFill>
            <a:srgbClr val="92D05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Εφεύρεση </a:t>
            </a:r>
          </a:p>
        </p:txBody>
      </p:sp>
      <p:sp>
        <p:nvSpPr>
          <p:cNvPr id="29" name="Έλλειψη 28"/>
          <p:cNvSpPr/>
          <p:nvPr/>
        </p:nvSpPr>
        <p:spPr>
          <a:xfrm>
            <a:off x="2724073" y="4372577"/>
            <a:ext cx="2271960" cy="183164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Έρευνα  &amp; Ανάπτυξη</a:t>
            </a:r>
          </a:p>
        </p:txBody>
      </p:sp>
      <p:sp>
        <p:nvSpPr>
          <p:cNvPr id="30" name="Βέλος επάνω-κάτω 29"/>
          <p:cNvSpPr/>
          <p:nvPr/>
        </p:nvSpPr>
        <p:spPr>
          <a:xfrm rot="2580000">
            <a:off x="4839546" y="4171648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  <p:sp>
        <p:nvSpPr>
          <p:cNvPr id="31" name="Έλλειψη 30"/>
          <p:cNvSpPr/>
          <p:nvPr/>
        </p:nvSpPr>
        <p:spPr>
          <a:xfrm>
            <a:off x="2495468" y="460552"/>
            <a:ext cx="2458381" cy="1831640"/>
          </a:xfrm>
          <a:prstGeom prst="ellipse">
            <a:avLst/>
          </a:prstGeom>
          <a:solidFill>
            <a:srgbClr val="FFC0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222" b="1" dirty="0">
                <a:solidFill>
                  <a:srgbClr val="002060"/>
                </a:solidFill>
              </a:rPr>
              <a:t>Ευρεσιτεχνία </a:t>
            </a:r>
          </a:p>
        </p:txBody>
      </p:sp>
      <p:sp>
        <p:nvSpPr>
          <p:cNvPr id="32" name="Βέλος επάνω-κάτω 31"/>
          <p:cNvSpPr/>
          <p:nvPr/>
        </p:nvSpPr>
        <p:spPr>
          <a:xfrm rot="7860000">
            <a:off x="4836278" y="2097892"/>
            <a:ext cx="228605" cy="326646"/>
          </a:xfrm>
          <a:prstGeom prst="upDownArrow">
            <a:avLst>
              <a:gd name="adj1" fmla="val 35234"/>
              <a:gd name="adj2" fmla="val 3523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429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20" grpId="0" animBg="1"/>
      <p:bldP spid="24" grpId="0" animBg="1"/>
      <p:bldP spid="26" grpId="0" animBg="1"/>
      <p:bldP spid="28" grpId="0" animBg="1"/>
      <p:bldP spid="29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89212" y="898634"/>
            <a:ext cx="7374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u="sng" dirty="0" smtClean="0"/>
              <a:t>ΕΠΙΣΤΗΜΗ</a:t>
            </a:r>
            <a:endParaRPr lang="el-GR" sz="36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033752" y="2017986"/>
            <a:ext cx="8175459" cy="1384995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l-GR" alt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Είναι το σύνολο των γνώσεων με το οποίο ο άνθρωπος προσπαθεί να ερμηνεύσει τα φαινόμενα που συμβαίνουν στην φύση.</a:t>
            </a:r>
            <a:endParaRPr lang="el-GR" altLang="el-G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931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7022" y="425470"/>
            <a:ext cx="7583213" cy="421653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3200" b="1" u="sng" dirty="0"/>
              <a:t>Τεχνολογία : </a:t>
            </a:r>
            <a:endParaRPr lang="en-US" sz="3200" b="1" u="sng" dirty="0" smtClean="0"/>
          </a:p>
          <a:p>
            <a:pPr algn="ctr"/>
            <a:endParaRPr lang="en-US" sz="3200" b="1" u="sng" dirty="0" smtClean="0"/>
          </a:p>
          <a:p>
            <a:pPr algn="ctr"/>
            <a:r>
              <a:rPr lang="el-GR" altLang="el-GR" sz="2800" b="1" dirty="0"/>
              <a:t>Τ</a:t>
            </a:r>
            <a:r>
              <a:rPr lang="el-GR" altLang="el-GR" sz="2800" b="1" dirty="0" smtClean="0"/>
              <a:t>εχνολογία είναι η εφαρμογή της «επιστημονικής γνώσης» σε πρακτικά θέματα με την βοήθεια μηχανημάτων</a:t>
            </a:r>
            <a:r>
              <a:rPr lang="el-GR" sz="2800" b="1" u="sng" dirty="0" smtClean="0"/>
              <a:t> με σκοπό να  επιλύσει προβλήματα διευκολύνοντας την καθημερινή ζωή του. </a:t>
            </a:r>
            <a:endParaRPr lang="en-US" sz="2800" b="1" u="sng" dirty="0" smtClean="0"/>
          </a:p>
          <a:p>
            <a:pPr algn="ctr"/>
            <a:endParaRPr lang="en-US" sz="3200" b="1" dirty="0"/>
          </a:p>
          <a:p>
            <a:pPr algn="ctr"/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202759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89212" y="1152907"/>
            <a:ext cx="79894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/>
              <a:t>Η εξέλιξη </a:t>
            </a:r>
            <a:r>
              <a:rPr lang="el-GR" sz="3600" b="1" dirty="0"/>
              <a:t>της τεχνολογίας είναι αλματώδης και κύριο </a:t>
            </a:r>
            <a:r>
              <a:rPr lang="el-GR" sz="3600" b="1" u="sng" dirty="0"/>
              <a:t>σκοπό </a:t>
            </a:r>
            <a:r>
              <a:rPr lang="el-GR" sz="3600" b="1" dirty="0"/>
              <a:t>της έχει τη </a:t>
            </a:r>
            <a:r>
              <a:rPr lang="el-GR" sz="3600" b="1" u="sng" dirty="0"/>
              <a:t>δημιουργία καινούριων προϊόντων και υπηρεσιών που απαλλάσσουν τον άνθρωπο από περιττές και κοπιώδεις ενασχολήσεις</a:t>
            </a:r>
            <a:r>
              <a:rPr lang="el-GR" sz="36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50933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4696" y="291133"/>
            <a:ext cx="83714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u="sng" dirty="0" smtClean="0"/>
              <a:t>Πως αναπτύσσεται η τεχνολογία;</a:t>
            </a:r>
          </a:p>
          <a:p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1190297" y="1673169"/>
            <a:ext cx="10200288" cy="2739211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Για να αναπτυχθούν οι νέες τεχνολογίες, θα πρέπει να αναπτυχθούν πρώτα </a:t>
            </a:r>
            <a:r>
              <a:rPr lang="el-GR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νέες γνώσεις </a:t>
            </a:r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και διαδικασίες. </a:t>
            </a:r>
          </a:p>
          <a:p>
            <a:pPr algn="just"/>
            <a:endParaRPr lang="el-G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Αυτό συμβαίνει συχνά μέσω </a:t>
            </a:r>
            <a:r>
              <a:rPr lang="el-GR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έρευνας και ανάπτυξης (R&amp;D-Research and Development),</a:t>
            </a:r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52586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34488" y="203007"/>
            <a:ext cx="74534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u="sng" dirty="0" smtClean="0"/>
              <a:t>Έρευνα</a:t>
            </a:r>
            <a:endParaRPr lang="el-GR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30820" y="894597"/>
            <a:ext cx="7457090" cy="126188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Έρευνα είναι η αναζήτηση νέας γνώσεως</a:t>
            </a:r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l-G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b="1" dirty="0" smtClean="0"/>
              <a:t>Αυτή η νέα γνώση μπορεί να αξιοποιηθεί άμεσα ή όχι προς όφελος της κοινωνίας</a:t>
            </a:r>
            <a:endParaRPr lang="el-GR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175641" y="2957824"/>
            <a:ext cx="7252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Χωρίζεται σε:</a:t>
            </a:r>
            <a:endParaRPr lang="el-G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0820" y="3894450"/>
            <a:ext cx="7725104" cy="1938992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lvl="1" indent="-342900" algn="ctr">
              <a:buFont typeface="Arial" panose="020B0604020202020204" pitchFamily="34" charset="0"/>
              <a:buChar char="•"/>
            </a:pPr>
            <a:r>
              <a:rPr lang="el-GR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βασική </a:t>
            </a: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έρευνα</a:t>
            </a:r>
            <a:r>
              <a:rPr lang="el-GR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δεν έχει πρωταρχικό στόχο να χρησιμοποιηθεί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άμεσα η νέα 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γνώση σε συγκεκριμένες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εφαρμογές.</a:t>
            </a:r>
          </a:p>
          <a:p>
            <a:pPr marL="342900" lvl="1" indent="-342900" algn="ctr">
              <a:buFont typeface="Arial" panose="020B0604020202020204" pitchFamily="34" charset="0"/>
              <a:buChar char="•"/>
            </a:pP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ctr">
              <a:buFont typeface="Arial" panose="020B0604020202020204" pitchFamily="34" charset="0"/>
              <a:buChar char="•"/>
            </a:pP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 algn="ctr">
              <a:buFont typeface="Arial" panose="020B0604020202020204" pitchFamily="34" charset="0"/>
              <a:buChar char="•"/>
            </a:pPr>
            <a:r>
              <a:rPr lang="el-GR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εφαρμοσμένη </a:t>
            </a:r>
            <a:r>
              <a:rPr lang="el-GR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έρευνα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γίνεται για να παραχθεί γνώση η οποία θα μπορεί να χρησιμοποιηθεί άμεσα στην παραγωγή. </a:t>
            </a:r>
          </a:p>
        </p:txBody>
      </p:sp>
    </p:spTree>
    <p:extLst>
      <p:ext uri="{BB962C8B-B14F-4D97-AF65-F5344CB8AC3E}">
        <p14:creationId xmlns:p14="http://schemas.microsoft.com/office/powerpoint/2010/main" val="1964457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68378-1681-4119-BFA0-E69D133F9924}" type="slidenum">
              <a:rPr lang="el-GR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37793" y="1751482"/>
            <a:ext cx="6842234" cy="415498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l-GR" sz="2400" b="1" dirty="0"/>
              <a:t>Ανάπτυξη ονομάζεται η </a:t>
            </a:r>
            <a:r>
              <a:rPr lang="el-GR" sz="2400" b="1" u="sng" dirty="0"/>
              <a:t>εφαρμοσμένη έρευνα</a:t>
            </a:r>
            <a:r>
              <a:rPr lang="el-GR" sz="2400" b="1" dirty="0"/>
              <a:t> που γίνεται με σκοπό την επίλυση ενός συγκεκριμένου </a:t>
            </a:r>
            <a:r>
              <a:rPr lang="el-GR" sz="2400" b="1" dirty="0" smtClean="0"/>
              <a:t>προβλήματος.</a:t>
            </a:r>
            <a:endParaRPr lang="el-GR" sz="2400" dirty="0"/>
          </a:p>
          <a:p>
            <a:r>
              <a:rPr lang="el-GR" sz="2400" dirty="0"/>
              <a:t> </a:t>
            </a:r>
          </a:p>
          <a:p>
            <a:pPr lvl="0"/>
            <a:r>
              <a:rPr lang="el-GR" sz="2400" b="1" dirty="0"/>
              <a:t>Τα αποτελέσματα της ανάπτυξης είναι ένα </a:t>
            </a:r>
            <a:r>
              <a:rPr lang="el-GR" sz="2400" b="1" u="sng" dirty="0"/>
              <a:t>προϊόν</a:t>
            </a:r>
            <a:r>
              <a:rPr lang="el-GR" sz="2400" b="1" dirty="0"/>
              <a:t> ή μια </a:t>
            </a:r>
            <a:r>
              <a:rPr lang="el-GR" sz="2400" b="1" u="sng" dirty="0" smtClean="0"/>
              <a:t>μέθοδος</a:t>
            </a:r>
          </a:p>
          <a:p>
            <a:pPr lvl="0"/>
            <a:endParaRPr lang="el-GR" sz="2400" b="1" u="sng" dirty="0"/>
          </a:p>
          <a:p>
            <a:pPr lvl="0"/>
            <a:endParaRPr lang="el-GR" sz="2400" b="1" u="sng" dirty="0" smtClean="0"/>
          </a:p>
          <a:p>
            <a:pPr lvl="0"/>
            <a:endParaRPr lang="el-GR" sz="2400" b="1" u="sng" dirty="0"/>
          </a:p>
          <a:p>
            <a:pPr lvl="0"/>
            <a:endParaRPr lang="el-GR" sz="2400" b="1" u="sng" dirty="0" smtClean="0"/>
          </a:p>
          <a:p>
            <a:pPr lvl="0"/>
            <a:endParaRPr lang="el-G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443654" y="787782"/>
            <a:ext cx="72363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u="sng" dirty="0" smtClean="0"/>
              <a:t>Ανάπτυξη</a:t>
            </a:r>
            <a:endParaRPr lang="el-GR" sz="2800" u="sng" dirty="0"/>
          </a:p>
        </p:txBody>
      </p:sp>
    </p:spTree>
    <p:extLst>
      <p:ext uri="{BB962C8B-B14F-4D97-AF65-F5344CB8AC3E}">
        <p14:creationId xmlns:p14="http://schemas.microsoft.com/office/powerpoint/2010/main" val="204717944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389</Words>
  <Application>Microsoft Office PowerPoint</Application>
  <PresentationFormat>Προσαρμογή</PresentationFormat>
  <Paragraphs>78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Wisp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Χρήστης των Windows</dc:creator>
  <cp:lastModifiedBy>user</cp:lastModifiedBy>
  <cp:revision>15</cp:revision>
  <dcterms:created xsi:type="dcterms:W3CDTF">2018-09-30T20:37:36Z</dcterms:created>
  <dcterms:modified xsi:type="dcterms:W3CDTF">2021-10-13T16:31:43Z</dcterms:modified>
</cp:coreProperties>
</file>